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DA91-A1AF-44FC-9E08-CE7DF184B86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o-RO" sz="2200" dirty="0"/>
                  <a:t>Aranjați pe o tablă de șah NxN N regine astfel încât oricare două piese se află in poziție de non-atac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2200" dirty="0"/>
              </a:p>
              <a:p>
                <a:pPr marL="0" indent="0" algn="just">
                  <a:buNone/>
                </a:pPr>
                <a:r>
                  <a:rPr lang="ro-RO" sz="2200" dirty="0"/>
                  <a:t>I. </a:t>
                </a:r>
                <a:r>
                  <a:rPr lang="ro-RO" sz="2200" b="1" dirty="0"/>
                  <a:t>Reprezentarea</a:t>
                </a: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o-RO" sz="2200" dirty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200" dirty="0"/>
                  <a:t> – regina din linia i este regasită in coloana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o-RO" sz="2200" dirty="0"/>
              </a:p>
              <a:p>
                <a:pPr algn="just">
                  <a:buFontTx/>
                  <a:buChar char="-"/>
                </a:pPr>
                <a:r>
                  <a:rPr lang="ro-RO" sz="2200" dirty="0"/>
                  <a:t>orice pereche de regine – linii diferite și coloane diferite</a:t>
                </a:r>
              </a:p>
              <a:p>
                <a:pPr algn="just">
                  <a:buFontTx/>
                  <a:buChar char="-"/>
                </a:pPr>
                <a:r>
                  <a:rPr lang="ro-RO" sz="2200" dirty="0">
                    <a:solidFill>
                      <a:srgbClr val="FF0000"/>
                    </a:solidFill>
                  </a:rPr>
                  <a:t>condiția ca orice 2 perechi de regine să se afle pe diagonale diferite </a:t>
                </a:r>
                <a:r>
                  <a:rPr lang="ro-RO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200" b="1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reprezentat</a:t>
                </a:r>
                <a:r>
                  <a:rPr lang="ro-RO" sz="22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ă în fitness</a:t>
                </a:r>
              </a:p>
              <a:p>
                <a:pPr marL="0" indent="0" algn="just">
                  <a:buNone/>
                </a:pPr>
                <a:endParaRPr lang="ro-RO" sz="2200" b="1" dirty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200" dirty="0"/>
                  <a:t> – spațiul permutărilor de orin n = spațiul soluțiilor </a:t>
                </a:r>
                <a:r>
                  <a:rPr lang="ro-RO" sz="2200" dirty="0">
                    <a:sym typeface="Wingdings" panose="05000000000000000000" pitchFamily="2" charset="2"/>
                  </a:rPr>
                  <a:t> problemă fără constrangeri</a:t>
                </a:r>
              </a:p>
              <a:p>
                <a:pPr marL="0" indent="0" algn="just">
                  <a:buNone/>
                </a:pPr>
                <a:endParaRPr lang="ro-RO" sz="20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marL="0" indent="0">
                  <a:buNone/>
                </a:pPr>
                <a:endParaRPr lang="ro-RO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  <a:blipFill>
                <a:blip r:embed="rId3"/>
                <a:stretch>
                  <a:fillRect l="-1114" t="-2586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PROBLEMA CELOR N REGINE</a:t>
            </a:r>
            <a:endParaRPr lang="en-US" sz="2400" b="1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E8094A6-B078-43EE-BBD2-65809BBF6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172" y="1386839"/>
          <a:ext cx="3190291" cy="319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248913" imgH="7258579" progId="Visio.Drawing.11">
                  <p:embed/>
                </p:oleObj>
              </mc:Choice>
              <mc:Fallback>
                <p:oleObj name="Visio" r:id="rId4" imgW="7248913" imgH="7258579" progId="Visio.Drawing.11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E8094A6-B078-43EE-BBD2-65809BBF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172" y="1386839"/>
                        <a:ext cx="3190291" cy="3193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6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II. Fitness </a:t>
                </a:r>
                <a:r>
                  <a:rPr lang="ro-RO" sz="2000" dirty="0"/>
                  <a:t>– f(p) numărul de perechi de regine aflate în poziție de non-atac în reprezentarea p </a:t>
                </a:r>
              </a:p>
              <a:p>
                <a:pPr marL="0" indent="0">
                  <a:buNone/>
                </a:pPr>
                <a:r>
                  <a:rPr lang="ro-RO" sz="2000" dirty="0"/>
                  <a:t>- Soluția problemei </a:t>
                </a:r>
                <a:r>
                  <a:rPr lang="ro-RO" sz="2000" dirty="0">
                    <a:sym typeface="Wingdings" panose="05000000000000000000" pitchFamily="2" charset="2"/>
                  </a:rPr>
                  <a:t> p: maximizează f</a:t>
                </a:r>
              </a:p>
              <a:p>
                <a:pPr marL="0" indent="0">
                  <a:buNone/>
                </a:pPr>
                <a:r>
                  <a:rPr lang="ro-RO" sz="2000" dirty="0">
                    <a:sym typeface="Wingdings" panose="05000000000000000000" pitchFamily="2" charset="2"/>
                  </a:rPr>
                  <a:t>- Maximul functiei f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ro-RO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2000" dirty="0">
                    <a:sym typeface="Wingdings" panose="05000000000000000000" pitchFamily="2" charset="2"/>
                  </a:rPr>
                  <a:t>= numărul total de perechi de regine (numărăm o pereche o dată)</a:t>
                </a: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f(p) = |{(i,j)/ i&lt;j, |i-j|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ro-RO" sz="2000" dirty="0">
                    <a:sym typeface="Wingdings" panose="05000000000000000000" pitchFamily="2" charset="2"/>
                  </a:rPr>
                  <a:t>|p(i)-p(j)|}|</a:t>
                </a:r>
              </a:p>
              <a:p>
                <a:pPr marL="0" indent="0">
                  <a:buNone/>
                </a:pP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 = n*(n-1)/2 -|{(i,j)/ i&lt;j, |i-j|=|p(i)-p(j)|}|  penalizarea unei erori de aranjare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b="1" dirty="0">
                    <a:sym typeface="Wingdings" panose="05000000000000000000" pitchFamily="2" charset="2"/>
                  </a:rPr>
                  <a:t>III. Populația inițială </a:t>
                </a:r>
                <a:r>
                  <a:rPr lang="ro-RO" sz="2000" dirty="0">
                    <a:sym typeface="Wingdings" panose="05000000000000000000" pitchFamily="2" charset="2"/>
                  </a:rPr>
                  <a:t>– aleator</a:t>
                </a:r>
              </a:p>
              <a:p>
                <a:pPr marL="0" indent="0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b="1" dirty="0">
                    <a:sym typeface="Wingdings" panose="05000000000000000000" pitchFamily="2" charset="2"/>
                  </a:rPr>
                  <a:t>IV. Modelul de populație</a:t>
                </a:r>
              </a:p>
              <a:p>
                <a:pPr marL="0" indent="0">
                  <a:buNone/>
                </a:pPr>
                <a:r>
                  <a:rPr lang="ro-RO" sz="2000" dirty="0">
                    <a:sym typeface="Wingdings" panose="05000000000000000000" pitchFamily="2" charset="2"/>
                  </a:rPr>
                  <a:t>- populații cu dimensiune constantă, dim</a:t>
                </a:r>
              </a:p>
              <a:p>
                <a:pPr marL="0" indent="0">
                  <a:buNone/>
                </a:pPr>
                <a:r>
                  <a:rPr lang="ro-RO" sz="2000" dirty="0">
                    <a:sym typeface="Wingdings" panose="05000000000000000000" pitchFamily="2" charset="2"/>
                  </a:rPr>
                  <a:t>- modelul generațional</a:t>
                </a:r>
              </a:p>
              <a:p>
                <a:pPr marL="0" indent="0">
                  <a:buNone/>
                </a:pPr>
                <a:endParaRPr lang="ro-RO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  <a:blipFill>
                <a:blip r:embed="rId2"/>
                <a:stretch>
                  <a:fillRect l="-646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PROBLEMA CELOR N REGINE</a:t>
            </a:r>
            <a:endParaRPr lang="en-US" sz="2400" b="1" dirty="0"/>
          </a:p>
        </p:txBody>
      </p:sp>
      <p:sp>
        <p:nvSpPr>
          <p:cNvPr id="26" name="Line Callout 1 25"/>
          <p:cNvSpPr/>
          <p:nvPr/>
        </p:nvSpPr>
        <p:spPr>
          <a:xfrm>
            <a:off x="5686697" y="3692843"/>
            <a:ext cx="4685212" cy="544945"/>
          </a:xfrm>
          <a:prstGeom prst="borderCallout1">
            <a:avLst>
              <a:gd name="adj1" fmla="val 18750"/>
              <a:gd name="adj2" fmla="val -8333"/>
              <a:gd name="adj3" fmla="val -180138"/>
              <a:gd name="adj4" fmla="val -24227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Numărul perechilor de regine aranjate corect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0491" y="891693"/>
            <a:ext cx="8921931" cy="5253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r>
              <a:rPr lang="ro-RO" sz="2000" b="1" dirty="0">
                <a:sym typeface="Wingdings" panose="05000000000000000000" pitchFamily="2" charset="2"/>
              </a:rPr>
              <a:t>V.</a:t>
            </a:r>
            <a:r>
              <a:rPr lang="en-US" sz="2000" b="1" dirty="0"/>
              <a:t> </a:t>
            </a:r>
            <a:r>
              <a:rPr lang="ro-RO" sz="2000" b="1" dirty="0"/>
              <a:t>Mutația</a:t>
            </a:r>
          </a:p>
          <a:p>
            <a:pPr>
              <a:buFontTx/>
              <a:buChar char="-"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/>
              <a:t>Cu probabilitate mică; pm = probabilitatea de mutație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Problema este cu reprezentări prin permutări  mutația este la nivel de individ</a:t>
            </a:r>
          </a:p>
          <a:p>
            <a:pPr>
              <a:buFontTx/>
              <a:buChar char="-"/>
            </a:pP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Pm = k/Dim </a:t>
            </a:r>
            <a:r>
              <a:rPr lang="ro-RO" sz="2000" dirty="0">
                <a:sym typeface="Wingdings" panose="05000000000000000000" pitchFamily="2" charset="2"/>
              </a:rPr>
              <a:t>în medie, numărul indivizilor care suferă mutație este k</a:t>
            </a:r>
          </a:p>
          <a:p>
            <a:pPr>
              <a:buFontTx/>
              <a:buChar char="-"/>
            </a:pPr>
            <a:endParaRPr lang="ro-RO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La nivelul populației – schema generală de mutație pentru probleme fără constrângeri, reprezentarea prin permutări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La nivel de individ</a:t>
            </a: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Problema este 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de ordine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mutația prin inserare </a:t>
            </a:r>
            <a:r>
              <a:rPr lang="ro-RO" sz="2000" dirty="0">
                <a:sym typeface="Wingdings" panose="05000000000000000000" pitchFamily="2" charset="2"/>
              </a:rPr>
              <a:t>(este posibilă și alegerea operatorului interschimbare)</a:t>
            </a:r>
            <a:endParaRPr lang="ro-RO" sz="2000" dirty="0"/>
          </a:p>
          <a:p>
            <a:pPr>
              <a:buFont typeface="Wingdings" panose="05000000000000000000" pitchFamily="2" charset="2"/>
              <a:buChar char="q"/>
            </a:pPr>
            <a:endParaRPr lang="ro-RO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PROBLEMA CELOR N REGINE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70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3737" y="1301234"/>
            <a:ext cx="8229600" cy="49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b="1" dirty="0">
                <a:sym typeface="Wingdings" panose="05000000000000000000" pitchFamily="2" charset="2"/>
              </a:rPr>
              <a:t>V</a:t>
            </a:r>
            <a:r>
              <a:rPr lang="en-US" sz="2400" b="1" dirty="0">
                <a:sym typeface="Wingdings" panose="05000000000000000000" pitchFamily="2" charset="2"/>
              </a:rPr>
              <a:t>I</a:t>
            </a:r>
            <a:r>
              <a:rPr lang="ro-RO" sz="2400" b="1" dirty="0">
                <a:sym typeface="Wingdings" panose="05000000000000000000" pitchFamily="2" charset="2"/>
              </a:rPr>
              <a:t>.</a:t>
            </a:r>
            <a:r>
              <a:rPr lang="en-US" b="1" dirty="0"/>
              <a:t> </a:t>
            </a:r>
            <a:r>
              <a:rPr lang="ro-RO" sz="2000" b="1" dirty="0"/>
              <a:t>Recombinarea</a:t>
            </a:r>
          </a:p>
          <a:p>
            <a:pPr marL="457200" lvl="1" indent="0" algn="just">
              <a:buNone/>
            </a:pPr>
            <a:endParaRPr lang="ro-RO" altLang="en-US" sz="2600" dirty="0"/>
          </a:p>
          <a:p>
            <a:pPr marL="457200" lvl="1" indent="0" algn="just">
              <a:buNone/>
            </a:pPr>
            <a:r>
              <a:rPr lang="ro-RO" altLang="en-US" sz="2600" dirty="0"/>
              <a:t>- </a:t>
            </a:r>
            <a:r>
              <a:rPr lang="ro-RO" altLang="en-US" sz="2000" dirty="0"/>
              <a:t>Cu probabilitate mare; pc = probabilitatea de crossover ( 0.6,0.7…)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Modelul generațional </a:t>
            </a:r>
            <a:r>
              <a:rPr lang="ro-RO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dim copii</a:t>
            </a:r>
            <a:endParaRPr lang="ro-RO" altLang="en-US" sz="2000" dirty="0">
              <a:solidFill>
                <a:srgbClr val="FF0000"/>
              </a:solidFill>
            </a:endParaRPr>
          </a:p>
          <a:p>
            <a:pPr lvl="1" algn="just">
              <a:buFontTx/>
              <a:buChar char="-"/>
            </a:pPr>
            <a:r>
              <a:rPr lang="ro-RO" altLang="en-US" sz="2000" dirty="0"/>
              <a:t>dim părinți</a:t>
            </a:r>
            <a:r>
              <a:rPr lang="ro-RO" altLang="en-US" sz="2000" dirty="0">
                <a:sym typeface="Wingdings" panose="05000000000000000000" pitchFamily="2" charset="2"/>
              </a:rPr>
              <a:t>dim copii : cu probabilitatea pc indivizii rezultați sunt noi, restul sunt chiar din populația de părinți, prin recombinare asexuată</a:t>
            </a:r>
          </a:p>
          <a:p>
            <a:pPr lvl="1" algn="just">
              <a:buFontTx/>
              <a:buChar char="-"/>
            </a:pPr>
            <a:endParaRPr lang="ro-RO" altLang="en-US" sz="2000" dirty="0">
              <a:sym typeface="Wingdings" panose="05000000000000000000" pitchFamily="2" charset="2"/>
            </a:endParaRPr>
          </a:p>
          <a:p>
            <a:pPr lvl="1"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Schema generală la nivel de populatie este pentru probleme fără constrângeri</a:t>
            </a:r>
          </a:p>
          <a:p>
            <a:pPr lvl="1"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Operatorul particular utilizat ține cont de faptul că problema este cu dependență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de ordine </a:t>
            </a:r>
            <a:r>
              <a:rPr lang="ro-RO" altLang="en-US" sz="2000" dirty="0">
                <a:sym typeface="Wingdings" panose="05000000000000000000" pitchFamily="2" charset="2"/>
              </a:rPr>
              <a:t>– </a:t>
            </a:r>
            <a:r>
              <a:rPr lang="ro-RO" altLang="en-US" sz="2000" b="1" dirty="0">
                <a:sym typeface="Wingdings" panose="05000000000000000000" pitchFamily="2" charset="2"/>
              </a:rPr>
              <a:t>OCX </a:t>
            </a:r>
            <a:r>
              <a:rPr lang="ro-RO" altLang="en-US" sz="2000" dirty="0">
                <a:sym typeface="Wingdings" panose="05000000000000000000" pitchFamily="2" charset="2"/>
              </a:rPr>
              <a:t>(order crossover – recombinare de ordine)</a:t>
            </a:r>
            <a:r>
              <a:rPr lang="en-US" altLang="en-US" sz="2000" dirty="0">
                <a:sym typeface="Wingdings" panose="05000000000000000000" pitchFamily="2" charset="2"/>
              </a:rPr>
              <a:t>; pot fi </a:t>
            </a:r>
            <a:r>
              <a:rPr lang="en-US" altLang="en-US" sz="2000" dirty="0" err="1">
                <a:sym typeface="Wingdings" panose="05000000000000000000" pitchFamily="2" charset="2"/>
              </a:rPr>
              <a:t>utiliza</a:t>
            </a:r>
            <a:r>
              <a:rPr lang="ro-RO" altLang="en-US" sz="2000" dirty="0">
                <a:sym typeface="Wingdings" panose="05000000000000000000" pitchFamily="2" charset="2"/>
              </a:rPr>
              <a:t>ți și CX sau PMX.</a:t>
            </a:r>
            <a:endParaRPr lang="ro-RO" alt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ro-RO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0460" y="396631"/>
            <a:ext cx="381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2400" b="1" dirty="0"/>
              <a:t>PROBLEMA CELOR N REGINE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21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408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22</cp:revision>
  <dcterms:created xsi:type="dcterms:W3CDTF">2020-03-26T12:54:00Z</dcterms:created>
  <dcterms:modified xsi:type="dcterms:W3CDTF">2024-03-15T09:20:53Z</dcterms:modified>
</cp:coreProperties>
</file>