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393" r:id="rId2"/>
    <p:sldId id="412" r:id="rId3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AA429-E82A-4305-933C-CAE105F4E8E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3013"/>
            <a:ext cx="4475162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53062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302A-CA2B-499D-92B8-D24375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39AA-D38C-4336-A36A-72D28A413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1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Operatorul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OCX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28600" y="1371600"/>
                <a:ext cx="8229600" cy="49530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Operatorul </a:t>
                </a:r>
                <a:r>
                  <a:rPr lang="ro-RO" sz="1800" i="1" dirty="0"/>
                  <a:t>de </a:t>
                </a:r>
                <a:r>
                  <a:rPr lang="ro-RO" sz="1800" i="1" dirty="0" smtClean="0"/>
                  <a:t>recombinare </a:t>
                </a:r>
                <a:r>
                  <a:rPr lang="ro-RO" sz="1800" i="1" dirty="0"/>
                  <a:t>de ordine </a:t>
                </a:r>
                <a:r>
                  <a:rPr lang="ro-RO" sz="1800" dirty="0"/>
                  <a:t>(Order Crossover</a:t>
                </a:r>
                <a:r>
                  <a:rPr lang="ro-RO" sz="1800" dirty="0" smtClean="0"/>
                  <a:t>): probleme </a:t>
                </a:r>
                <a:r>
                  <a:rPr lang="ro-RO" sz="1800" dirty="0"/>
                  <a:t>în care spaţiul genotipurilor este dat printr-un set de permutări semnificând ordinea apariţiei unor evenimente.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Pas1</a:t>
                </a:r>
                <a:r>
                  <a:rPr lang="ro-RO" sz="1800" dirty="0"/>
                  <a:t>. Alege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puncte de încrucişare, efectuează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, </m:t>
                    </m:r>
                    <m:r>
                      <a:rPr lang="ro-RO" sz="1800" i="1">
                        <a:latin typeface="Cambria Math"/>
                      </a:rPr>
                      <m:t>𝑝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Pas2</a:t>
                </a:r>
                <a:r>
                  <a:rPr lang="ro-RO" sz="1800" dirty="0"/>
                  <a:t>. Copiază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valorile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 care nu au fost deja copiate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la pasul 1, începând cu gena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până la gena </a:t>
                </a:r>
                <a:r>
                  <a:rPr lang="ro-RO" sz="1800" i="1" dirty="0"/>
                  <a:t>m</a:t>
                </a:r>
                <a:r>
                  <a:rPr lang="ro-RO" sz="1800" dirty="0"/>
                  <a:t> şi apoi din poziţia 1 în poziţia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−1</m:t>
                    </m:r>
                  </m:oMath>
                </a14:m>
                <a:r>
                  <a:rPr lang="ro-RO" sz="1800" dirty="0"/>
                  <a:t> 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Cel </a:t>
                </a:r>
                <a:r>
                  <a:rPr lang="ro-RO" sz="1800" b="1" dirty="0"/>
                  <a:t>de-al doilea copil este construit </a:t>
                </a:r>
                <a:r>
                  <a:rPr lang="ro-RO" sz="1800" b="1" dirty="0" smtClean="0"/>
                  <a:t>similar</a:t>
                </a:r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28600" y="1371600"/>
                <a:ext cx="8229600" cy="4953000"/>
              </a:xfrm>
              <a:blipFill>
                <a:blip r:embed="rId2"/>
                <a:stretch>
                  <a:fillRect l="-74" t="-61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6"/>
          <p:cNvSpPr>
            <a:spLocks noGrp="1"/>
          </p:cNvSpPr>
          <p:nvPr>
            <p:ph idx="1"/>
          </p:nvPr>
        </p:nvSpPr>
        <p:spPr>
          <a:xfrm>
            <a:off x="381001" y="838200"/>
            <a:ext cx="8763000" cy="5287963"/>
          </a:xfrm>
        </p:spPr>
        <p:txBody>
          <a:bodyPr/>
          <a:lstStyle/>
          <a:p>
            <a:pPr lvl="1"/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</a:rPr>
              <a:t>Exemplu</a:t>
            </a:r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m=10, </a:t>
            </a:r>
            <a:r>
              <a:rPr lang="en-US" sz="2000" dirty="0">
                <a:latin typeface="Arial" charset="0"/>
              </a:rPr>
              <a:t>p</a:t>
            </a:r>
            <a:r>
              <a:rPr lang="en-US" sz="2000" dirty="0" smtClean="0">
                <a:latin typeface="Arial" charset="0"/>
              </a:rPr>
              <a:t>1=4, p2=7</a:t>
            </a: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 smtClean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 smtClean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 smtClean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pPr lvl="1"/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(4,10,1,7,8,2,5,9,6,3)</a:t>
            </a:r>
            <a:endParaRPr lang="ro-RO" sz="2000" dirty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57187" y="2971800"/>
          <a:ext cx="365283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Visio" r:id="rId4" imgW="3653278" imgH="1493196" progId="Visio.Drawing.11">
                  <p:embed/>
                </p:oleObj>
              </mc:Choice>
              <mc:Fallback>
                <p:oleObj name="Visio" r:id="rId4" imgW="3653278" imgH="1493196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2971800"/>
                        <a:ext cx="3652838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173537" y="2971800"/>
          <a:ext cx="4589463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Visio" r:id="rId6" imgW="4589289" imgH="1493196" progId="Visio.Drawing.11">
                  <p:embed/>
                </p:oleObj>
              </mc:Choice>
              <mc:Fallback>
                <p:oleObj name="Visio" r:id="rId6" imgW="4589289" imgH="1493196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7" y="2971800"/>
                        <a:ext cx="4589463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Visio" r:id="rId8" imgW="413303" imgH="413155" progId="Visio.Drawing.11">
                  <p:embed/>
                </p:oleObj>
              </mc:Choice>
              <mc:Fallback>
                <p:oleObj name="Visio" r:id="rId8" imgW="413303" imgH="41315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867025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Visio" r:id="rId10" imgW="413303" imgH="413155" progId="Visio.Drawing.11">
                  <p:embed/>
                </p:oleObj>
              </mc:Choice>
              <mc:Fallback>
                <p:oleObj name="Visio" r:id="rId10" imgW="413303" imgH="413155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2425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Visio" r:id="rId12" imgW="413303" imgH="413155" progId="Visio.Drawing.11">
                  <p:embed/>
                </p:oleObj>
              </mc:Choice>
              <mc:Fallback>
                <p:oleObj name="Visio" r:id="rId12" imgW="413303" imgH="413155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76325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Visio" r:id="rId14" imgW="413303" imgH="413155" progId="Visio.Drawing.11">
                  <p:embed/>
                </p:oleObj>
              </mc:Choice>
              <mc:Fallback>
                <p:oleObj name="Visio" r:id="rId14" imgW="413303" imgH="413155" progId="Visio.Drawing.11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428750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Visio" r:id="rId16" imgW="413303" imgH="413155" progId="Visio.Drawing.11">
                  <p:embed/>
                </p:oleObj>
              </mc:Choice>
              <mc:Fallback>
                <p:oleObj name="Visio" r:id="rId16" imgW="413303" imgH="413155" progId="Visio.Drawing.11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152650" y="351472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Visio" r:id="rId18" imgW="413303" imgH="413155" progId="Visio.Drawing.11">
                  <p:embed/>
                </p:oleObj>
              </mc:Choice>
              <mc:Fallback>
                <p:oleObj name="Visio" r:id="rId18" imgW="413303" imgH="413155" progId="Visio.Drawing.11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514725"/>
                        <a:ext cx="412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2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78 L 0.2783 -0.00278 C 0.40399 -0.00278 0.55868 -0.02384 0.55868 -0.04074 L 0.55868 -0.0787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8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78 L 0.28021 -0.00278 C 0.40521 -0.00278 0.55938 -0.02407 0.55938 -0.04074 L 0.55938 -0.0787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78 L 0.43715 -0.00278 C 0.63264 -0.00278 0.87327 -0.02407 0.87327 -0.04074 L 0.87327 -0.0787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11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278 L 0.21944 -0.00278 C 0.31875 -0.00278 0.44097 -0.02384 0.44097 -0.04074 L 0.44097 -0.0787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278 L 0.21892 -0.00278 C 0.31858 -0.00278 0.44201 -0.02384 0.44201 -0.04074 L 0.44201 -0.0787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78 L 0.20121 -0.00278 C 0.29097 -0.00278 0.40139 -0.02384 0.40139 -0.04074 L 0.40139 -0.0787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2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3888</TotalTime>
  <Words>42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Garamond</vt:lpstr>
      <vt:lpstr>Times New Roman</vt:lpstr>
      <vt:lpstr>Wingdings</vt:lpstr>
      <vt:lpstr>Pixel</vt:lpstr>
      <vt:lpstr>Visio</vt:lpstr>
      <vt:lpstr>Operatorul OCX</vt:lpstr>
      <vt:lpstr>PowerPoint Presentation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405</cp:revision>
  <dcterms:created xsi:type="dcterms:W3CDTF">2007-06-04T09:28:42Z</dcterms:created>
  <dcterms:modified xsi:type="dcterms:W3CDTF">2022-03-29T07:36:04Z</dcterms:modified>
</cp:coreProperties>
</file>