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7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0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4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B57F-297A-4D75-AA60-61A6BA64886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0871B-0813-4E2F-B3C1-147121991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0" y="381000"/>
            <a:ext cx="8458200" cy="858838"/>
          </a:xfrm>
        </p:spPr>
        <p:txBody>
          <a:bodyPr/>
          <a:lstStyle/>
          <a:p>
            <a:pPr eaLnBrk="1" hangingPunct="1"/>
            <a:r>
              <a:rPr lang="ro-RO" altLang="en-US" sz="2600" b="1" dirty="0"/>
              <a:t>Recombinarea în reprezentarea în numere reale</a:t>
            </a:r>
            <a:endParaRPr lang="en-US" altLang="en-US" sz="2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828800" y="1371600"/>
                <a:ext cx="8229600" cy="47244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/>
                  <a:t>Recombinarea de tip discret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anose="05000000000000000000" pitchFamily="2" charset="2"/>
                  </a:rPr>
                  <a:t></a:t>
                </a:r>
                <a:r>
                  <a:rPr lang="ro-RO" sz="1800" dirty="0"/>
                  <a:t> similară recombinării uniforme</a:t>
                </a: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Dezavantaj: nu </a:t>
                </a:r>
                <a:r>
                  <a:rPr lang="ro-RO" sz="1800" dirty="0"/>
                  <a:t>sunt obţinute valori noi pentru genele cromozomilor </a:t>
                </a:r>
                <a:r>
                  <a:rPr lang="ro-RO" sz="1800" dirty="0"/>
                  <a:t>urmaşi.</a:t>
                </a:r>
              </a:p>
              <a:p>
                <a:pPr marL="0" indent="0" algn="just">
                  <a:buNone/>
                </a:pPr>
                <a:endParaRPr lang="ro-RO" sz="1800" i="1" dirty="0"/>
              </a:p>
              <a:p>
                <a:pPr marL="0" indent="0" algn="just">
                  <a:buNone/>
                </a:pPr>
                <a:r>
                  <a:rPr lang="ro-RO" sz="1800" i="1" dirty="0"/>
                  <a:t>m</a:t>
                </a:r>
                <a:r>
                  <a:rPr lang="ro-RO" sz="1800" dirty="0"/>
                  <a:t> </a:t>
                </a:r>
                <a:r>
                  <a:rPr lang="ro-RO" sz="1800" dirty="0"/>
                  <a:t>lungimea unui cromozom,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𝛼</m:t>
                    </m:r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ro-RO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1800" dirty="0"/>
                  <a:t> părinți </a:t>
                </a:r>
                <a:r>
                  <a:rPr lang="ro-RO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1800" dirty="0"/>
                  <a:t> copii</a:t>
                </a:r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/>
                  <a:t>Recombinarea aritmetică </a:t>
                </a:r>
                <a:r>
                  <a:rPr lang="ro-RO" sz="1800" b="1" dirty="0"/>
                  <a:t>simplă</a:t>
                </a:r>
                <a:r>
                  <a:rPr lang="ro-RO" sz="1800" dirty="0"/>
                  <a:t>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Algoritm:</a:t>
                </a: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selectează aleator o genă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, 1≤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𝑚</m:t>
                    </m:r>
                  </m:oMath>
                </a14:m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copiază </a:t>
                </a:r>
                <a:r>
                  <a:rPr lang="ro-RO" sz="1800" dirty="0"/>
                  <a:t>primele </a:t>
                </a:r>
                <a:r>
                  <a:rPr lang="ro-RO" sz="1800" i="1" dirty="0"/>
                  <a:t>i</a:t>
                </a:r>
                <a:r>
                  <a:rPr lang="en-US" sz="1800" dirty="0"/>
                  <a:t>-1</a:t>
                </a:r>
                <a:r>
                  <a:rPr lang="ro-RO" sz="1800" dirty="0"/>
                  <a:t> elemente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75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75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750" i="1">
                        <a:latin typeface="Cambria Math"/>
                      </a:rPr>
                      <m:t>=</m:t>
                    </m:r>
                    <m:r>
                      <a:rPr lang="ro-RO" sz="1750" i="1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75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75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75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1−</m:t>
                        </m:r>
                        <m:r>
                          <a:rPr lang="ro-RO" sz="1750" i="1">
                            <a:latin typeface="Cambria Math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75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75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750" i="1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75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75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750" i="1">
                        <a:latin typeface="Cambria Math"/>
                      </a:rPr>
                      <m:t>=</m:t>
                    </m:r>
                    <m:r>
                      <a:rPr lang="ro-RO" sz="1750" i="1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75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75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75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1−</m:t>
                        </m:r>
                        <m:r>
                          <a:rPr lang="ro-RO" sz="1750" i="1">
                            <a:latin typeface="Cambria Math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75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75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7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75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ro-RO" sz="1750" i="1">
                        <a:latin typeface="Cambria Math"/>
                      </a:rPr>
                      <m:t>, </m:t>
                    </m:r>
                    <m:r>
                      <a:rPr lang="ro-RO" sz="1750" i="1">
                        <a:latin typeface="Cambria Math"/>
                      </a:rPr>
                      <m:t>𝑖</m:t>
                    </m:r>
                    <m:r>
                      <a:rPr lang="ro-RO" sz="1750" i="1">
                        <a:latin typeface="Cambria Math"/>
                      </a:rPr>
                      <m:t>≤</m:t>
                    </m:r>
                    <m:r>
                      <a:rPr lang="ro-RO" sz="1750" i="1">
                        <a:latin typeface="Cambria Math"/>
                      </a:rPr>
                      <m:t>𝑝</m:t>
                    </m:r>
                    <m:r>
                      <a:rPr lang="ro-RO" sz="1750" i="1">
                        <a:latin typeface="Cambria Math"/>
                      </a:rPr>
                      <m:t>≤</m:t>
                    </m:r>
                    <m:r>
                      <a:rPr lang="ro-RO" sz="1750" i="1">
                        <a:latin typeface="Cambria Math"/>
                      </a:rPr>
                      <m:t>𝑚</m:t>
                    </m:r>
                  </m:oMath>
                </a14:m>
                <a:endParaRPr lang="ro-RO" sz="175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en-US" sz="16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sz="16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828800" y="1371600"/>
                <a:ext cx="8229600" cy="4724400"/>
              </a:xfrm>
              <a:blipFill>
                <a:blip r:embed="rId3"/>
                <a:stretch>
                  <a:fillRect l="-593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19879"/>
              </p:ext>
            </p:extLst>
          </p:nvPr>
        </p:nvGraphicFramePr>
        <p:xfrm>
          <a:off x="1929606" y="3610208"/>
          <a:ext cx="833278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8333331" imgH="2753198" progId="Visio.Drawing.11">
                  <p:embed/>
                </p:oleObj>
              </mc:Choice>
              <mc:Fallback>
                <p:oleObj name="Visio" r:id="rId4" imgW="8333331" imgH="2753198" progId="Visio.Drawing.11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606" y="3610208"/>
                        <a:ext cx="8332788" cy="2752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0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737951" y="590550"/>
                <a:ext cx="8229600" cy="54864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/>
                  <a:t>Recombinarea aritmetică singulară</a:t>
                </a:r>
                <a:r>
                  <a:rPr lang="ro-RO" sz="1800" b="1" dirty="0"/>
                  <a:t> </a:t>
                </a:r>
                <a:endParaRPr lang="ro-RO" sz="1800" b="1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Algoritm: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selectează aleator o genă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, 1≤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≤</m:t>
                    </m:r>
                    <m:r>
                      <a:rPr lang="ro-RO" sz="1800" i="1">
                        <a:latin typeface="Cambria Math"/>
                      </a:rPr>
                      <m:t>𝑚</m:t>
                    </m:r>
                  </m:oMath>
                </a14:m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800" dirty="0"/>
                  <a:t>copiază </a:t>
                </a:r>
                <a:r>
                  <a:rPr lang="ro-RO" sz="1800" dirty="0"/>
                  <a:t>primele </a:t>
                </a:r>
                <a:r>
                  <a:rPr lang="ro-RO" sz="1800" i="1" dirty="0"/>
                  <a:t>i</a:t>
                </a:r>
                <a:r>
                  <a:rPr lang="en-US" sz="1800" dirty="0"/>
                  <a:t>-1</a:t>
                </a:r>
                <a:r>
                  <a:rPr lang="ro-RO" sz="1800" dirty="0"/>
                  <a:t>, respectiv ultimele </a:t>
                </a:r>
                <a:r>
                  <a:rPr lang="ro-RO" sz="1800" i="1" dirty="0"/>
                  <a:t>m-i</a:t>
                </a:r>
                <a:r>
                  <a:rPr lang="ro-RO" sz="1800" dirty="0"/>
                  <a:t> </a:t>
                </a:r>
                <a:r>
                  <a:rPr lang="ro-RO" sz="1800" dirty="0"/>
                  <a:t>elemente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, respectiv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1−</m:t>
                        </m:r>
                        <m:r>
                          <a:rPr lang="ro-RO" sz="1800" i="1">
                            <a:latin typeface="Cambria Math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1−</m:t>
                        </m:r>
                        <m:r>
                          <a:rPr lang="ro-RO" sz="1800" i="1">
                            <a:latin typeface="Cambria Math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200" lvl="1" indent="0" algn="just">
                  <a:buNone/>
                </a:pP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marL="0" indent="0" algn="just">
                  <a:buNone/>
                </a:pPr>
                <a:endParaRPr lang="ro-RO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i="1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b="1" dirty="0"/>
                  <a:t>Recombinarea </a:t>
                </a:r>
                <a:r>
                  <a:rPr lang="ro-RO" sz="1800" b="1" dirty="0"/>
                  <a:t>aritmetică </a:t>
                </a:r>
                <a:r>
                  <a:rPr lang="ro-RO" sz="1800" b="1" dirty="0"/>
                  <a:t>totală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1−</m:t>
                          </m:r>
                          <m:r>
                            <a:rPr lang="ro-RO" sz="1800" i="1">
                              <a:latin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=</m:t>
                      </m:r>
                      <m:r>
                        <a:rPr lang="ro-RO" sz="1800" i="1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1−</m:t>
                          </m:r>
                          <m:r>
                            <a:rPr lang="ro-RO" sz="1800" i="1">
                              <a:latin typeface="Cambria Math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ro-RO" sz="1800" i="1">
                          <a:latin typeface="Cambria Math"/>
                        </a:rPr>
                        <m:t>,</m:t>
                      </m:r>
                      <m:r>
                        <a:rPr lang="ro-RO" sz="1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o-RO" sz="1800" i="1">
                          <a:latin typeface="Cambria Math"/>
                        </a:rPr>
                        <m:t>1≤</m:t>
                      </m:r>
                      <m:r>
                        <a:rPr lang="ro-RO" sz="1800" i="1">
                          <a:latin typeface="Cambria Math"/>
                        </a:rPr>
                        <m:t>𝑖</m:t>
                      </m:r>
                      <m:r>
                        <a:rPr lang="ro-RO" sz="1800" i="1">
                          <a:latin typeface="Cambria Math"/>
                        </a:rPr>
                        <m:t>≤</m:t>
                      </m:r>
                      <m:r>
                        <a:rPr lang="ro-RO" sz="1800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endParaRPr lang="en-US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sz="16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737951" y="590550"/>
                <a:ext cx="8229600" cy="5486400"/>
              </a:xfrm>
              <a:blipFill>
                <a:blip r:embed="rId3"/>
                <a:stretch>
                  <a:fillRect l="-444" t="-111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25861"/>
              </p:ext>
            </p:extLst>
          </p:nvPr>
        </p:nvGraphicFramePr>
        <p:xfrm>
          <a:off x="1846082" y="980716"/>
          <a:ext cx="833278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8333331" imgH="2753198" progId="Visio.Drawing.11">
                  <p:embed/>
                </p:oleObj>
              </mc:Choice>
              <mc:Fallback>
                <p:oleObj name="Visio" r:id="rId4" imgW="8333331" imgH="2753198" progId="Visio.Drawing.11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82" y="980716"/>
                        <a:ext cx="8332788" cy="2752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13507"/>
              </p:ext>
            </p:extLst>
          </p:nvPr>
        </p:nvGraphicFramePr>
        <p:xfrm>
          <a:off x="1846082" y="4250287"/>
          <a:ext cx="8332788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6" imgW="8315417" imgH="2743002" progId="Visio.Drawing.11">
                  <p:embed/>
                </p:oleObj>
              </mc:Choice>
              <mc:Fallback>
                <p:oleObj name="Visio" r:id="rId6" imgW="8315417" imgH="2743002" progId="Visio.Drawing.11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82" y="4250287"/>
                        <a:ext cx="8332788" cy="2752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3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Visio</vt:lpstr>
      <vt:lpstr>Recombinarea în reprezentarea în numere reale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Recombinarea în reprezentarea în numere reale</dc:title>
  <dc:creator>Catalina</dc:creator>
  <cp:lastModifiedBy>Catalina</cp:lastModifiedBy>
  <cp:revision>1</cp:revision>
  <dcterms:created xsi:type="dcterms:W3CDTF">2022-03-29T07:30:48Z</dcterms:created>
  <dcterms:modified xsi:type="dcterms:W3CDTF">2022-03-29T07:31:06Z</dcterms:modified>
</cp:coreProperties>
</file>