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1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5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7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1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7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6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5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5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9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1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1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5A98-9CDF-4A1C-BA6D-D8A45E1E1D9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8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3636" y="212436"/>
            <a:ext cx="10326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PROBLEMA COMIS VOIAJORULUI - TSP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E4E92-9AD6-48F8-A366-D3FB78C89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418" y="1439185"/>
            <a:ext cx="3812063" cy="29579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5092" y="1348509"/>
                <a:ext cx="5569526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o-RO" sz="2000" dirty="0"/>
                  <a:t>Fie </a:t>
                </a:r>
                <a:r>
                  <a:rPr lang="ro-RO" sz="2000" i="1" dirty="0"/>
                  <a:t>n</a:t>
                </a:r>
                <a:r>
                  <a:rPr lang="ro-RO" sz="2000" dirty="0"/>
                  <a:t> orașe interconectate două câte două și </a:t>
                </a:r>
                <a:r>
                  <a:rPr lang="en-US" sz="2000" dirty="0"/>
                  <a:t>C</a:t>
                </a:r>
                <a:r>
                  <a:rPr lang="ro-RO" sz="2000" dirty="0"/>
                  <a:t> matricea costurilor de deplasare între orașe:</a:t>
                </a:r>
                <a:endParaRPr lang="en-US" sz="2000" dirty="0"/>
              </a:p>
              <a:p>
                <a:pPr algn="just"/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ro-RO" sz="2000" dirty="0"/>
                  <a:t> reprezintă costul tranziției directe de la orașul </a:t>
                </a:r>
                <a:r>
                  <a:rPr lang="ro-RO" sz="2000" i="1" dirty="0"/>
                  <a:t>i</a:t>
                </a:r>
                <a:r>
                  <a:rPr lang="ro-RO" sz="2000" dirty="0"/>
                  <a:t> la orașul </a:t>
                </a:r>
                <a:r>
                  <a:rPr lang="ro-RO" sz="2000" i="1" dirty="0"/>
                  <a:t>j</a:t>
                </a:r>
                <a:r>
                  <a:rPr lang="ro-RO" sz="2000" dirty="0"/>
                  <a:t>. </a:t>
                </a:r>
                <a:endParaRPr lang="en-US" sz="2000" dirty="0"/>
              </a:p>
              <a:p>
                <a:pPr algn="just"/>
                <a:r>
                  <a:rPr lang="ro-RO" sz="2000" dirty="0"/>
                  <a:t>Un comis-voiajor trebuie să facă livrări în toate cele n orașe, plecând dintr-un oraș </a:t>
                </a:r>
                <a:r>
                  <a:rPr lang="ro-RO" sz="2000" i="1" dirty="0"/>
                  <a:t>i</a:t>
                </a:r>
                <a:r>
                  <a:rPr lang="ro-RO" sz="2000" dirty="0"/>
                  <a:t> oarecare dar fixat și reîntorcându-se în </a:t>
                </a:r>
                <a:r>
                  <a:rPr lang="ro-RO" sz="2000" i="1" dirty="0"/>
                  <a:t>i</a:t>
                </a:r>
                <a:r>
                  <a:rPr lang="ro-RO" sz="2000" dirty="0"/>
                  <a:t>. </a:t>
                </a:r>
                <a:r>
                  <a:rPr lang="ro-RO" sz="2000" b="1" dirty="0"/>
                  <a:t>Problema este de a găsi o ordine de parcurgere a orașelor astfel încât costul transportului să fie minim.</a:t>
                </a:r>
                <a:endParaRPr lang="en-US" sz="20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92" y="1348509"/>
                <a:ext cx="5569526" cy="3139321"/>
              </a:xfrm>
              <a:prstGeom prst="rect">
                <a:avLst/>
              </a:prstGeom>
              <a:blipFill>
                <a:blip r:embed="rId3"/>
                <a:stretch>
                  <a:fillRect l="-1205" t="-971" r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10E194F-A59F-4EC9-BEB4-09984323B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731" y="1892648"/>
            <a:ext cx="3402330" cy="259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9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83490"/>
                <a:ext cx="10515600" cy="5726545"/>
              </a:xfrm>
            </p:spPr>
            <p:txBody>
              <a:bodyPr>
                <a:normAutofit fontScale="85000" lnSpcReduction="20000"/>
              </a:bodyPr>
              <a:lstStyle/>
              <a:p>
                <a:pPr marL="571500" indent="-571500">
                  <a:buAutoNum type="romanUcPeriod"/>
                </a:pPr>
                <a:r>
                  <a:rPr lang="ro-RO" sz="2400" b="1" dirty="0"/>
                  <a:t>Reprezentarea </a:t>
                </a:r>
                <a:r>
                  <a:rPr lang="ro-RO" sz="2400" dirty="0"/>
                  <a:t>– n adrese</a:t>
                </a:r>
              </a:p>
              <a:p>
                <a:pPr marL="0" indent="0">
                  <a:buNone/>
                </a:pPr>
                <a:r>
                  <a:rPr lang="ro-RO" sz="2400" dirty="0"/>
                  <a:t>- prin permutări – spatial soluțiilor  </a:t>
                </a:r>
                <a14:m>
                  <m:oMath xmlns:m="http://schemas.openxmlformats.org/officeDocument/2006/math">
                    <m:r>
                      <a:rPr lang="ro-RO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ro-RO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ro-RO" sz="2400" dirty="0"/>
              </a:p>
              <a:p>
                <a:pPr marL="0" indent="0">
                  <a:buNone/>
                </a:pPr>
                <a:r>
                  <a:rPr lang="ro-RO" sz="2400" dirty="0"/>
                  <a:t>-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ro-RO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o-RO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o-RO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o-RO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o-RO" sz="2400" dirty="0"/>
                  <a:t> – orice permutare este candidat la soluție</a:t>
                </a:r>
              </a:p>
              <a:p>
                <a:pPr>
                  <a:buFontTx/>
                  <a:buChar char="-"/>
                </a:pPr>
                <a:r>
                  <a:rPr lang="ro-RO" sz="2400" dirty="0"/>
                  <a:t>problema este fără constrângeri</a:t>
                </a:r>
              </a:p>
              <a:p>
                <a:pPr>
                  <a:buFontTx/>
                  <a:buChar char="-"/>
                </a:pPr>
                <a:endParaRPr lang="ro-RO" sz="2400" dirty="0"/>
              </a:p>
              <a:p>
                <a:pPr marL="0" indent="0">
                  <a:buNone/>
                </a:pPr>
                <a:r>
                  <a:rPr lang="ro-RO" sz="2400" b="1" dirty="0"/>
                  <a:t>II. Funcția fitness</a:t>
                </a:r>
              </a:p>
              <a:p>
                <a:pPr marL="0" indent="0">
                  <a:buNone/>
                </a:pPr>
                <a:r>
                  <a:rPr lang="ro-RO" sz="2400" dirty="0"/>
                  <a:t>C- matrice nxn: C(i,j) – costul i</a:t>
                </a:r>
                <a:r>
                  <a:rPr lang="ro-RO" sz="2400" dirty="0">
                    <a:sym typeface="Wingdings" panose="05000000000000000000" pitchFamily="2" charset="2"/>
                  </a:rPr>
                  <a:t>j (direct); dacă i=j, atunci costul e nul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1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ro-RO" sz="2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ro-RO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ro-RO" sz="2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ro-RO" sz="2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ro-RO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o-RO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ro-RO" sz="2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ro-RO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o-RO" sz="2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o-RO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o-RO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ro-RO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ro-RO" sz="2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ro-RO" sz="21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o-RO" sz="21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ro-RO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o-RO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ro-RO" sz="21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o-RO" sz="21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o-RO" sz="21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ro-RO" sz="2100" dirty="0"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𝐹𝑖𝑡𝑛𝑒𝑠𝑠</m:t>
                      </m:r>
                      <m:d>
                        <m:dPr>
                          <m:ctrlPr>
                            <a:rPr lang="ro-RO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ro-RO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o-RO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o-RO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𝐶𝑜𝑠𝑡</m:t>
                          </m:r>
                          <m:d>
                            <m:dPr>
                              <m:ctrlPr>
                                <a:rPr lang="ro-RO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o-RO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ro-RO" sz="2400" dirty="0"/>
              </a:p>
              <a:p>
                <a:pPr marL="0" indent="0">
                  <a:buNone/>
                </a:pPr>
                <a:r>
                  <a:rPr lang="ro-RO" sz="2400" b="1" dirty="0"/>
                  <a:t>III. Modelul de populație</a:t>
                </a:r>
              </a:p>
              <a:p>
                <a:pPr>
                  <a:buFontTx/>
                  <a:buChar char="-"/>
                </a:pPr>
                <a:r>
                  <a:rPr lang="ro-RO" sz="2400" dirty="0"/>
                  <a:t>Populații cu dimensiuni constante în timp - dim</a:t>
                </a:r>
              </a:p>
              <a:p>
                <a:pPr>
                  <a:buFontTx/>
                  <a:buChar char="-"/>
                </a:pPr>
                <a:r>
                  <a:rPr lang="ro-RO" sz="2400" dirty="0"/>
                  <a:t>Modelul bazat pe generații</a:t>
                </a:r>
              </a:p>
              <a:p>
                <a:pPr marL="0" indent="0">
                  <a:buNone/>
                </a:pPr>
                <a:endParaRPr lang="ro-RO" sz="2400" dirty="0"/>
              </a:p>
              <a:p>
                <a:pPr marL="0" indent="0">
                  <a:buNone/>
                </a:pPr>
                <a:r>
                  <a:rPr lang="ro-RO" sz="2400" b="1" dirty="0"/>
                  <a:t>IV. Populația la momentul inițial </a:t>
                </a:r>
                <a:r>
                  <a:rPr lang="ro-RO" sz="2400" dirty="0"/>
                  <a:t>– aleator, a.i. fiecare individ să aibe aceeași șansă de a fi generat</a:t>
                </a:r>
              </a:p>
              <a:p>
                <a:pPr>
                  <a:buFontTx/>
                  <a:buChar char="-"/>
                </a:pPr>
                <a:endParaRPr lang="ro-RO" sz="26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83490"/>
                <a:ext cx="10515600" cy="5726545"/>
              </a:xfrm>
              <a:blipFill>
                <a:blip r:embed="rId2"/>
                <a:stretch>
                  <a:fillRect l="-638" t="-2128" b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923636" y="212436"/>
            <a:ext cx="10326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PROBLEMA COMIS VOIAJORULUI - TSP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8358909" y="2004291"/>
            <a:ext cx="2004291" cy="544945"/>
          </a:xfrm>
          <a:prstGeom prst="borderCallout1">
            <a:avLst>
              <a:gd name="adj1" fmla="val 18750"/>
              <a:gd name="adj2" fmla="val -8333"/>
              <a:gd name="adj3" fmla="val 220975"/>
              <a:gd name="adj4" fmla="val -29724"/>
            </a:avLst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>
                <a:sym typeface="Wingdings" panose="05000000000000000000" pitchFamily="2" charset="2"/>
              </a:rPr>
              <a:t>funcție de minim</a:t>
            </a:r>
          </a:p>
          <a:p>
            <a:pPr algn="ctr"/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8224982" y="4091710"/>
            <a:ext cx="2036618" cy="872836"/>
          </a:xfrm>
          <a:prstGeom prst="borderCallout1">
            <a:avLst>
              <a:gd name="adj1" fmla="val 18750"/>
              <a:gd name="adj2" fmla="val -8333"/>
              <a:gd name="adj3" fmla="val -3247"/>
              <a:gd name="adj4" fmla="val -3809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>
                <a:sym typeface="Wingdings" panose="05000000000000000000" pitchFamily="2" charset="2"/>
              </a:rPr>
              <a:t>Funcția fitness</a:t>
            </a:r>
          </a:p>
          <a:p>
            <a:pPr algn="ctr"/>
            <a:r>
              <a:rPr lang="ro-RO" sz="2000" dirty="0">
                <a:sym typeface="Wingdings" panose="05000000000000000000" pitchFamily="2" charset="2"/>
              </a:rPr>
              <a:t>(de maxim)</a:t>
            </a:r>
          </a:p>
          <a:p>
            <a:pPr algn="ctr"/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15539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418" y="1012342"/>
            <a:ext cx="10515600" cy="4843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V</a:t>
            </a:r>
            <a:r>
              <a:rPr lang="ro-RO" sz="2000" b="1" dirty="0"/>
              <a:t>. Mutația</a:t>
            </a:r>
          </a:p>
          <a:p>
            <a:pPr marL="0" indent="0">
              <a:buNone/>
            </a:pPr>
            <a:endParaRPr lang="ro-RO" sz="2000" b="1" dirty="0"/>
          </a:p>
          <a:p>
            <a:pPr>
              <a:buFontTx/>
              <a:buChar char="-"/>
            </a:pPr>
            <a:r>
              <a:rPr lang="ro-RO" sz="2000" dirty="0"/>
              <a:t>Cu probabilitate mică; pm = probabilitatea de mutație</a:t>
            </a:r>
          </a:p>
          <a:p>
            <a:pPr>
              <a:buFontTx/>
              <a:buChar char="-"/>
            </a:pPr>
            <a:r>
              <a:rPr lang="ro-RO" sz="2000" dirty="0">
                <a:sym typeface="Wingdings" panose="05000000000000000000" pitchFamily="2" charset="2"/>
              </a:rPr>
              <a:t>Problema este cu reprezentări prin permutări  mutația este la nivel de </a:t>
            </a:r>
            <a:r>
              <a:rPr lang="ro-RO" sz="2000" dirty="0">
                <a:solidFill>
                  <a:srgbClr val="FF0000"/>
                </a:solidFill>
                <a:sym typeface="Wingdings" panose="05000000000000000000" pitchFamily="2" charset="2"/>
              </a:rPr>
              <a:t>individ</a:t>
            </a:r>
          </a:p>
          <a:p>
            <a:pPr>
              <a:buFontTx/>
              <a:buChar char="-"/>
            </a:pPr>
            <a:endParaRPr lang="ro-RO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ro-RO" sz="2000" dirty="0">
                <a:solidFill>
                  <a:srgbClr val="FF0000"/>
                </a:solidFill>
                <a:sym typeface="Wingdings" panose="05000000000000000000" pitchFamily="2" charset="2"/>
              </a:rPr>
              <a:t>Pm = k/Dim </a:t>
            </a:r>
            <a:r>
              <a:rPr lang="ro-RO" sz="2000" dirty="0">
                <a:sym typeface="Wingdings" panose="05000000000000000000" pitchFamily="2" charset="2"/>
              </a:rPr>
              <a:t>în medie, numărul indivizilor care suferă mutație este k</a:t>
            </a:r>
          </a:p>
          <a:p>
            <a:pPr>
              <a:buFontTx/>
              <a:buChar char="-"/>
            </a:pPr>
            <a:endParaRPr lang="ro-RO" sz="2000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ro-RO" sz="2000" dirty="0">
                <a:sym typeface="Wingdings" panose="05000000000000000000" pitchFamily="2" charset="2"/>
              </a:rPr>
              <a:t>La nivelul populației – </a:t>
            </a:r>
            <a:r>
              <a:rPr lang="ro-RO" sz="2000" dirty="0">
                <a:solidFill>
                  <a:srgbClr val="FF0000"/>
                </a:solidFill>
                <a:sym typeface="Wingdings" panose="05000000000000000000" pitchFamily="2" charset="2"/>
              </a:rPr>
              <a:t>schema generală de mutație pentru probleme fără constrângeri</a:t>
            </a:r>
            <a:r>
              <a:rPr lang="ro-RO" sz="2000" dirty="0">
                <a:sym typeface="Wingdings" panose="05000000000000000000" pitchFamily="2" charset="2"/>
              </a:rPr>
              <a:t>, reprezentarea prin permutări</a:t>
            </a:r>
          </a:p>
          <a:p>
            <a:pPr>
              <a:buFontTx/>
              <a:buChar char="-"/>
            </a:pPr>
            <a:r>
              <a:rPr lang="ro-RO" sz="2000" dirty="0">
                <a:sym typeface="Wingdings" panose="05000000000000000000" pitchFamily="2" charset="2"/>
              </a:rPr>
              <a:t>La nivel de individ</a:t>
            </a:r>
          </a:p>
          <a:p>
            <a:pPr lvl="1">
              <a:buFontTx/>
              <a:buChar char="-"/>
            </a:pPr>
            <a:r>
              <a:rPr lang="ro-RO" sz="2000" dirty="0">
                <a:sym typeface="Wingdings" panose="05000000000000000000" pitchFamily="2" charset="2"/>
              </a:rPr>
              <a:t>Problema este </a:t>
            </a:r>
            <a:r>
              <a:rPr lang="ro-RO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cu dependență de adiacență </a:t>
            </a:r>
            <a:r>
              <a:rPr lang="ro-RO" sz="2000" dirty="0">
                <a:solidFill>
                  <a:srgbClr val="FF0000"/>
                </a:solidFill>
                <a:sym typeface="Wingdings" panose="05000000000000000000" pitchFamily="2" charset="2"/>
              </a:rPr>
              <a:t>– mutația prin inversiune</a:t>
            </a:r>
            <a:endParaRPr lang="ro-RO" sz="2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3636" y="212436"/>
            <a:ext cx="10326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PROBLEMA COMIS VOIAJORULUI - TSP</a:t>
            </a:r>
          </a:p>
        </p:txBody>
      </p:sp>
    </p:spTree>
    <p:extLst>
      <p:ext uri="{BB962C8B-B14F-4D97-AF65-F5344CB8AC3E}">
        <p14:creationId xmlns:p14="http://schemas.microsoft.com/office/powerpoint/2010/main" val="393693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963" y="868219"/>
            <a:ext cx="10515600" cy="554889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VI. </a:t>
            </a:r>
            <a:r>
              <a:rPr lang="ro-RO" sz="2000" b="1" dirty="0"/>
              <a:t>Recombinarea</a:t>
            </a:r>
          </a:p>
          <a:p>
            <a:pPr>
              <a:buFontTx/>
              <a:buChar char="-"/>
            </a:pPr>
            <a:endParaRPr lang="ro-RO" altLang="en-US" sz="2000" dirty="0"/>
          </a:p>
          <a:p>
            <a:pPr>
              <a:buFontTx/>
              <a:buChar char="-"/>
            </a:pPr>
            <a:r>
              <a:rPr lang="ro-RO" altLang="en-US" sz="2000" dirty="0"/>
              <a:t>Cu probabilitate mare; pc = probabilitatea de crossover ( 0.6,0.7…)</a:t>
            </a:r>
          </a:p>
          <a:p>
            <a:pPr>
              <a:buFontTx/>
              <a:buChar char="-"/>
            </a:pPr>
            <a:r>
              <a:rPr lang="ro-RO" altLang="en-US" sz="2000" dirty="0"/>
              <a:t>Modelul generațional </a:t>
            </a:r>
            <a:r>
              <a:rPr lang="ro-RO" altLang="en-US" sz="2000" dirty="0">
                <a:sym typeface="Wingdings" panose="05000000000000000000" pitchFamily="2" charset="2"/>
              </a:rPr>
              <a:t> </a:t>
            </a:r>
            <a:r>
              <a:rPr lang="ro-RO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trebuie asigurată generarea a dim copii</a:t>
            </a:r>
          </a:p>
          <a:p>
            <a:pPr>
              <a:buFontTx/>
              <a:buChar char="-"/>
            </a:pPr>
            <a:r>
              <a:rPr lang="ro-RO" altLang="en-US" sz="2000" dirty="0"/>
              <a:t>dim părinți</a:t>
            </a:r>
            <a:r>
              <a:rPr lang="ro-RO" altLang="en-US" sz="2000" dirty="0">
                <a:sym typeface="Wingdings" panose="05000000000000000000" pitchFamily="2" charset="2"/>
              </a:rPr>
              <a:t>dim copii (cu probabilitatea pc indivizii rezultați sunt noi, restul sunt chiar din populația de părinți, prin recombinare asexuată)</a:t>
            </a:r>
          </a:p>
          <a:p>
            <a:pPr marL="0" indent="0">
              <a:buNone/>
            </a:pPr>
            <a:endParaRPr lang="ro-RO" altLang="en-US" sz="2000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ro-RO" altLang="en-US" sz="2000" dirty="0">
                <a:sym typeface="Wingdings" panose="05000000000000000000" pitchFamily="2" charset="2"/>
              </a:rPr>
              <a:t>Schema generală la nivel de populatie  pentru probleme fără constrângeri</a:t>
            </a:r>
          </a:p>
          <a:p>
            <a:pPr>
              <a:buFontTx/>
              <a:buChar char="-"/>
            </a:pPr>
            <a:r>
              <a:rPr lang="ro-RO" altLang="en-US" sz="2000" dirty="0">
                <a:sym typeface="Wingdings" panose="05000000000000000000" pitchFamily="2" charset="2"/>
              </a:rPr>
              <a:t>Operatorul particular utilizat, ales pentru </a:t>
            </a:r>
            <a:r>
              <a:rPr lang="ro-RO" altLang="en-US" sz="2000" b="1" dirty="0">
                <a:sym typeface="Wingdings" panose="05000000000000000000" pitchFamily="2" charset="2"/>
              </a:rPr>
              <a:t>probleme cu dependență de adiacență</a:t>
            </a:r>
            <a:r>
              <a:rPr lang="ro-RO" altLang="en-US" sz="2000" dirty="0">
                <a:sym typeface="Wingdings" panose="05000000000000000000" pitchFamily="2" charset="2"/>
              </a:rPr>
              <a:t> – </a:t>
            </a:r>
            <a:r>
              <a:rPr lang="ro-RO" altLang="en-US" sz="2000" b="1" dirty="0">
                <a:sym typeface="Wingdings" panose="05000000000000000000" pitchFamily="2" charset="2"/>
              </a:rPr>
              <a:t>PMX </a:t>
            </a:r>
            <a:r>
              <a:rPr lang="ro-RO" altLang="en-US" sz="2000" dirty="0">
                <a:sym typeface="Wingdings" panose="05000000000000000000" pitchFamily="2" charset="2"/>
              </a:rPr>
              <a:t>(Partially Mapped Crossover)</a:t>
            </a:r>
            <a:endParaRPr lang="ro-RO" alt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3636" y="212436"/>
            <a:ext cx="10326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PROBLEMA COMIS VOIAJORULUI - TSP</a:t>
            </a:r>
          </a:p>
        </p:txBody>
      </p:sp>
    </p:spTree>
    <p:extLst>
      <p:ext uri="{BB962C8B-B14F-4D97-AF65-F5344CB8AC3E}">
        <p14:creationId xmlns:p14="http://schemas.microsoft.com/office/powerpoint/2010/main" val="307419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370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</dc:creator>
  <cp:lastModifiedBy>Catalina</cp:lastModifiedBy>
  <cp:revision>24</cp:revision>
  <dcterms:created xsi:type="dcterms:W3CDTF">2020-03-19T11:04:16Z</dcterms:created>
  <dcterms:modified xsi:type="dcterms:W3CDTF">2023-03-14T12:55:54Z</dcterms:modified>
</cp:coreProperties>
</file>