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sldIdLst>
    <p:sldId id="427" r:id="rId2"/>
    <p:sldId id="413" r:id="rId3"/>
    <p:sldId id="414" r:id="rId4"/>
    <p:sldId id="415" r:id="rId5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AA429-E82A-4305-933C-CAE105F4E8E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1243013"/>
            <a:ext cx="4475162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53062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9302A-CA2B-499D-92B8-D24375EC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A464-CBBD-46EF-916C-F94F91424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6AD17-FD54-4210-991F-E86B1B3F8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0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EC44-6F90-461D-93F9-A499A2BDB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8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C64D7-A370-40E0-BD06-6004A548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9D355-B647-491B-B98A-E87E712D8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C4549-F086-4B3D-85C6-A4C5C74A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B9392-376C-42ED-B472-4CE3E609B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5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B58B8-7ABC-487C-8AFE-82F03791E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6519-5001-4FF9-848F-7305CF455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2F85-2599-451F-B8B2-832600078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86940-F289-4763-843B-976885DDE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EAE45-71CE-4085-82FF-11ACD501A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EA8E899-540B-4134-8F83-C0647B0C3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458200" cy="858838"/>
          </a:xfrm>
        </p:spPr>
        <p:txBody>
          <a:bodyPr/>
          <a:lstStyle/>
          <a:p>
            <a:pPr eaLnBrk="1" hangingPunct="1"/>
            <a:r>
              <a:rPr lang="en-US" altLang="en-US" sz="2600" b="1" dirty="0" err="1" smtClean="0">
                <a:solidFill>
                  <a:schemeClr val="bg2"/>
                </a:solidFill>
              </a:rPr>
              <a:t>Operatorul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 PMX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04800" y="1295400"/>
                <a:ext cx="8229600" cy="4953000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(</a:t>
                </a:r>
                <a:r>
                  <a:rPr lang="ro-RO" sz="1800" b="1" dirty="0" smtClean="0"/>
                  <a:t>P</a:t>
                </a:r>
                <a:r>
                  <a:rPr lang="ro-RO" sz="1800" dirty="0" smtClean="0"/>
                  <a:t>artially </a:t>
                </a:r>
                <a:r>
                  <a:rPr lang="ro-RO" sz="1800" b="1" dirty="0" smtClean="0"/>
                  <a:t>M</a:t>
                </a:r>
                <a:r>
                  <a:rPr lang="ro-RO" sz="1800" dirty="0" smtClean="0"/>
                  <a:t>apped Crossover) –probleme cu dependență de adiacență</a:t>
                </a:r>
                <a:endParaRPr lang="en-US" sz="1800" dirty="0" smtClean="0"/>
              </a:p>
              <a:p>
                <a:pPr marL="0" indent="0" algn="just">
                  <a:buNone/>
                </a:pPr>
                <a:endParaRPr lang="en-US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 smtClean="0"/>
                  <a:t> părinți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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/>
                  <a:t> </a:t>
                </a:r>
                <a:r>
                  <a:rPr lang="en-US" sz="1800" dirty="0" smtClean="0"/>
                  <a:t>copii</a:t>
                </a:r>
                <a:endParaRPr lang="ro-RO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1</a:t>
                </a:r>
                <a:r>
                  <a:rPr lang="ro-RO" sz="1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/>
                  <a:t> puncte de încrucişare,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, </m:t>
                    </m:r>
                    <m:r>
                      <a:rPr lang="ro-RO" sz="1800" i="1">
                        <a:latin typeface="Cambria Math"/>
                      </a:rPr>
                      <m:t>𝑝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o-RO" sz="1800" dirty="0" smtClean="0"/>
                  <a:t>în rest</a:t>
                </a: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2</a:t>
                </a:r>
                <a:r>
                  <a:rPr lang="ro-RO" sz="1800" dirty="0"/>
                  <a:t>.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𝐴</m:t>
                    </m:r>
                    <m:r>
                      <a:rPr lang="fr-FR" sz="18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  <m:r>
                          <a:rPr lang="fr-FR" sz="1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ro-RO" sz="1800" i="1">
                            <a:latin typeface="Cambria Math"/>
                          </a:rPr>
                          <m:t>, </m:t>
                        </m:r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  <m:r>
                          <a:rPr lang="fr-FR" sz="1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8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800" i="1">
                        <a:latin typeface="Cambria Math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  <m:r>
                          <a:rPr lang="fr-FR" sz="1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ro-RO" sz="1800" i="1">
                            <a:latin typeface="Cambria Math"/>
                          </a:rPr>
                          <m:t>, </m:t>
                        </m:r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  <m:r>
                          <a:rPr lang="fr-FR" sz="1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8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3</a:t>
                </a:r>
                <a:r>
                  <a:rPr lang="ro-RO" sz="1800" dirty="0"/>
                  <a:t>. </a:t>
                </a:r>
                <a:r>
                  <a:rPr lang="ro-RO" sz="1800" dirty="0" smtClean="0"/>
                  <a:t>Plasare alele din A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𝑎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∈</m:t>
                    </m:r>
                    <m:r>
                      <a:rPr lang="ro-RO" sz="1800" i="1">
                        <a:latin typeface="Cambria Math"/>
                      </a:rPr>
                      <m:t>𝐴</m:t>
                    </m:r>
                  </m:oMath>
                </a14:m>
                <a:r>
                  <a:rPr lang="ro-RO" sz="1800" dirty="0" smtClean="0"/>
                  <a:t>, plasează valoarea a în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r>
                  <a:rPr lang="ro-RO" sz="1800" dirty="0" smtClean="0"/>
                  <a:t>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ro-RO" sz="1800" dirty="0"/>
                  <a:t>,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o-RO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 smtClean="0"/>
                  <a:t>; </a:t>
                </a:r>
                <a:r>
                  <a:rPr lang="en-US" sz="1800" dirty="0" err="1" smtClean="0"/>
                  <a:t>plasat</a:t>
                </a:r>
                <a:r>
                  <a:rPr lang="en-US" sz="1800" dirty="0" smtClean="0"/>
                  <a:t>=0</a:t>
                </a:r>
                <a:r>
                  <a:rPr lang="ro-RO" sz="1800" dirty="0" smtClean="0"/>
                  <a:t> </a:t>
                </a:r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800" dirty="0" smtClean="0"/>
                  <a:t>C</a:t>
                </a:r>
                <a:r>
                  <a:rPr lang="ro-RO" sz="1800" dirty="0" smtClean="0"/>
                  <a:t>ât timp </a:t>
                </a:r>
                <a:r>
                  <a:rPr lang="en-US" sz="1800" dirty="0" smtClean="0"/>
                  <a:t>~</a:t>
                </a:r>
                <a:r>
                  <a:rPr lang="en-US" sz="1800" dirty="0" err="1" smtClean="0"/>
                  <a:t>plasat</a:t>
                </a:r>
                <a:endParaRPr lang="en-US" sz="1800" dirty="0" smtClean="0"/>
              </a:p>
              <a:p>
                <a:pPr lvl="2">
                  <a:buFont typeface="Wingdings" panose="05000000000000000000" pitchFamily="2" charset="2"/>
                  <a:buChar char="q"/>
                </a:pPr>
                <a:r>
                  <a:rPr lang="en-US" sz="1800" dirty="0" err="1" smtClean="0"/>
                  <a:t>Dac</a:t>
                </a:r>
                <a:r>
                  <a:rPr lang="ro-RO" sz="1800" dirty="0" smtClean="0"/>
                  <a:t>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ro-RO" sz="1800" dirty="0" smtClean="0"/>
                  <a:t>, atunci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o-RO" sz="1800" dirty="0" smtClean="0"/>
                  <a:t>și plasat=1</a:t>
                </a:r>
              </a:p>
              <a:p>
                <a:pPr lvl="2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Altfel</a:t>
                </a:r>
                <a:r>
                  <a:rPr lang="en-US" sz="1800" dirty="0" smtClean="0"/>
                  <a:t> </a:t>
                </a:r>
                <a:r>
                  <a:rPr lang="ro-RO" sz="1800" dirty="0"/>
                  <a:t>c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ro-RO" sz="1800" dirty="0"/>
                  <a:t> </a:t>
                </a:r>
                <a:r>
                  <a:rPr lang="en-US" sz="1800" dirty="0" smtClean="0"/>
                  <a:t>, </a:t>
                </a:r>
                <a:r>
                  <a:rPr lang="en-US" sz="1800" dirty="0" err="1" smtClean="0"/>
                  <a:t>determin</a:t>
                </a:r>
                <a:r>
                  <a:rPr lang="ro-RO" sz="1800" dirty="0"/>
                  <a:t>ă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𝑗</m:t>
                    </m:r>
                  </m:oMath>
                </a14:m>
                <a:r>
                  <a:rPr lang="ro-RO" sz="1800" dirty="0"/>
                  <a:t> cu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𝑐</m:t>
                    </m:r>
                    <m:r>
                      <a:rPr lang="en-US" sz="1800" b="0" i="0" smtClean="0">
                        <a:latin typeface="Cambria Math"/>
                      </a:rPr>
                      <m:t>;</m:t>
                    </m:r>
                  </m:oMath>
                </a14:m>
                <a:r>
                  <a:rPr lang="ro-RO" sz="1800" dirty="0" smtClean="0"/>
                  <a:t> i=j .</a:t>
                </a: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4</a:t>
                </a:r>
                <a:r>
                  <a:rPr lang="ro-RO" sz="1800" dirty="0"/>
                  <a:t>. </a:t>
                </a:r>
                <a:r>
                  <a:rPr lang="ro-RO" sz="1800" dirty="0" smtClean="0"/>
                  <a:t>Plasarea alele din afara lui A: genele </a:t>
                </a:r>
                <a:r>
                  <a:rPr lang="ro-RO" sz="1800" dirty="0"/>
                  <a:t>rămase fără valori în prima progenitură sunt ocupate, în ordine, de alelele încă necopiate din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ro-RO" sz="1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4800" y="1295400"/>
                <a:ext cx="8229600" cy="4953000"/>
              </a:xfrm>
              <a:blipFill>
                <a:blip r:embed="rId2"/>
                <a:stretch>
                  <a:fillRect l="-74" t="-739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85762" y="2438400"/>
          <a:ext cx="3652838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Visio" r:id="rId3" imgW="3653278" imgH="1493196" progId="Visio.Drawing.11">
                  <p:embed/>
                </p:oleObj>
              </mc:Choice>
              <mc:Fallback>
                <p:oleObj name="Visio" r:id="rId3" imgW="3653278" imgH="1493196" progId="Visio.Drawing.11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" y="2438400"/>
                        <a:ext cx="3652838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858365"/>
              </p:ext>
            </p:extLst>
          </p:nvPr>
        </p:nvGraphicFramePr>
        <p:xfrm>
          <a:off x="4178011" y="2475011"/>
          <a:ext cx="4589463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Visio" r:id="rId5" imgW="4589289" imgH="1493196" progId="Visio.Drawing.11">
                  <p:embed/>
                </p:oleObj>
              </mc:Choice>
              <mc:Fallback>
                <p:oleObj name="Visio" r:id="rId5" imgW="4589289" imgH="1493196" progId="Visio.Drawing.1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011" y="2475011"/>
                        <a:ext cx="4589463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1381125" y="2905125"/>
            <a:ext cx="533400" cy="5334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/>
          <p:cNvSpPr/>
          <p:nvPr/>
        </p:nvSpPr>
        <p:spPr>
          <a:xfrm>
            <a:off x="6096000" y="2371725"/>
            <a:ext cx="533400" cy="5334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/>
          <p:cNvSpPr/>
          <p:nvPr/>
        </p:nvSpPr>
        <p:spPr>
          <a:xfrm>
            <a:off x="3543300" y="2905125"/>
            <a:ext cx="533400" cy="5334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/>
          <p:cNvSpPr/>
          <p:nvPr/>
        </p:nvSpPr>
        <p:spPr>
          <a:xfrm>
            <a:off x="8267700" y="2371725"/>
            <a:ext cx="533400" cy="5334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2105025" y="2905125"/>
            <a:ext cx="533400" cy="5334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Oval 12"/>
          <p:cNvSpPr/>
          <p:nvPr/>
        </p:nvSpPr>
        <p:spPr>
          <a:xfrm>
            <a:off x="5391150" y="2352675"/>
            <a:ext cx="533400" cy="5334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0575" y="2475011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b="1" dirty="0"/>
              <a:t>7</a:t>
            </a:r>
            <a:endParaRPr lang="ro-RO" b="1" dirty="0"/>
          </a:p>
        </p:txBody>
      </p:sp>
      <p:sp>
        <p:nvSpPr>
          <p:cNvPr id="16" name="Oval 15"/>
          <p:cNvSpPr/>
          <p:nvPr/>
        </p:nvSpPr>
        <p:spPr>
          <a:xfrm>
            <a:off x="666750" y="2895600"/>
            <a:ext cx="533400" cy="5334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TextBox 16"/>
          <p:cNvSpPr txBox="1"/>
          <p:nvPr/>
        </p:nvSpPr>
        <p:spPr>
          <a:xfrm>
            <a:off x="5543550" y="247798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b="1" dirty="0"/>
              <a:t>2</a:t>
            </a:r>
            <a:endParaRPr lang="ro-RO" b="1" dirty="0"/>
          </a:p>
        </p:txBody>
      </p:sp>
      <p:sp>
        <p:nvSpPr>
          <p:cNvPr id="18" name="Oval 17"/>
          <p:cNvSpPr/>
          <p:nvPr/>
        </p:nvSpPr>
        <p:spPr>
          <a:xfrm>
            <a:off x="2466975" y="2914650"/>
            <a:ext cx="533400" cy="5334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Oval 18"/>
          <p:cNvSpPr/>
          <p:nvPr/>
        </p:nvSpPr>
        <p:spPr>
          <a:xfrm>
            <a:off x="7915275" y="2362200"/>
            <a:ext cx="533400" cy="5334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39100" y="247798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b="1" dirty="0"/>
              <a:t>5</a:t>
            </a:r>
            <a:endParaRPr lang="ro-RO" b="1" dirty="0"/>
          </a:p>
        </p:txBody>
      </p:sp>
      <p:sp>
        <p:nvSpPr>
          <p:cNvPr id="21" name="Oval 20"/>
          <p:cNvSpPr/>
          <p:nvPr/>
        </p:nvSpPr>
        <p:spPr>
          <a:xfrm>
            <a:off x="7181850" y="2362200"/>
            <a:ext cx="533400" cy="5334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Oval 21"/>
          <p:cNvSpPr/>
          <p:nvPr/>
        </p:nvSpPr>
        <p:spPr>
          <a:xfrm>
            <a:off x="1752600" y="2905125"/>
            <a:ext cx="533400" cy="5334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Oval 22"/>
          <p:cNvSpPr/>
          <p:nvPr/>
        </p:nvSpPr>
        <p:spPr>
          <a:xfrm>
            <a:off x="6477000" y="2371725"/>
            <a:ext cx="533400" cy="5334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Oval 23"/>
          <p:cNvSpPr/>
          <p:nvPr/>
        </p:nvSpPr>
        <p:spPr>
          <a:xfrm>
            <a:off x="3200400" y="2886075"/>
            <a:ext cx="533400" cy="5334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Oval 24"/>
          <p:cNvSpPr/>
          <p:nvPr/>
        </p:nvSpPr>
        <p:spPr>
          <a:xfrm>
            <a:off x="6858000" y="2362200"/>
            <a:ext cx="533400" cy="5334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TextBox 25"/>
          <p:cNvSpPr txBox="1"/>
          <p:nvPr/>
        </p:nvSpPr>
        <p:spPr>
          <a:xfrm>
            <a:off x="438150" y="299888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b="1" dirty="0"/>
              <a:t>6</a:t>
            </a:r>
            <a:endParaRPr lang="ro-RO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62050" y="3003351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b="1" dirty="0"/>
              <a:t>9</a:t>
            </a:r>
            <a:endParaRPr lang="ro-RO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971800" y="299888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b="1" dirty="0"/>
              <a:t>3</a:t>
            </a:r>
            <a:endParaRPr lang="ro-RO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38425" y="4181693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=7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p=4,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b=4 </a:t>
            </a:r>
            <a:endParaRPr lang="ro-RO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638425" y="4480432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x2(10)=0 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x2(10)=7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638425" y="4835304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p=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sz="1600" dirty="0"/>
          </a:p>
          <a:p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638425" y="5092071"/>
            <a:ext cx="325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i=2, x2(2)=0 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x2(2)=2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667000" y="54102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a=5,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7, b=8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o-RO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56388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x2(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 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=9</a:t>
            </a:r>
            <a:endParaRPr lang="ro-RO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667000" y="589760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x2(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x2(9)=5</a:t>
            </a:r>
            <a:endParaRPr lang="ro-RO" sz="1600" dirty="0"/>
          </a:p>
        </p:txBody>
      </p:sp>
      <p:sp>
        <p:nvSpPr>
          <p:cNvPr id="14" name="Rectangle 13"/>
          <p:cNvSpPr/>
          <p:nvPr/>
        </p:nvSpPr>
        <p:spPr>
          <a:xfrm>
            <a:off x="1060450" y="11167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 err="1" smtClean="0">
                <a:latin typeface="Arial" charset="0"/>
              </a:rPr>
              <a:t>Exemplul</a:t>
            </a:r>
            <a:r>
              <a:rPr lang="en-US" dirty="0" smtClean="0">
                <a:latin typeface="Arial" charset="0"/>
              </a:rPr>
              <a:t> 1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m=10, p1=4, p2=7</a:t>
            </a:r>
            <a:endParaRPr lang="ro-RO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6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0209 L 0.09514 0.09954 L 0.43368 0.09815 L 0.51857 -0.075 " pathEditMode="relative" rAng="0" ptsTypes="AAAA">
                                      <p:cBhvr>
                                        <p:cTn id="1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2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139 L 0.05816 0.09051 L 0.44723 0.09051 L 0.51545 -0.07686 " pathEditMode="relative" rAng="0" ptsTypes="AAAA">
                                      <p:cBhvr>
                                        <p:cTn id="19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03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00139 L 0.04896 0.10417 L 0.53438 0.10556 L 0.51875 -0.07639 " pathEditMode="relative" rAng="0" ptsTypes="AAAA">
                                      <p:cBhvr>
                                        <p:cTn id="20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19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  <p:bldP spid="13" grpId="2" animBg="1"/>
      <p:bldP spid="5" grpId="0"/>
      <p:bldP spid="16" grpId="0" animBg="1"/>
      <p:bldP spid="16" grpId="1" animBg="1"/>
      <p:bldP spid="17" grpId="0"/>
      <p:bldP spid="18" grpId="0" animBg="1"/>
      <p:bldP spid="18" grpId="1" animBg="1"/>
      <p:bldP spid="19" grpId="0" animBg="1"/>
      <p:bldP spid="19" grpId="1" animBg="1"/>
      <p:bldP spid="19" grpId="2" animBg="1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/>
      <p:bldP spid="27" grpId="1"/>
      <p:bldP spid="28" grpId="0"/>
      <p:bldP spid="28" grpId="1"/>
      <p:bldP spid="7" grpId="0"/>
      <p:bldP spid="31" grpId="0"/>
      <p:bldP spid="32" grpId="0"/>
      <p:bldP spid="33" grpId="0"/>
      <p:bldP spid="34" grpId="0"/>
      <p:bldP spid="35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8229600" cy="4953000"/>
          </a:xfrm>
        </p:spPr>
        <p:txBody>
          <a:bodyPr/>
          <a:lstStyle/>
          <a:p>
            <a:pPr marL="0" indent="0" algn="just">
              <a:buNone/>
            </a:pPr>
            <a:endParaRPr lang="ro-RO" sz="1800" dirty="0" smtClean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35" name="Picture 34"/>
          <p:cNvPicPr/>
          <p:nvPr/>
        </p:nvPicPr>
        <p:blipFill rotWithShape="1">
          <a:blip r:embed="rId2"/>
          <a:srcRect l="12660" t="23291" r="2564" b="18377"/>
          <a:stretch/>
        </p:blipFill>
        <p:spPr bwMode="auto">
          <a:xfrm>
            <a:off x="0" y="474784"/>
            <a:ext cx="9144000" cy="640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19600" y="10555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 err="1">
                <a:latin typeface="Arial" charset="0"/>
              </a:rPr>
              <a:t>Exemplul</a:t>
            </a:r>
            <a:r>
              <a:rPr lang="en-US" dirty="0">
                <a:latin typeface="Arial" charset="0"/>
              </a:rPr>
              <a:t> 2</a:t>
            </a:r>
          </a:p>
          <a:p>
            <a:pPr lvl="1"/>
            <a:r>
              <a:rPr lang="en-US" dirty="0" smtClean="0">
                <a:latin typeface="Arial" charset="0"/>
              </a:rPr>
              <a:t>m=8, p1=1, p2=4</a:t>
            </a:r>
            <a:endParaRPr lang="ro-RO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8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23"/>
          <p:cNvPicPr/>
          <p:nvPr/>
        </p:nvPicPr>
        <p:blipFill rotWithShape="1">
          <a:blip r:embed="rId2"/>
          <a:srcRect l="3205" t="27350" r="17949" b="21368"/>
          <a:stretch/>
        </p:blipFill>
        <p:spPr bwMode="auto">
          <a:xfrm>
            <a:off x="381000" y="457200"/>
            <a:ext cx="8382000" cy="5715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41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3894</TotalTime>
  <Words>100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Arial Black</vt:lpstr>
      <vt:lpstr>Calibri</vt:lpstr>
      <vt:lpstr>Cambria Math</vt:lpstr>
      <vt:lpstr>Courier New</vt:lpstr>
      <vt:lpstr>Garamond</vt:lpstr>
      <vt:lpstr>Times New Roman</vt:lpstr>
      <vt:lpstr>Wingdings</vt:lpstr>
      <vt:lpstr>Pixel</vt:lpstr>
      <vt:lpstr>Visio</vt:lpstr>
      <vt:lpstr>Operatorul PMX</vt:lpstr>
      <vt:lpstr>PowerPoint Presentation</vt:lpstr>
      <vt:lpstr>PowerPoint Presentation</vt:lpstr>
      <vt:lpstr>PowerPoint Presentation</vt:lpstr>
    </vt:vector>
  </TitlesOfParts>
  <Company>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Catalina</dc:creator>
  <cp:lastModifiedBy>Catalina</cp:lastModifiedBy>
  <cp:revision>405</cp:revision>
  <dcterms:created xsi:type="dcterms:W3CDTF">2007-06-04T09:28:42Z</dcterms:created>
  <dcterms:modified xsi:type="dcterms:W3CDTF">2022-03-29T07:35:09Z</dcterms:modified>
</cp:coreProperties>
</file>