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gif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gif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o-RO" sz="2000" dirty="0"/>
                  <a:t>Intrare: n obiecte, fiecare având asociat un cost (capacitate ocupată) și o valoare (câștigul adusă de alegerea acelui obiect)</a:t>
                </a:r>
              </a:p>
              <a:p>
                <a:pPr algn="just"/>
                <a:r>
                  <a:rPr lang="ro-RO" sz="2000" dirty="0"/>
                  <a:t>i=1,..,n (0,..,n-1) obicete;</a:t>
                </a:r>
                <a14:m>
                  <m:oMath xmlns:m="http://schemas.openxmlformats.org/officeDocument/2006/math">
                    <m:r>
                      <a:rPr lang="ro-R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-cost,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- valoare</a:t>
                </a:r>
              </a:p>
              <a:p>
                <a:pPr algn="just"/>
                <a:r>
                  <a:rPr lang="ro-RO" sz="2000" dirty="0"/>
                  <a:t>Cmax – costul maxim (capacitatea maximă)</a:t>
                </a:r>
              </a:p>
              <a:p>
                <a:pPr lvl="8" algn="just"/>
                <a:endParaRPr lang="ro-RO" sz="1400" dirty="0"/>
              </a:p>
              <a:p>
                <a:pPr marL="0" indent="0" algn="just">
                  <a:buNone/>
                </a:pPr>
                <a:endParaRPr lang="ro-RO" sz="2400" dirty="0"/>
              </a:p>
              <a:p>
                <a:pPr marL="0" indent="0" algn="just">
                  <a:buNone/>
                </a:pPr>
                <a:endParaRPr lang="ro-RO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  <a:blipFill>
                <a:blip r:embed="rId2"/>
                <a:stretch>
                  <a:fillRect l="-522" t="-126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6618" y="35098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6892701" y="2267830"/>
            <a:ext cx="5163127" cy="2529198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o-RO" sz="2000" dirty="0"/>
                  <a:t>Problemă rucsac 0-1 - </a:t>
                </a:r>
                <a:r>
                  <a:rPr lang="ro-RO" sz="2000" b="1" dirty="0"/>
                  <a:t>determină o submulțime </a:t>
                </a:r>
                <a:r>
                  <a:rPr lang="ro-RO" sz="2000" dirty="0"/>
                  <a:t>– obiectele alese să nu depășească Cmax si valoarea totală a alegerii să fie maximă</a:t>
                </a:r>
              </a:p>
              <a:p>
                <a:pPr marL="571500" indent="-571500" algn="just">
                  <a:buAutoNum type="romanUcPeriod"/>
                </a:pPr>
                <a:r>
                  <a:rPr lang="ro-RO" sz="2000" b="1" dirty="0"/>
                  <a:t>Reprezentarea</a:t>
                </a:r>
              </a:p>
              <a:p>
                <a:pPr marL="514350" indent="-514350" algn="just">
                  <a:buAutoNum type="alphaLcParenR"/>
                </a:pPr>
                <a:r>
                  <a:rPr lang="ro-RO" sz="2000" dirty="0"/>
                  <a:t>Cazul 0-1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lang="ro-RO" sz="2000" dirty="0"/>
                  <a:t>Genotip –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r>
                      <a:rPr lang="ro-RO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{0,1}</a:t>
                </a:r>
                <a:r>
                  <a:rPr lang="ro-RO" sz="2000" dirty="0"/>
                  <a:t>; </a:t>
                </a:r>
              </a:p>
              <a:p>
                <a:pPr algn="just"/>
                <a:r>
                  <a:rPr lang="ro-RO" sz="2000" dirty="0"/>
                  <a:t>-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o-RO" sz="2000" dirty="0"/>
                  <a:t> candidat la solutie (solutie </a:t>
                </a:r>
                <a:r>
                  <a:rPr lang="ro-RO" sz="2000" b="1" dirty="0"/>
                  <a:t>fezabila</a:t>
                </a:r>
                <a:r>
                  <a:rPr lang="ro-RO" sz="2000" dirty="0"/>
                  <a:t> sau </a:t>
                </a:r>
                <a:r>
                  <a:rPr lang="ro-RO" sz="2000" b="1" dirty="0"/>
                  <a:t>admisibila</a:t>
                </a:r>
                <a:r>
                  <a:rPr lang="ro-RO" sz="2000" dirty="0"/>
                  <a:t>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ro-RO" sz="2000" dirty="0">
                  <a:solidFill>
                    <a:srgbClr val="FF0000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ro-RO" sz="2000" dirty="0"/>
                  <a:t> Problema este cu restricții</a:t>
                </a:r>
              </a:p>
              <a:p>
                <a:pPr algn="just">
                  <a:buFontTx/>
                  <a:buChar char="-"/>
                </a:pPr>
                <a:r>
                  <a:rPr lang="ro-RO" sz="2000" dirty="0"/>
                  <a:t> Spațiul soluțiilor GA (spațiul genotipurilor):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o-RO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ro-RO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Cmax</a:t>
                </a:r>
                <a:endParaRPr lang="ro-RO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blipFill>
                <a:blip r:embed="rId36"/>
                <a:stretch>
                  <a:fillRect l="-1108" t="-989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</p:spPr>
            <p:txBody>
              <a:bodyPr>
                <a:normAutofit fontScale="62500" lnSpcReduction="20000"/>
              </a:bodyPr>
              <a:lstStyle/>
              <a:p>
                <a:pPr lvl="8" algn="just"/>
                <a:endParaRPr lang="ro-RO" dirty="0"/>
              </a:p>
              <a:p>
                <a:pPr marL="571500" indent="-571500" algn="just">
                  <a:buAutoNum type="romanUcPeriod"/>
                </a:pPr>
                <a:r>
                  <a:rPr lang="ro-RO" sz="3200" b="1" dirty="0"/>
                  <a:t>Reprezentarea</a:t>
                </a:r>
              </a:p>
              <a:p>
                <a:pPr marL="514350" indent="-514350">
                  <a:buAutoNum type="alphaLcParenR"/>
                </a:pPr>
                <a:r>
                  <a:rPr lang="ro-RO" sz="3200" dirty="0"/>
                  <a:t>Cazul continuu</a:t>
                </a:r>
              </a:p>
              <a:p>
                <a:pPr marL="0" indent="0">
                  <a:buNone/>
                </a:pPr>
                <a:r>
                  <a:rPr lang="ro-RO" sz="3200" dirty="0"/>
                  <a:t>- Genotip –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3200" dirty="0"/>
                  <a:t>, </a:t>
                </a:r>
                <a14:m>
                  <m:oMath xmlns:m="http://schemas.openxmlformats.org/officeDocument/2006/math">
                    <m:r>
                      <a:rPr lang="ro-RO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o-RO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o-RO" sz="3200" dirty="0"/>
                  <a:t> [0,1]</a:t>
                </a:r>
              </a:p>
              <a:p>
                <a:pPr marL="0" indent="0" algn="just">
                  <a:buNone/>
                </a:pPr>
                <a:r>
                  <a:rPr lang="ro-RO" sz="3200" dirty="0"/>
                  <a:t>-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o-RO" sz="3200" dirty="0"/>
                  <a:t> este candidat la solutie (solutie fezabila sau admisibila) dacă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ro-RO" sz="3200" dirty="0">
                  <a:solidFill>
                    <a:srgbClr val="FF0000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ro-RO" sz="3200" dirty="0"/>
                  <a:t>Problema este una cu restricții</a:t>
                </a:r>
              </a:p>
              <a:p>
                <a:pPr algn="just">
                  <a:buFontTx/>
                  <a:buChar char="-"/>
                </a:pPr>
                <a:r>
                  <a:rPr lang="ro-RO" sz="3200" dirty="0"/>
                  <a:t>Spatiul solutiilor GA (spatial genotipurilor)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32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ro-RO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3200" dirty="0">
                    <a:solidFill>
                      <a:srgbClr val="FF0000"/>
                    </a:solidFill>
                  </a:rPr>
                  <a:t>cmax</a:t>
                </a:r>
                <a:endParaRPr lang="ro-RO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5927" y="729673"/>
            <a:ext cx="50338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2. </a:t>
            </a:r>
            <a:r>
              <a:rPr lang="ro-RO" sz="2000" dirty="0"/>
              <a:t>Problema rucsacului în caz continuu - pentru fiecare obiect calculează </a:t>
            </a:r>
            <a:r>
              <a:rPr lang="ro-RO" sz="2000" b="1" dirty="0"/>
              <a:t>fracțiunea selectată </a:t>
            </a:r>
            <a:r>
              <a:rPr lang="ro-RO" sz="2000" dirty="0"/>
              <a:t>astfel încât capacitatea maximă să nu fie depășită si alegerea sa aibă valoare maximă </a:t>
            </a:r>
          </a:p>
          <a:p>
            <a:pPr algn="just"/>
            <a:r>
              <a:rPr lang="ro-RO" sz="2000" dirty="0"/>
              <a:t>Ipoteză: </a:t>
            </a:r>
            <a:r>
              <a:rPr lang="ro-RO" sz="2000" b="1" dirty="0"/>
              <a:t>costurile si valorile sunt distribuite egal </a:t>
            </a:r>
            <a:r>
              <a:rPr lang="ro-RO" sz="2000" dirty="0"/>
              <a:t>pe fiecare obiect: 1-cost 10 și aleg 0.1 din el, costul alegerii 1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096000" y="419493"/>
            <a:ext cx="5414088" cy="2939045"/>
            <a:chOff x="6710043" y="667271"/>
            <a:chExt cx="5414088" cy="2939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5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II</a:t>
                </a:r>
                <a:r>
                  <a:rPr lang="ro-RO" sz="2000" dirty="0"/>
                  <a:t>. </a:t>
                </a:r>
                <a:r>
                  <a:rPr lang="ro-RO" sz="2000" b="1" dirty="0"/>
                  <a:t>Funcția fitness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𝑓𝑖𝑡𝑛𝑒𝑠𝑠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/>
              </a:p>
              <a:p>
                <a:pPr marL="0" indent="0">
                  <a:buNone/>
                </a:pPr>
                <a:endParaRPr lang="ro-RO" sz="2000" dirty="0"/>
              </a:p>
              <a:p>
                <a:pPr marL="0" indent="0">
                  <a:buNone/>
                </a:pPr>
                <a:r>
                  <a:rPr lang="ro-RO" sz="2000" b="1" dirty="0"/>
                  <a:t>III. Modelul de populație</a:t>
                </a:r>
              </a:p>
              <a:p>
                <a:pPr algn="just">
                  <a:buFontTx/>
                  <a:buChar char="-"/>
                </a:pPr>
                <a:r>
                  <a:rPr lang="ro-RO" sz="2000" dirty="0"/>
                  <a:t>Populații cu dimensiuni constante în timp</a:t>
                </a:r>
              </a:p>
              <a:p>
                <a:pPr algn="just">
                  <a:buFontTx/>
                  <a:buChar char="-"/>
                </a:pPr>
                <a:r>
                  <a:rPr lang="ro-RO" sz="2000" dirty="0"/>
                  <a:t>Modelul bazat pe generații</a:t>
                </a:r>
              </a:p>
              <a:p>
                <a:pPr marL="0" indent="0" algn="just">
                  <a:buNone/>
                </a:pPr>
                <a:endParaRPr lang="ro-RO" sz="2000" dirty="0"/>
              </a:p>
              <a:p>
                <a:pPr marL="0" indent="0" algn="just">
                  <a:buNone/>
                </a:pPr>
                <a:r>
                  <a:rPr lang="ro-RO" sz="2000" b="1" dirty="0"/>
                  <a:t>IV. Populația la momentul inițial </a:t>
                </a:r>
              </a:p>
              <a:p>
                <a:pPr marL="0" indent="0" algn="just">
                  <a:buNone/>
                </a:pPr>
                <a:r>
                  <a:rPr lang="ro-RO" sz="2000" dirty="0"/>
                  <a:t>– aleator, a.i. fiecare individ să aibe aceeași șansă de a fi generat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638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7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V. Mutația</a:t>
                </a:r>
              </a:p>
              <a:p>
                <a:pPr marL="0" indent="0">
                  <a:buNone/>
                </a:pPr>
                <a:endParaRPr lang="ro-RO" sz="2000" b="1" dirty="0"/>
              </a:p>
              <a:p>
                <a:pPr>
                  <a:buFontTx/>
                  <a:buChar char="-"/>
                </a:pPr>
                <a:r>
                  <a:rPr lang="ro-RO" sz="2000" dirty="0"/>
                  <a:t>Cu probabilitate mică; pm = probabilitatea de mutatie</a:t>
                </a:r>
              </a:p>
              <a:p>
                <a:pPr>
                  <a:buFontTx/>
                  <a:buChar char="-"/>
                </a:pPr>
                <a:r>
                  <a:rPr lang="ro-RO" sz="2000" dirty="0"/>
                  <a:t>Dim=numarul de indivizi </a:t>
                </a:r>
                <a:r>
                  <a:rPr lang="ro-RO" sz="2000" dirty="0">
                    <a:sym typeface="Wingdings" panose="05000000000000000000" pitchFamily="2" charset="2"/>
                  </a:rPr>
                  <a:t> 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pm </a:t>
                </a:r>
                <a14:m>
                  <m:oMath xmlns:m="http://schemas.openxmlformats.org/officeDocument/2006/math">
                    <m:r>
                      <a:rPr lang="ro-RO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[1/(Dim*n),1/n]</a:t>
                </a:r>
              </a:p>
              <a:p>
                <a:pPr>
                  <a:buFontTx/>
                  <a:buChar char="-"/>
                </a:pP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Problema cu constrangeri  pm mai aproape de 1/n</a:t>
                </a:r>
              </a:p>
              <a:p>
                <a:pPr marL="0" indent="0">
                  <a:buNone/>
                </a:pPr>
                <a:endParaRPr lang="ro-RO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La nivelul populatiei – schema generală de mutație pentru 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probleme cu constrângeri 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Dacă un rezultat este nefezabil, nu este considerat și nu va fi înlocuit cu altul– nu aplicăm încă o mutație</a:t>
                </a:r>
              </a:p>
              <a:p>
                <a:pPr marL="0" indent="0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La nivel de gena </a:t>
                </a:r>
              </a:p>
              <a:p>
                <a:pPr lvl="1"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1. </a:t>
                </a:r>
                <a:r>
                  <a:rPr lang="ro-RO" sz="2000" b="1" dirty="0">
                    <a:sym typeface="Wingdings" panose="05000000000000000000" pitchFamily="2" charset="2"/>
                  </a:rPr>
                  <a:t>problema 0-1 </a:t>
                </a:r>
                <a:r>
                  <a:rPr lang="ro-RO" sz="2000" dirty="0">
                    <a:sym typeface="Wingdings" panose="05000000000000000000" pitchFamily="2" charset="2"/>
                  </a:rPr>
                  <a:t>– 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bitflip </a:t>
                </a:r>
              </a:p>
              <a:p>
                <a:pPr lvl="1">
                  <a:buFontTx/>
                  <a:buChar char="-"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2. </a:t>
                </a:r>
                <a:r>
                  <a:rPr lang="ro-RO" sz="2000" b="1" dirty="0">
                    <a:sym typeface="Wingdings" panose="05000000000000000000" pitchFamily="2" charset="2"/>
                  </a:rPr>
                  <a:t>problema în caz continuu </a:t>
                </a:r>
                <a:r>
                  <a:rPr lang="ro-RO" sz="2000" dirty="0">
                    <a:sym typeface="Wingdings" panose="05000000000000000000" pitchFamily="2" charset="2"/>
                  </a:rPr>
                  <a:t>– 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mutația neuniforma</a:t>
                </a:r>
                <a:endParaRPr lang="ro-RO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638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1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304"/>
            <a:ext cx="10515600" cy="5845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b="1" dirty="0"/>
              <a:t>VI. Recombinarea</a:t>
            </a:r>
            <a:endParaRPr lang="en-US" sz="2000" b="1" dirty="0"/>
          </a:p>
          <a:p>
            <a:pPr>
              <a:buFontTx/>
              <a:buChar char="-"/>
            </a:pPr>
            <a:endParaRPr lang="ro-RO" sz="2000" dirty="0"/>
          </a:p>
          <a:p>
            <a:pPr>
              <a:buFontTx/>
              <a:buChar char="-"/>
            </a:pPr>
            <a:r>
              <a:rPr lang="ro-RO" altLang="en-US" sz="2000" dirty="0"/>
              <a:t>Cu probabilitate mare; pc = probabilitatea de crossover ( 0.6,0.7…)</a:t>
            </a:r>
          </a:p>
          <a:p>
            <a:pPr>
              <a:buFontTx/>
              <a:buChar char="-"/>
            </a:pPr>
            <a:r>
              <a:rPr lang="ro-RO" altLang="en-US" sz="2000" dirty="0"/>
              <a:t>Modelul generațional </a:t>
            </a:r>
            <a:r>
              <a:rPr lang="ro-RO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dim copii</a:t>
            </a:r>
            <a:endParaRPr lang="ro-RO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/>
              <a:t>Problema are constrângeri </a:t>
            </a:r>
            <a:r>
              <a:rPr lang="ro-RO" sz="2000" dirty="0">
                <a:sym typeface="Wingdings" panose="05000000000000000000" pitchFamily="2" charset="2"/>
              </a:rPr>
              <a:t>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nu toți copiii sunt admisibili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Dacă un copil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nu este admisibil</a:t>
            </a:r>
            <a:r>
              <a:rPr lang="ro-RO" sz="2000" dirty="0">
                <a:sym typeface="Wingdings" panose="05000000000000000000" pitchFamily="2" charset="2"/>
              </a:rPr>
              <a:t>,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este înlocuit cu părintele său</a:t>
            </a:r>
          </a:p>
          <a:p>
            <a:pPr>
              <a:buFontTx/>
              <a:buChar char="-"/>
            </a:pPr>
            <a:r>
              <a:rPr lang="ro-RO" sz="2000">
                <a:sym typeface="Wingdings" panose="05000000000000000000" pitchFamily="2" charset="2"/>
              </a:rPr>
              <a:t>Este implementată recombinarea asexuată</a:t>
            </a:r>
          </a:p>
          <a:p>
            <a:pPr marL="0" indent="0">
              <a:buNone/>
            </a:pPr>
            <a:endParaRPr lang="ro-RO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La nivelul populatiei – schema generală de crossover pentru probleme cu constrângeri (dacă un rezultat este nefezabil, nu este considerat și este propagat mai departe părintele său)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La nivel de pereche de părinți </a:t>
            </a: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1. </a:t>
            </a:r>
            <a:r>
              <a:rPr lang="ro-RO" sz="2000" b="1" dirty="0">
                <a:sym typeface="Wingdings" panose="05000000000000000000" pitchFamily="2" charset="2"/>
              </a:rPr>
              <a:t>problema 0-1 </a:t>
            </a:r>
            <a:r>
              <a:rPr lang="ro-RO" sz="2000" dirty="0">
                <a:sym typeface="Wingdings" panose="05000000000000000000" pitchFamily="2" charset="2"/>
              </a:rPr>
              <a:t>–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crossover uniform </a:t>
            </a:r>
            <a:r>
              <a:rPr lang="ro-RO" sz="2000" dirty="0">
                <a:sym typeface="Wingdings" panose="05000000000000000000" pitchFamily="2" charset="2"/>
              </a:rPr>
              <a:t>(alternativ puteam alege și uni/multi punct)</a:t>
            </a: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2. </a:t>
            </a:r>
            <a:r>
              <a:rPr lang="ro-RO" sz="2000" b="1" dirty="0">
                <a:sym typeface="Wingdings" panose="05000000000000000000" pitchFamily="2" charset="2"/>
              </a:rPr>
              <a:t>problema în caz continuu </a:t>
            </a:r>
            <a:r>
              <a:rPr lang="ro-RO" sz="2000" dirty="0">
                <a:sym typeface="Wingdings" panose="05000000000000000000" pitchFamily="2" charset="2"/>
              </a:rPr>
              <a:t>– crossover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medie simplă sau singulară. Este incorectă alegerea mediei totale, pentru că funcția fitness este liniară</a:t>
            </a:r>
            <a:endParaRPr lang="ro-RO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522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22</cp:revision>
  <dcterms:created xsi:type="dcterms:W3CDTF">2020-03-19T11:04:16Z</dcterms:created>
  <dcterms:modified xsi:type="dcterms:W3CDTF">2023-03-14T12:48:52Z</dcterms:modified>
</cp:coreProperties>
</file>