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911" r:id="rId2"/>
    <p:sldMasterId id="2147483924" r:id="rId3"/>
  </p:sldMasterIdLst>
  <p:notesMasterIdLst>
    <p:notesMasterId r:id="rId12"/>
  </p:notesMasterIdLst>
  <p:sldIdLst>
    <p:sldId id="411" r:id="rId4"/>
    <p:sldId id="415" r:id="rId5"/>
    <p:sldId id="419" r:id="rId6"/>
    <p:sldId id="434" r:id="rId7"/>
    <p:sldId id="435" r:id="rId8"/>
    <p:sldId id="368" r:id="rId9"/>
    <p:sldId id="436" r:id="rId10"/>
    <p:sldId id="387" r:id="rId11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</c:v>
                </c:pt>
              </c:strCache>
            </c:strRef>
          </c:tx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2.2599999999999999E-2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70-4BD6-B6AB-9825FAC60277}"/>
            </c:ext>
          </c:extLst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28</c:v>
                </c:pt>
              </c:strCache>
            </c:strRef>
          </c:tx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0.49220000000000003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70-4BD6-B6AB-9825FAC60277}"/>
            </c:ext>
          </c:extLst>
        </c:ser>
        <c:ser>
          <c:idx val="2"/>
          <c:order val="2"/>
          <c:tx>
            <c:strRef>
              <c:f>Sheet1!$B$3</c:f>
              <c:strCache>
                <c:ptCount val="1"/>
                <c:pt idx="0">
                  <c:v>18</c:v>
                </c:pt>
              </c:strCache>
            </c:strRef>
          </c:tx>
          <c:invertIfNegative val="0"/>
          <c:val>
            <c:numRef>
              <c:f>Sheet1!$A$3</c:f>
              <c:numCache>
                <c:formatCode>General</c:formatCode>
                <c:ptCount val="1"/>
                <c:pt idx="0">
                  <c:v>0.2034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70-4BD6-B6AB-9825FAC60277}"/>
            </c:ext>
          </c:extLst>
        </c:ser>
        <c:ser>
          <c:idx val="3"/>
          <c:order val="3"/>
          <c:tx>
            <c:strRef>
              <c:f>Sheet1!$B$4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val>
            <c:numRef>
              <c:f>Sheet1!$A$4</c:f>
              <c:numCache>
                <c:formatCode>General</c:formatCode>
                <c:ptCount val="1"/>
                <c:pt idx="0">
                  <c:v>0.251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70-4BD6-B6AB-9825FAC60277}"/>
            </c:ext>
          </c:extLst>
        </c:ser>
        <c:ser>
          <c:idx val="4"/>
          <c:order val="4"/>
          <c:tx>
            <c:strRef>
              <c:f>Sheet1!$B$5</c:f>
              <c:strCache>
                <c:ptCount val="1"/>
                <c:pt idx="0">
                  <c:v>7</c:v>
                </c:pt>
              </c:strCache>
            </c:strRef>
          </c:tx>
          <c:invertIfNegative val="0"/>
          <c:val>
            <c:numRef>
              <c:f>Sheet1!$A$5</c:f>
              <c:numCache>
                <c:formatCode>General</c:formatCode>
                <c:ptCount val="1"/>
                <c:pt idx="0">
                  <c:v>3.0800000000000001E-2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70-4BD6-B6AB-9825FAC60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102016"/>
        <c:axId val="88103552"/>
      </c:barChart>
      <c:catAx>
        <c:axId val="88102016"/>
        <c:scaling>
          <c:orientation val="minMax"/>
        </c:scaling>
        <c:delete val="1"/>
        <c:axPos val="l"/>
        <c:majorTickMark val="out"/>
        <c:minorTickMark val="none"/>
        <c:tickLblPos val="nextTo"/>
        <c:crossAx val="88103552"/>
        <c:crosses val="autoZero"/>
        <c:auto val="1"/>
        <c:lblAlgn val="ctr"/>
        <c:lblOffset val="100"/>
        <c:noMultiLvlLbl val="0"/>
      </c:catAx>
      <c:valAx>
        <c:axId val="8810355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8810201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Sheet1!$F$3:$J$3</c:f>
              <c:numCache>
                <c:formatCode>General</c:formatCode>
                <c:ptCount val="5"/>
                <c:pt idx="0">
                  <c:v>2.2599999999999999E-2</c:v>
                </c:pt>
                <c:pt idx="1">
                  <c:v>0.49220000000000003</c:v>
                </c:pt>
                <c:pt idx="2">
                  <c:v>0.2034</c:v>
                </c:pt>
                <c:pt idx="3">
                  <c:v>0.25109999999999999</c:v>
                </c:pt>
                <c:pt idx="4">
                  <c:v>3.0800000000000001E-2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5A-41A0-99CD-A336C30B8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FPS</c:v>
          </c:tx>
          <c:cat>
            <c:numRef>
              <c:f>Sheet1!$F$2:$J$2</c:f>
              <c:numCache>
                <c:formatCode>General</c:formatCode>
                <c:ptCount val="5"/>
                <c:pt idx="0">
                  <c:v>6</c:v>
                </c:pt>
                <c:pt idx="1">
                  <c:v>28</c:v>
                </c:pt>
                <c:pt idx="2">
                  <c:v>18</c:v>
                </c:pt>
                <c:pt idx="3">
                  <c:v>20</c:v>
                </c:pt>
                <c:pt idx="4">
                  <c:v>7</c:v>
                </c:pt>
              </c:numCache>
            </c:numRef>
          </c:cat>
          <c:val>
            <c:numRef>
              <c:f>Sheet1!$F$3:$J$3</c:f>
              <c:numCache>
                <c:formatCode>General</c:formatCode>
                <c:ptCount val="5"/>
                <c:pt idx="0">
                  <c:v>2.2599999999999999E-2</c:v>
                </c:pt>
                <c:pt idx="1">
                  <c:v>0.49220000000000003</c:v>
                </c:pt>
                <c:pt idx="2">
                  <c:v>0.2034</c:v>
                </c:pt>
                <c:pt idx="3">
                  <c:v>0.25109999999999999</c:v>
                </c:pt>
                <c:pt idx="4">
                  <c:v>3.0800000000000001E-2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D-4F7C-8920-C44BA7353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Sheet1!$F$3:$J$3</c:f>
              <c:numCache>
                <c:formatCode>General</c:formatCode>
                <c:ptCount val="5"/>
                <c:pt idx="0">
                  <c:v>2.2599999999999999E-2</c:v>
                </c:pt>
                <c:pt idx="1">
                  <c:v>0.49220000000000003</c:v>
                </c:pt>
                <c:pt idx="2">
                  <c:v>0.2034</c:v>
                </c:pt>
                <c:pt idx="3">
                  <c:v>0.25109999999999999</c:v>
                </c:pt>
                <c:pt idx="4">
                  <c:v>3.0800000000000001E-2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B8-498C-B0BA-FE0C9798B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FPS</c:v>
          </c:tx>
          <c:cat>
            <c:numRef>
              <c:f>Sheet1!$F$2:$J$2</c:f>
              <c:numCache>
                <c:formatCode>General</c:formatCode>
                <c:ptCount val="5"/>
                <c:pt idx="0">
                  <c:v>6</c:v>
                </c:pt>
                <c:pt idx="1">
                  <c:v>28</c:v>
                </c:pt>
                <c:pt idx="2">
                  <c:v>18</c:v>
                </c:pt>
                <c:pt idx="3">
                  <c:v>20</c:v>
                </c:pt>
                <c:pt idx="4">
                  <c:v>7</c:v>
                </c:pt>
              </c:numCache>
            </c:numRef>
          </c:cat>
          <c:val>
            <c:numRef>
              <c:f>Sheet1!$F$3:$J$3</c:f>
              <c:numCache>
                <c:formatCode>General</c:formatCode>
                <c:ptCount val="5"/>
                <c:pt idx="0">
                  <c:v>2.2599999999999999E-2</c:v>
                </c:pt>
                <c:pt idx="1">
                  <c:v>0.49220000000000003</c:v>
                </c:pt>
                <c:pt idx="2">
                  <c:v>0.2034</c:v>
                </c:pt>
                <c:pt idx="3">
                  <c:v>0.25109999999999999</c:v>
                </c:pt>
                <c:pt idx="4">
                  <c:v>3.0800000000000001E-2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A-46BC-B656-0070EA666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76470588235295"/>
          <c:y val="5.5555555555555552E-2"/>
          <c:w val="0.74019607843137258"/>
          <c:h val="0.932098765432098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7"/>
        <c:holeSize val="50"/>
      </c:doughnutChart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ADE3F-AEE1-44F7-BA4A-003DC514D0E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1243013"/>
            <a:ext cx="4475162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53062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33792-76BF-4D39-B6B6-297CDAED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2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685A03-5EDC-436B-B7D0-76B30F94BF23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89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A464-CBBD-46EF-916C-F94F9142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AD17-FD54-4210-991F-E86B1B3F8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EC44-6F90-461D-93F9-A499A2BDB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8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64D7-A370-40E0-BD06-6004A548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944BE9-C5F6-4E98-AB61-9D394C2096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5CB83-9425-4A34-8D3E-7843DCD2616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65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397B6-5577-41B6-AE3A-BBCAD96D94D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EE986F-C4B1-46DC-9679-D97E81DBC1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76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D7167-95B3-493D-832D-CEC4B9AE552B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00C89-DB5C-44C1-A4E0-9AD788800AA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37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649E9-56ED-4633-89A8-596F4FAB072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720FE4-C5EE-485D-BDDA-7A5649CFA11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596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3310D-AEC5-455A-8D0E-4FAD2561588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6F1B4-5B28-420A-B9DA-D9DD3AE68A4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993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35AEFF-B143-496D-8FEC-012458B0142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0FC1EC-5EED-4342-A9F9-E1F4BA463BA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62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9D355-B647-491B-B98A-E87E712D8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0286D-9818-4CDB-A2F6-8570D7834365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F2A11-A04D-4A1B-8D67-8148D5CFE10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485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4FFB73-F735-4343-83D4-091C1D37823A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6C67D7-63F4-4BDA-9195-142E77966D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391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D1D5C-CD35-4FBD-8A39-1DAF909C1D3D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shade val="50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0D2F3C-C3F8-4259-86F1-B51FFC2ECE8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807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371C3-F0A5-4489-8FA5-983F58F399E4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60716-1798-4282-A1B0-E0D714EB173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6001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DF4DD-B9FD-40B8-B49D-D888107F6AAD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0D5BDF-73BD-4FE3-941C-D9DDFDE5DDE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111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DD94C-DFE1-442B-860D-65D08D1B54A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4C745C-8000-4925-B7AB-2D1A67BBDBD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293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944BE9-C5F6-4E98-AB61-9D394C2096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5CB83-9425-4A34-8D3E-7843DCD2616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70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397B6-5577-41B6-AE3A-BBCAD96D94D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EE986F-C4B1-46DC-9679-D97E81DBC1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830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D7167-95B3-493D-832D-CEC4B9AE552B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00C89-DB5C-44C1-A4E0-9AD788800AA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90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649E9-56ED-4633-89A8-596F4FAB072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720FE4-C5EE-485D-BDDA-7A5649CFA11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58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C4549-F086-4B3D-85C6-A4C5C74A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98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3310D-AEC5-455A-8D0E-4FAD2561588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6F1B4-5B28-420A-B9DA-D9DD3AE68A4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846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35AEFF-B143-496D-8FEC-012458B0142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0FC1EC-5EED-4342-A9F9-E1F4BA463BA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09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0286D-9818-4CDB-A2F6-8570D7834365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F2A11-A04D-4A1B-8D67-8148D5CFE10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9036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4FFB73-F735-4343-83D4-091C1D37823A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6C67D7-63F4-4BDA-9195-142E77966D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803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D1D5C-CD35-4FBD-8A39-1DAF909C1D3D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shade val="50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0D2F3C-C3F8-4259-86F1-B51FFC2ECE8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789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371C3-F0A5-4489-8FA5-983F58F399E4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60716-1798-4282-A1B0-E0D714EB173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0685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DF4DD-B9FD-40B8-B49D-D888107F6AAD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0D5BDF-73BD-4FE3-941C-D9DDFDE5DDE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4219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DD94C-DFE1-442B-860D-65D08D1B54A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4C745C-8000-4925-B7AB-2D1A67BBDBD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41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9392-376C-42ED-B472-4CE3E609B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B58B8-7ABC-487C-8AFE-82F03791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6519-5001-4FF9-848F-7305CF455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2F85-2599-451F-B8B2-832600078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86940-F289-4763-843B-976885DDE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AE45-71CE-4085-82FF-11ACD501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EA8E899-540B-4134-8F83-C0647B0C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EA483-F1EC-4F77-B37F-E78F81176C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DEA935-13DF-4BD5-B540-01136F2C965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71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EA483-F1EC-4F77-B37F-E78F81176C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DEA935-13DF-4BD5-B540-01136F2C965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33400"/>
            <a:ext cx="8572500" cy="609601"/>
          </a:xfrm>
        </p:spPr>
        <p:txBody>
          <a:bodyPr/>
          <a:lstStyle/>
          <a:p>
            <a:pPr eaLnBrk="1" hangingPunct="1"/>
            <a:r>
              <a:rPr lang="ro-RO" altLang="en-US" sz="2400" b="1" dirty="0">
                <a:solidFill>
                  <a:schemeClr val="bg2"/>
                </a:solidFill>
              </a:rPr>
              <a:t>Determinarea distribuţiei de probabilitate de selecţie</a:t>
            </a:r>
            <a:endParaRPr lang="en-US" altLang="en-US" sz="24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392238"/>
                <a:ext cx="8229600" cy="489426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o-RO" sz="1800" b="1" dirty="0"/>
                  <a:t>Calculul distribuției de probabilitate FPS </a:t>
                </a:r>
                <a:r>
                  <a:rPr lang="en-US" sz="1800" b="1" dirty="0"/>
                  <a:t>–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fitness </a:t>
                </a:r>
                <a:r>
                  <a:rPr lang="ro-RO" sz="1800" b="1" dirty="0">
                    <a:solidFill>
                      <a:schemeClr val="bg2"/>
                    </a:solidFill>
                  </a:rPr>
                  <a:t>pozitiv</a:t>
                </a:r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o-RO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sz="1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𝜇</m:t>
                              </m:r>
                            </m:sup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o-RO" sz="1800" dirty="0"/>
              </a:p>
              <a:p>
                <a:pPr marL="0" indent="0">
                  <a:buNone/>
                </a:pPr>
                <a:r>
                  <a:rPr lang="ro-RO" sz="1800" b="1" dirty="0"/>
                  <a:t>FPS cu sigma-scalare</a:t>
                </a:r>
                <a:r>
                  <a:rPr lang="ro-RO" sz="1800" dirty="0"/>
                  <a:t> 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𝒫</m:t>
                                  </m:r>
                                </m:e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  <m:r>
                            <a:rPr lang="ro-RO" sz="1800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𝒫</m:t>
                              </m:r>
                            </m:e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ro-RO" sz="1800" i="1">
                          <a:latin typeface="Cambria Math"/>
                        </a:rPr>
                        <m:t>,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𝑓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𝒫</m:t>
                                  </m:r>
                                </m:e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  <m:r>
                            <a:rPr lang="ro-RO" sz="1800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𝒫</m:t>
                              </m:r>
                            </m:e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ro-RO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ro-RO" sz="1800" i="1">
                              <a:latin typeface="Cambria Math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𝒫</m:t>
                                  </m:r>
                                </m:e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    c este un parametru dat (în general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𝑐</m:t>
                    </m:r>
                    <m:r>
                      <a:rPr lang="fr-FR" sz="1800" i="1">
                        <a:latin typeface="Cambria Math"/>
                      </a:rPr>
                      <m:t>=2</m:t>
                    </m:r>
                  </m:oMath>
                </a14:m>
                <a:r>
                  <a:rPr lang="ro-RO" sz="1800" dirty="0"/>
                  <a:t>). </a:t>
                </a:r>
                <a:endParaRPr lang="en-US" sz="1800" dirty="0"/>
              </a:p>
              <a:p>
                <a:pPr marL="0" indent="0" algn="just">
                  <a:buNone/>
                </a:pPr>
                <a:endParaRPr lang="ro-RO" sz="1800" dirty="0"/>
              </a:p>
              <a:p>
                <a:pPr marL="0" indent="0" algn="just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392238"/>
                <a:ext cx="8229600" cy="4894262"/>
              </a:xfrm>
              <a:blipFill>
                <a:blip r:embed="rId2"/>
                <a:stretch>
                  <a:fillRect l="-667" t="-62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7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4800" y="6096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o-RO" sz="1800" b="1" dirty="0"/>
              </a:p>
              <a:p>
                <a:pPr marL="0" indent="0">
                  <a:buNone/>
                </a:pPr>
                <a:endParaRPr lang="ro-RO" sz="1800" b="1" dirty="0"/>
              </a:p>
              <a:p>
                <a:pPr marL="0" indent="0">
                  <a:buNone/>
                </a:pPr>
                <a:r>
                  <a:rPr lang="ro-RO" sz="1800" b="1" dirty="0"/>
                  <a:t>Distribuția de selecție bazată pe funcția rang</a:t>
                </a:r>
              </a:p>
              <a:p>
                <a:pPr marL="0" indent="0">
                  <a:buNone/>
                </a:pPr>
                <a:r>
                  <a:rPr lang="ro-RO" sz="1800" b="1" dirty="0"/>
                  <a:t>Forma liniară a distribuție rang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1</m:t>
                    </m:r>
                    <m:r>
                      <a:rPr lang="fr-FR" sz="1800" i="1">
                        <a:latin typeface="Cambria Math"/>
                      </a:rPr>
                      <m:t>&lt;</m:t>
                    </m:r>
                    <m:r>
                      <a:rPr lang="en-US" sz="1800" i="1">
                        <a:latin typeface="Cambria Math"/>
                      </a:rPr>
                      <m:t>𝑠</m:t>
                    </m:r>
                    <m:r>
                      <a:rPr lang="ro-RO" sz="1800" i="1">
                        <a:latin typeface="Cambria Math"/>
                      </a:rPr>
                      <m:t>≤2</m:t>
                    </m:r>
                  </m:oMath>
                </a14:m>
                <a:r>
                  <a:rPr lang="ro-RO" sz="1800" dirty="0"/>
                  <a:t> este un parametru dat,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, 1≤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𝜇</m:t>
                    </m:r>
                  </m:oMath>
                </a14:m>
                <a:r>
                  <a:rPr lang="ro-RO" sz="1800" dirty="0"/>
                  <a:t>, cromozom al populaţiei curente sortate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𝒫</m:t>
                        </m:r>
                        <m:r>
                          <a:rPr lang="ro-RO" sz="1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ro-RO" sz="1800" dirty="0"/>
                  <a:t>, probabilitatea de selecţie este setată liniar, 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𝑟𝑎𝑛𝑔</m:t>
                          </m:r>
                          <m:r>
                            <a:rPr lang="en-US" sz="1800" i="1">
                              <a:latin typeface="Cambria Math"/>
                            </a:rPr>
                            <m:t>_</m:t>
                          </m:r>
                          <m:r>
                            <a:rPr lang="en-US" sz="18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2−</m:t>
                          </m:r>
                          <m:r>
                            <a:rPr lang="en-US" sz="1800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𝜇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o-RO" sz="1800" dirty="0"/>
              </a:p>
              <a:p>
                <a:pPr marL="0" indent="0">
                  <a:buNone/>
                </a:pPr>
                <a:endParaRPr lang="ro-RO" sz="1800" b="1" dirty="0"/>
              </a:p>
              <a:p>
                <a:pPr marL="0" indent="0">
                  <a:buNone/>
                </a:pPr>
                <a:r>
                  <a:rPr lang="ro-RO" sz="1800" b="1" dirty="0"/>
                  <a:t>Forma neliniară. Creşterea constrângerii de selecţie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Distribuţie de tip exponenţial: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𝑟𝑎𝑛𝑔</m:t>
                          </m:r>
                          <m:r>
                            <a:rPr lang="en-US" sz="1800" i="1">
                              <a:latin typeface="Cambria Math"/>
                            </a:rPr>
                            <m:t>_</m:t>
                          </m:r>
                          <m:r>
                            <a:rPr lang="en-US" sz="1800" i="1">
                              <a:latin typeface="Cambria Math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1−</m:t>
                          </m:r>
                          <m:r>
                            <a:rPr lang="en-US" sz="1800" i="1">
                              <a:latin typeface="Cambria Math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unde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𝑐</m:t>
                    </m:r>
                  </m:oMath>
                </a14:m>
                <a:r>
                  <a:rPr lang="ro-RO" sz="1800" dirty="0"/>
                  <a:t> este un parametru care asigură faptul că 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  <m:r>
                            <a:rPr lang="ro-RO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𝜇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𝑟𝑎𝑛𝑔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ro-RO" sz="1800" i="1">
                          <a:latin typeface="Cambria Math"/>
                        </a:rPr>
                        <m:t>=1</m:t>
                      </m:r>
                      <m:r>
                        <a:rPr lang="ro-R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  <m:r>
                            <a:rPr lang="ro-RO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𝜇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ro-RO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sz="18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4800" y="609600"/>
                <a:ext cx="8229600" cy="6019800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33400"/>
            <a:ext cx="8572500" cy="609601"/>
          </a:xfrm>
        </p:spPr>
        <p:txBody>
          <a:bodyPr/>
          <a:lstStyle/>
          <a:p>
            <a:pPr eaLnBrk="1" hangingPunct="1"/>
            <a:r>
              <a:rPr lang="ro-RO" altLang="en-US" sz="2400" b="1" dirty="0">
                <a:solidFill>
                  <a:schemeClr val="bg2"/>
                </a:solidFill>
              </a:rPr>
              <a:t>Determinarea distribuţiei de probabilitate de selecţie</a:t>
            </a:r>
            <a:endParaRPr lang="en-US" alt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9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55612"/>
            <a:ext cx="8458200" cy="858838"/>
          </a:xfrm>
        </p:spPr>
        <p:txBody>
          <a:bodyPr/>
          <a:lstStyle/>
          <a:p>
            <a:r>
              <a:rPr lang="ro-RO" sz="2500" b="1" dirty="0">
                <a:solidFill>
                  <a:schemeClr val="bg2"/>
                </a:solidFill>
              </a:rPr>
              <a:t>Implementarea distribuţiei de probabilitate </a:t>
            </a:r>
            <a:r>
              <a:rPr lang="en-US" sz="2500" b="1" dirty="0">
                <a:solidFill>
                  <a:schemeClr val="bg2"/>
                </a:solidFill>
              </a:rPr>
              <a:t>de</a:t>
            </a:r>
            <a:r>
              <a:rPr lang="ro-RO" sz="2500" b="1" dirty="0">
                <a:solidFill>
                  <a:schemeClr val="bg2"/>
                </a:solidFill>
              </a:rPr>
              <a:t> selecţie. Mecanismul de selecție ruletă</a:t>
            </a:r>
            <a:endParaRPr lang="en-US" sz="25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462809"/>
                <a:ext cx="8229600" cy="50593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i="1" dirty="0"/>
                  <a:t>Mecanismul de selecţie a părinţilor de tip ruletă</a:t>
                </a:r>
                <a:r>
                  <a:rPr lang="ro-RO" sz="1800" dirty="0"/>
                  <a:t> este o variantă de construcţie </a:t>
                </a:r>
                <a:r>
                  <a:rPr lang="ro-RO" sz="1800" i="1" dirty="0"/>
                  <a:t>a bazinului de recombinare astfel </a:t>
                </a:r>
                <a:r>
                  <a:rPr lang="ro-RO" sz="1800" dirty="0"/>
                  <a:t>încât</a:t>
                </a:r>
                <a:r>
                  <a:rPr lang="ro-RO" sz="1800" i="1" dirty="0"/>
                  <a:t> să corespundă unei probe din distribuţia de probabilitate a selecţiei</a:t>
                </a:r>
                <a:r>
                  <a:rPr lang="ro-RO" sz="1800" dirty="0"/>
                  <a:t>.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Pas 1. Pentru fiecare cromozom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, 1≤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𝜇</m:t>
                    </m:r>
                  </m:oMath>
                </a14:m>
                <a:r>
                  <a:rPr lang="ro-RO" sz="1800" dirty="0"/>
                  <a:t>: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evaluează performanţa sa, prin funcţia de evaluare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1800" dirty="0"/>
                  <a:t>;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calculează probabilitatea de selecţie din mecanismul de tip FPS sau cea bazată pe ranguri,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/>
                  <a:t> şi probabilitatea cumulată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  <m:r>
                          <a:rPr lang="fr-FR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1800" dirty="0"/>
                  <a:t>  </a:t>
                </a: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Pas 2. Pentru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𝑘</m:t>
                    </m:r>
                    <m:r>
                      <a:rPr lang="fr-FR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1..</m:t>
                    </m:r>
                    <m:r>
                      <a:rPr lang="ro-RO" sz="1800" i="1">
                        <a:latin typeface="Cambria Math"/>
                      </a:rPr>
                      <m:t>𝜇</m:t>
                    </m:r>
                  </m:oMath>
                </a14:m>
                <a:r>
                  <a:rPr lang="ro-RO" sz="1800" dirty="0"/>
                  <a:t> execută 2.1 şi 2.2</a:t>
                </a: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    2.1. generează aleator un număr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𝑟</m:t>
                    </m:r>
                    <m:r>
                      <a:rPr lang="ro-RO" sz="1800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ro-RO" sz="1800" dirty="0"/>
                  <a:t>;</a:t>
                </a: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    2.2 dacă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𝑟</m:t>
                    </m:r>
                    <m:r>
                      <a:rPr lang="ro-RO" sz="180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ro-RO" sz="1800" dirty="0" err="1"/>
                  <a:t>parinte</a:t>
                </a:r>
                <a:r>
                  <a:rPr lang="ro-RO" sz="1800" dirty="0"/>
                  <a:t>(k)=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/>
                  <a:t>; </a:t>
                </a: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          altfel, este selectat cromozomul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/>
                  <a:t>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1≤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𝜇</m:t>
                    </m:r>
                  </m:oMath>
                </a14:m>
                <a:r>
                  <a:rPr lang="ro-RO" sz="1800" dirty="0"/>
                  <a:t>, cu proprietatea </a:t>
                </a:r>
              </a:p>
              <a:p>
                <a:pPr marL="0" indent="0">
                  <a:buNone/>
                </a:pPr>
                <a:r>
                  <a:rPr lang="ro-RO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  <m:r>
                          <a:rPr lang="ro-RO" sz="18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&lt;</m:t>
                    </m:r>
                    <m:r>
                      <a:rPr lang="ro-RO" sz="1800" i="1">
                        <a:latin typeface="Cambria Math"/>
                      </a:rPr>
                      <m:t>𝑟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/>
                  <a:t> :      </a:t>
                </a:r>
                <a:r>
                  <a:rPr lang="fr-FR" sz="1800" dirty="0" err="1"/>
                  <a:t>parinte</a:t>
                </a:r>
                <a:r>
                  <a:rPr lang="fr-FR" sz="1800" dirty="0"/>
                  <a:t>(k)=</a:t>
                </a:r>
                <a14:m>
                  <m:oMath xmlns:m="http://schemas.openxmlformats.org/officeDocument/2006/math">
                    <m:r>
                      <a:rPr lang="fr-FR" sz="18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/>
                  <a:t> </a:t>
                </a: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alt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462809"/>
                <a:ext cx="8229600" cy="5059363"/>
              </a:xfrm>
              <a:blipFill>
                <a:blip r:embed="rId2"/>
                <a:stretch>
                  <a:fillRect l="-74" t="-723" r="-593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1006475" y="2286000"/>
          <a:ext cx="8137525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500188"/>
          <a:ext cx="9144000" cy="55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FPS</a:t>
                      </a:r>
                      <a:endParaRPr lang="ro-RO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0.0226</a:t>
                      </a:r>
                      <a:endParaRPr lang="ro-RO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0.4922</a:t>
                      </a:r>
                      <a:endParaRPr lang="ro-RO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A2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0.2034</a:t>
                      </a:r>
                      <a:endParaRPr lang="ro-RO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B8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0.2511</a:t>
                      </a:r>
                      <a:endParaRPr lang="ro-RO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69B7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0.0308</a:t>
                      </a:r>
                      <a:endParaRPr lang="ro-RO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7F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47825" y="4724400"/>
          <a:ext cx="6781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Val. aleatoare</a:t>
                      </a:r>
                      <a:endParaRPr lang="ro-RO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0.6542</a:t>
                      </a:r>
                      <a:endParaRPr lang="ro-RO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0.7234</a:t>
                      </a:r>
                      <a:endParaRPr lang="ro-RO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0.3872</a:t>
                      </a:r>
                      <a:endParaRPr lang="ro-RO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0.5723</a:t>
                      </a:r>
                      <a:endParaRPr lang="ro-RO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0.1742</a:t>
                      </a:r>
                      <a:endParaRPr lang="ro-RO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24100" y="3886200"/>
          <a:ext cx="5486400" cy="55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algn="ctr" rtl="0" fontAlgn="ctr"/>
                      <a:r>
                        <a:rPr lang="ro-RO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Cumulat</a:t>
                      </a:r>
                      <a:endParaRPr lang="ro-RO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o-R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o-R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0.5148</a:t>
                      </a:r>
                    </a:p>
                  </a:txBody>
                  <a:tcPr marL="9525" marR="9525" marT="9525" marB="0" anchor="ctr">
                    <a:solidFill>
                      <a:srgbClr val="3DA2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o-R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0.7182</a:t>
                      </a:r>
                    </a:p>
                  </a:txBody>
                  <a:tcPr marL="9525" marR="9525" marT="9525" marB="0" anchor="ctr">
                    <a:solidFill>
                      <a:srgbClr val="EB8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o-R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0.9693</a:t>
                      </a:r>
                    </a:p>
                  </a:txBody>
                  <a:tcPr marL="9525" marR="9525" marT="9525" marB="0" anchor="ctr">
                    <a:solidFill>
                      <a:srgbClr val="69B7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o-R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E77F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352800" y="2971800"/>
            <a:ext cx="2819400" cy="18383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>
            <a:off x="1447800" y="3200400"/>
            <a:ext cx="2286000" cy="838200"/>
          </a:xfrm>
          <a:prstGeom prst="bentConnector3">
            <a:avLst>
              <a:gd name="adj1" fmla="val 11875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4448175" y="3295651"/>
            <a:ext cx="838201" cy="533400"/>
          </a:xfrm>
          <a:prstGeom prst="bentConnector3">
            <a:avLst>
              <a:gd name="adj1" fmla="val 50000"/>
            </a:avLst>
          </a:prstGeom>
          <a:ln w="38100">
            <a:solidFill>
              <a:srgbClr val="3DA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5457826" y="3200400"/>
            <a:ext cx="1219201" cy="809627"/>
          </a:xfrm>
          <a:prstGeom prst="bentConnector3">
            <a:avLst>
              <a:gd name="adj1" fmla="val 4688"/>
            </a:avLst>
          </a:prstGeom>
          <a:ln w="38100">
            <a:solidFill>
              <a:srgbClr val="EB89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400800" y="3200401"/>
            <a:ext cx="2133601" cy="838200"/>
          </a:xfrm>
          <a:prstGeom prst="bentConnector3">
            <a:avLst>
              <a:gd name="adj1" fmla="val 16071"/>
            </a:avLst>
          </a:prstGeom>
          <a:ln w="38100">
            <a:solidFill>
              <a:srgbClr val="69B7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5" idx="3"/>
          </p:cNvCxnSpPr>
          <p:nvPr/>
        </p:nvCxnSpPr>
        <p:spPr>
          <a:xfrm flipV="1">
            <a:off x="7810500" y="3200400"/>
            <a:ext cx="952500" cy="964406"/>
          </a:xfrm>
          <a:prstGeom prst="bentConnector2">
            <a:avLst/>
          </a:prstGeom>
          <a:ln w="38100">
            <a:solidFill>
              <a:srgbClr val="E77F4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19600" y="2971800"/>
            <a:ext cx="2362200" cy="18383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038600" y="2971800"/>
            <a:ext cx="1562100" cy="18383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562600" y="2971800"/>
            <a:ext cx="1190625" cy="18383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590799" y="2971800"/>
            <a:ext cx="5276854" cy="18383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342900" y="455612"/>
            <a:ext cx="8458200" cy="85883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FFC8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9pPr>
            <a:extLst/>
          </a:lstStyle>
          <a:p>
            <a:pPr eaLnBrk="1" hangingPunct="1"/>
            <a:r>
              <a:rPr lang="ro-RO" sz="2800" dirty="0">
                <a:solidFill>
                  <a:srgbClr val="002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Mecanismul de selecție ruletă. Exemplu</a:t>
            </a:r>
            <a:endParaRPr lang="en-US" sz="2800" dirty="0">
              <a:solidFill>
                <a:srgbClr val="002E8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1062187"/>
            <a:ext cx="9144000" cy="6172200"/>
            <a:chOff x="0" y="-4762"/>
            <a:chExt cx="9353549" cy="6372225"/>
          </a:xfrm>
        </p:grpSpPr>
        <p:graphicFrame>
          <p:nvGraphicFramePr>
            <p:cNvPr id="13" name="Chart 12"/>
            <p:cNvGraphicFramePr/>
            <p:nvPr>
              <p:extLst>
                <p:ext uri="{D42A27DB-BD31-4B8C-83A1-F6EECF244321}">
                  <p14:modId xmlns:p14="http://schemas.microsoft.com/office/powerpoint/2010/main" val="1667892517"/>
                </p:ext>
              </p:extLst>
            </p:nvPr>
          </p:nvGraphicFramePr>
          <p:xfrm>
            <a:off x="0" y="-4762"/>
            <a:ext cx="9353549" cy="63722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4" name="Chart 13"/>
            <p:cNvGraphicFramePr/>
            <p:nvPr/>
          </p:nvGraphicFramePr>
          <p:xfrm>
            <a:off x="723900" y="1047750"/>
            <a:ext cx="7905751" cy="4267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FA1A5A4-233D-41A3-A384-849B02EE7ADD}"/>
              </a:ext>
            </a:extLst>
          </p:cNvPr>
          <p:cNvGrpSpPr/>
          <p:nvPr/>
        </p:nvGrpSpPr>
        <p:grpSpPr>
          <a:xfrm>
            <a:off x="1981200" y="2667000"/>
            <a:ext cx="5029200" cy="2819400"/>
            <a:chOff x="1981200" y="2667000"/>
            <a:chExt cx="5029200" cy="28194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4572000" y="2667000"/>
              <a:ext cx="2438400" cy="14478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E33129-E8A5-45D5-B720-59EEA0FBD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114800"/>
              <a:ext cx="2590800" cy="1371600"/>
            </a:xfrm>
            <a:prstGeom prst="straightConnector1">
              <a:avLst/>
            </a:prstGeom>
            <a:ln w="63500">
              <a:solidFill>
                <a:schemeClr val="tx1">
                  <a:alpha val="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42900" y="404235"/>
            <a:ext cx="8458200" cy="85883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FFC8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9pPr>
            <a:extLst/>
          </a:lstStyle>
          <a:p>
            <a:pPr eaLnBrk="1" hangingPunct="1"/>
            <a:r>
              <a:rPr lang="ro-RO" sz="2800" dirty="0">
                <a:solidFill>
                  <a:srgbClr val="002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Mecanismul de selecție ruletă. Exemplu</a:t>
            </a:r>
            <a:endParaRPr lang="en-US" sz="2800" dirty="0">
              <a:solidFill>
                <a:srgbClr val="002E8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Mecanismului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ro-RO" sz="2800" b="1" dirty="0">
                <a:solidFill>
                  <a:schemeClr val="bg2"/>
                </a:solidFill>
              </a:rPr>
              <a:t>SUS</a:t>
            </a:r>
            <a:endParaRPr lang="en-US" altLang="en-US" sz="26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42900" y="1163638"/>
                <a:ext cx="8229600" cy="47244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O variantă care alege mai mulți indivizi la o singură generare aleatoare: </a:t>
                </a:r>
                <a:r>
                  <a:rPr lang="ro-RO" sz="1800" i="1" dirty="0"/>
                  <a:t>algoritmul SUS</a:t>
                </a:r>
                <a:r>
                  <a:rPr lang="ro-RO" sz="1800" dirty="0"/>
                  <a:t> (</a:t>
                </a:r>
                <a:r>
                  <a:rPr lang="ro-RO" sz="1800" b="1" dirty="0"/>
                  <a:t>S</a:t>
                </a:r>
                <a:r>
                  <a:rPr lang="ro-RO" sz="1800" dirty="0"/>
                  <a:t>tochastic </a:t>
                </a:r>
                <a:r>
                  <a:rPr lang="ro-RO" sz="1800" b="1" dirty="0"/>
                  <a:t>U</a:t>
                </a:r>
                <a:r>
                  <a:rPr lang="ro-RO" sz="1800" dirty="0"/>
                  <a:t>niversal </a:t>
                </a:r>
                <a:r>
                  <a:rPr lang="ro-RO" sz="1800" b="1" dirty="0"/>
                  <a:t>S</a:t>
                </a:r>
                <a:r>
                  <a:rPr lang="ro-RO" sz="1800" dirty="0"/>
                  <a:t>ampling).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Mecanismul SUS asigură o rotire a unei rulete cu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𝜇</m:t>
                    </m:r>
                  </m:oMath>
                </a14:m>
                <a:r>
                  <a:rPr lang="ro-RO" sz="1800" dirty="0"/>
                  <a:t> braţe echidistante. </a:t>
                </a:r>
                <a:endParaRPr lang="en-US" sz="1800" dirty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Pas 1. Pentru fiecare cromozom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, 1≤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𝜇</m:t>
                    </m:r>
                  </m:oMath>
                </a14:m>
                <a:r>
                  <a:rPr lang="ro-RO" sz="1800" dirty="0"/>
                  <a:t>:</a:t>
                </a:r>
                <a:endParaRPr lang="en-US" sz="1800" dirty="0"/>
              </a:p>
              <a:p>
                <a:pPr marL="457200" lvl="1" indent="0">
                  <a:buNone/>
                </a:pPr>
                <a:r>
                  <a:rPr lang="ro-RO" sz="1800" dirty="0"/>
                  <a:t>evaluează performanţa 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1800" dirty="0"/>
                  <a:t>;</a:t>
                </a:r>
                <a:endParaRPr lang="en-US" sz="1800" dirty="0"/>
              </a:p>
              <a:p>
                <a:pPr marL="457200" lvl="1" indent="0">
                  <a:buNone/>
                </a:pPr>
                <a:r>
                  <a:rPr lang="ro-RO" sz="1800" dirty="0"/>
                  <a:t>calculează probabilitatea de selecţie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/>
                  <a:t> şi probabilitatea cumulată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Pas 2. generează aleator un număr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𝑟</m:t>
                    </m:r>
                    <m:r>
                      <a:rPr lang="ro-RO" sz="1800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</m:t>
                        </m:r>
                        <m:f>
                          <m:fPr>
                            <m:type m:val="skw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o-RO" sz="1800" i="1">
                                <a:latin typeface="Cambria Math"/>
                              </a:rPr>
                              <m:t>𝜇</m:t>
                            </m:r>
                          </m:den>
                        </m:f>
                      </m:e>
                    </m:d>
                  </m:oMath>
                </a14:m>
                <a:r>
                  <a:rPr lang="fr-FR" sz="1800" dirty="0"/>
                  <a:t>; i=1; k=1;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Pas 3. Cât timp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𝜇</m:t>
                    </m:r>
                  </m:oMath>
                </a14:m>
                <a:r>
                  <a:rPr lang="ro-RO" sz="1800" dirty="0"/>
                  <a:t> execută 3.1 şi 3.2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              3.1. cât timp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𝑟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/>
                  <a:t> execută 3.1.1, 3.1.2 şi 3.1.3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  	            3.1.1. parinte(k)</a:t>
                </a:r>
                <a:r>
                  <a:rPr lang="fr-FR" sz="1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/>
                  <a:t>;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	            3.1.2.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 </m:t>
                    </m:r>
                    <m:r>
                      <a:rPr lang="ro-RO" sz="1800" i="1">
                        <a:latin typeface="Cambria Math"/>
                      </a:rPr>
                      <m:t>𝑟</m:t>
                    </m:r>
                    <m:r>
                      <a:rPr lang="fr-FR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𝑟</m:t>
                    </m:r>
                    <m:r>
                      <a:rPr lang="fr-FR" sz="1800" i="1">
                        <a:latin typeface="Cambria Math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latin typeface="Cambria Math"/>
                          </a:rPr>
                          <m:t>𝜇</m:t>
                        </m:r>
                      </m:den>
                    </m:f>
                  </m:oMath>
                </a14:m>
                <a:r>
                  <a:rPr lang="ro-RO" sz="1800" dirty="0"/>
                  <a:t> ;</a:t>
                </a:r>
              </a:p>
              <a:p>
                <a:pPr marL="0" indent="0">
                  <a:buNone/>
                </a:pPr>
                <a:r>
                  <a:rPr lang="ro-RO" sz="1800" dirty="0"/>
                  <a:t>	            3.1.3.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𝑘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𝑘</m:t>
                    </m:r>
                    <m:r>
                      <a:rPr lang="ro-RO" sz="1800" i="1">
                        <a:latin typeface="Cambria Math"/>
                      </a:rPr>
                      <m:t>+1</m:t>
                    </m:r>
                  </m:oMath>
                </a14:m>
                <a:r>
                  <a:rPr lang="ro-RO" sz="1800" dirty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              3.2.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+1</m:t>
                    </m:r>
                  </m:oMath>
                </a14:m>
                <a:endParaRPr lang="en-US" sz="1800" dirty="0"/>
              </a:p>
              <a:p>
                <a:pPr marL="457200" lvl="1" indent="0" algn="just">
                  <a:buNone/>
                </a:pPr>
                <a:endParaRPr lang="ro-RO" sz="16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42900" y="1163638"/>
                <a:ext cx="8229600" cy="4724400"/>
              </a:xfrm>
              <a:blipFill>
                <a:blip r:embed="rId2"/>
                <a:stretch>
                  <a:fillRect l="-593" t="-774" r="-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7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6"/>
          <p:cNvSpPr>
            <a:spLocks noGrp="1"/>
          </p:cNvSpPr>
          <p:nvPr>
            <p:ph idx="4294967295"/>
          </p:nvPr>
        </p:nvSpPr>
        <p:spPr>
          <a:xfrm>
            <a:off x="381000" y="1500188"/>
            <a:ext cx="8763000" cy="4625975"/>
          </a:xfrm>
        </p:spPr>
        <p:txBody>
          <a:bodyPr/>
          <a:lstStyle/>
          <a:p>
            <a:pPr marL="457200" lvl="1" indent="0"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0AD00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rgbClr val="002E8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Mecanism SUS</a:t>
            </a:r>
            <a:r>
              <a:rPr lang="ro-RO" sz="2400" b="1" dirty="0">
                <a:solidFill>
                  <a:srgbClr val="002E8A"/>
                </a:solidFill>
                <a:latin typeface="Arial" charset="0"/>
              </a:rPr>
              <a:t>.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rgbClr val="002E8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lang="ro-RO" sz="2400" b="1" dirty="0">
                <a:solidFill>
                  <a:srgbClr val="002E8A"/>
                </a:solidFill>
                <a:latin typeface="Arial" charset="0"/>
              </a:rPr>
              <a:t>E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rgbClr val="002E8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xemplu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00198" y="1066800"/>
            <a:ext cx="9144000" cy="6172200"/>
            <a:chOff x="0" y="0"/>
            <a:chExt cx="9353549" cy="6372225"/>
          </a:xfrm>
        </p:grpSpPr>
        <p:graphicFrame>
          <p:nvGraphicFramePr>
            <p:cNvPr id="7" name="Chart 6"/>
            <p:cNvGraphicFramePr/>
            <p:nvPr/>
          </p:nvGraphicFramePr>
          <p:xfrm>
            <a:off x="0" y="0"/>
            <a:ext cx="9353549" cy="63722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" name="Chart 7"/>
            <p:cNvGraphicFramePr/>
            <p:nvPr/>
          </p:nvGraphicFramePr>
          <p:xfrm>
            <a:off x="723900" y="1047750"/>
            <a:ext cx="7905751" cy="4267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3352798" y="1981200"/>
          <a:ext cx="5257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038598" y="2362200"/>
            <a:ext cx="4191000" cy="4038600"/>
            <a:chOff x="2438400" y="2362200"/>
            <a:chExt cx="4191000" cy="40386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572000" y="2362200"/>
              <a:ext cx="1295400" cy="1781176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2000" y="4143376"/>
              <a:ext cx="2057400" cy="73342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95800" y="4143376"/>
              <a:ext cx="76200" cy="225742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438400" y="4143376"/>
              <a:ext cx="2133600" cy="65722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3276600" y="2362200"/>
              <a:ext cx="1295400" cy="1781176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181848" y="200025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0.1042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67698" y="469213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0.3042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3098" y="6400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0.5042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00398" y="469427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0.7042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0523" y="19928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0.9042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FF587EF-BD59-4B53-B2E2-7B43B9D0D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05815"/>
              </p:ext>
            </p:extLst>
          </p:nvPr>
        </p:nvGraphicFramePr>
        <p:xfrm>
          <a:off x="583620" y="1655761"/>
          <a:ext cx="2159577" cy="299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391">
                  <a:extLst>
                    <a:ext uri="{9D8B030D-6E8A-4147-A177-3AD203B41FA5}">
                      <a16:colId xmlns:a16="http://schemas.microsoft.com/office/drawing/2014/main" val="3505703223"/>
                    </a:ext>
                  </a:extLst>
                </a:gridCol>
              </a:tblGrid>
              <a:tr h="499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Nr.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selecții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305840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0.0226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0.4922</a:t>
                      </a:r>
                    </a:p>
                  </a:txBody>
                  <a:tcPr marL="9525" marR="9525" marT="9525" marB="0" anchor="ctr">
                    <a:solidFill>
                      <a:srgbClr val="3DA2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3DA2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754217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0.2034</a:t>
                      </a:r>
                    </a:p>
                  </a:txBody>
                  <a:tcPr marL="9525" marR="9525" marT="9525" marB="0" anchor="ctr">
                    <a:solidFill>
                      <a:srgbClr val="EB89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EB8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037970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0.2511</a:t>
                      </a:r>
                    </a:p>
                  </a:txBody>
                  <a:tcPr marL="9525" marR="9525" marT="9525" marB="0" anchor="ctr">
                    <a:solidFill>
                      <a:srgbClr val="69B7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69B7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85769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0.0308</a:t>
                      </a:r>
                    </a:p>
                  </a:txBody>
                  <a:tcPr marL="9525" marR="9525" marT="9525" marB="0" anchor="ctr">
                    <a:solidFill>
                      <a:srgbClr val="E77F4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7F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35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5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dirty="0">
                <a:solidFill>
                  <a:schemeClr val="bg2"/>
                </a:solidFill>
              </a:rPr>
              <a:t>Selecţia de tip turneu</a:t>
            </a:r>
            <a:endParaRPr lang="en-US" altLang="en-US" sz="26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4800" y="1066800"/>
                <a:ext cx="8229600" cy="55626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În situaţiile în care dimensiunea populaţiei este foarte mare sau populaţia este distribuită în sisteme paralele, </a:t>
                </a:r>
                <a:r>
                  <a:rPr lang="ro-RO" sz="1800" i="1" dirty="0">
                    <a:solidFill>
                      <a:srgbClr val="002E8A"/>
                    </a:solidFill>
                  </a:rPr>
                  <a:t>calculul probabilităţilor de selecţie de tip FPS poate dura foarte mult sau poate fi imposibil</a:t>
                </a:r>
                <a:r>
                  <a:rPr lang="ro-RO" sz="1800" dirty="0"/>
                  <a:t>. Selecţia de tip turneu este un operator cu proprietatea importantă că </a:t>
                </a:r>
                <a:r>
                  <a:rPr lang="ro-RO" sz="1800" i="1" dirty="0">
                    <a:solidFill>
                      <a:srgbClr val="002E8A"/>
                    </a:solidFill>
                  </a:rPr>
                  <a:t>nu necesită informaţii globale relativ la populaţia curentă </a:t>
                </a:r>
                <a:r>
                  <a:rPr lang="ro-RO" sz="1800" dirty="0"/>
                  <a:t>şi presupune definirea unei relaţii de ordine pe doi (sau în general k, unde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𝑘</m:t>
                    </m:r>
                    <m:r>
                      <a:rPr lang="ro-RO" sz="1800" i="1">
                        <a:latin typeface="Cambria Math"/>
                      </a:rPr>
                      <m:t>≪</m:t>
                    </m:r>
                    <m:r>
                      <a:rPr lang="ro-RO" sz="1800" i="1">
                        <a:latin typeface="Cambria Math"/>
                      </a:rPr>
                      <m:t>𝜇</m:t>
                    </m:r>
                  </m:oMath>
                </a14:m>
                <a:r>
                  <a:rPr lang="ro-RO" sz="1800" dirty="0"/>
                  <a:t>) indivizi. </a:t>
                </a:r>
                <a:endParaRPr lang="en-US" sz="1800" dirty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Pas 1. Pentru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fr-FR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1..</m:t>
                    </m:r>
                    <m:r>
                      <a:rPr lang="ro-RO" sz="1800" i="1">
                        <a:latin typeface="Cambria Math"/>
                      </a:rPr>
                      <m:t>𝜇</m:t>
                    </m:r>
                  </m:oMath>
                </a14:m>
                <a:r>
                  <a:rPr lang="ro-RO" sz="1800" dirty="0"/>
                  <a:t> execută 1.1, 1.2 şi 1.3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    1.1. generează aleator </a:t>
                </a:r>
                <a:r>
                  <a:rPr lang="ro-RO" sz="1800" i="1" dirty="0"/>
                  <a:t>k</a:t>
                </a:r>
                <a:r>
                  <a:rPr lang="ro-RO" sz="1800" dirty="0"/>
                  <a:t> indivizi din populaţie în setul </a:t>
                </a:r>
                <a:r>
                  <a:rPr lang="ro-RO" sz="1800" i="1" dirty="0"/>
                  <a:t>S </a:t>
                </a:r>
                <a:r>
                  <a:rPr lang="ro-RO" sz="1800" dirty="0"/>
                  <a:t>(cu sau fără   </a:t>
                </a:r>
              </a:p>
              <a:p>
                <a:pPr marL="0" indent="0" algn="just">
                  <a:buNone/>
                </a:pPr>
                <a:r>
                  <a:rPr lang="ro-RO" sz="1800" dirty="0"/>
                  <a:t>                 înlocuire);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    1.2. calculează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𝑦</m:t>
                    </m:r>
                    <m:r>
                      <a:rPr lang="fr-FR" sz="1800" i="1">
                        <a:latin typeface="Cambria Math"/>
                      </a:rPr>
                      <m:t>, </m:t>
                    </m:r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fr-FR" sz="18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80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fr-FR" sz="1800" dirty="0"/>
                  <a:t>,</a:t>
                </a:r>
                <a:r>
                  <a:rPr lang="ro-RO" sz="1800" dirty="0"/>
                  <a:t> cel mai bun individ din </a:t>
                </a:r>
                <a:r>
                  <a:rPr lang="ro-RO" sz="1800" i="1" dirty="0"/>
                  <a:t>S</a:t>
                </a:r>
                <a:r>
                  <a:rPr lang="fr-FR" sz="1800" dirty="0"/>
                  <a:t>;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i="1" dirty="0"/>
                  <a:t>    </a:t>
                </a:r>
                <a:r>
                  <a:rPr lang="ro-RO" sz="1800" dirty="0"/>
                  <a:t>1.3. parinte(i)</a:t>
                </a:r>
                <a:r>
                  <a:rPr lang="fr-FR" sz="1800" dirty="0"/>
                  <a:t>=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𝑦</m:t>
                    </m:r>
                  </m:oMath>
                </a14:m>
                <a:r>
                  <a:rPr lang="ro-RO" sz="1800" dirty="0"/>
                  <a:t>; 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4800" y="1066800"/>
                <a:ext cx="8229600" cy="5562600"/>
              </a:xfrm>
              <a:blipFill>
                <a:blip r:embed="rId2"/>
                <a:stretch>
                  <a:fillRect l="-74" t="-54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774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3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4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4069</TotalTime>
  <Words>658</Words>
  <Application>Microsoft Office PowerPoint</Application>
  <PresentationFormat>On-screen Show (4:3)</PresentationFormat>
  <Paragraphs>103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Black</vt:lpstr>
      <vt:lpstr>Calibri</vt:lpstr>
      <vt:lpstr>Cambria Math</vt:lpstr>
      <vt:lpstr>Corbel</vt:lpstr>
      <vt:lpstr>Garamond</vt:lpstr>
      <vt:lpstr>Times New Roman</vt:lpstr>
      <vt:lpstr>Wingdings</vt:lpstr>
      <vt:lpstr>Wingdings 2</vt:lpstr>
      <vt:lpstr>Wingdings 3</vt:lpstr>
      <vt:lpstr>Pixel</vt:lpstr>
      <vt:lpstr>Module</vt:lpstr>
      <vt:lpstr>1_Module</vt:lpstr>
      <vt:lpstr>Determinarea distribuţiei de probabilitate de selecţie</vt:lpstr>
      <vt:lpstr>Determinarea distribuţiei de probabilitate de selecţie</vt:lpstr>
      <vt:lpstr>Implementarea distribuţiei de probabilitate de selecţie. Mecanismul de selecție ruletă</vt:lpstr>
      <vt:lpstr>PowerPoint Presentation</vt:lpstr>
      <vt:lpstr>PowerPoint Presentation</vt:lpstr>
      <vt:lpstr>Mecanismului SUS</vt:lpstr>
      <vt:lpstr>PowerPoint Presentation</vt:lpstr>
      <vt:lpstr>Selecţia de tip turneu</vt:lpstr>
    </vt:vector>
  </TitlesOfParts>
  <Company>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411</cp:revision>
  <dcterms:created xsi:type="dcterms:W3CDTF">2007-06-04T09:28:42Z</dcterms:created>
  <dcterms:modified xsi:type="dcterms:W3CDTF">2024-03-22T05:50:30Z</dcterms:modified>
</cp:coreProperties>
</file>