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DA91-A1AF-44FC-9E08-CE7DF184B86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FAE7-90D1-4FCA-95AF-2F837AFD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o-RO" sz="2200" dirty="0" smtClean="0"/>
                  <a:t>Aranja</a:t>
                </a:r>
                <a:r>
                  <a:rPr lang="ro-RO" sz="2200" dirty="0"/>
                  <a:t>ț</a:t>
                </a:r>
                <a:r>
                  <a:rPr lang="ro-RO" sz="2200" dirty="0" smtClean="0"/>
                  <a:t>i pe o tablă de șah NxN N regine astfel încât oricare două piese se află in poziție de non-atac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2200" dirty="0" smtClean="0"/>
              </a:p>
              <a:p>
                <a:pPr marL="0" indent="0" algn="just">
                  <a:buNone/>
                </a:pPr>
                <a:r>
                  <a:rPr lang="ro-RO" sz="2200" dirty="0" smtClean="0"/>
                  <a:t>I. </a:t>
                </a:r>
                <a:r>
                  <a:rPr lang="ro-RO" sz="2200" b="1" dirty="0" smtClean="0"/>
                  <a:t>Reprezentarea</a:t>
                </a:r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o-RO" sz="2200" dirty="0" smtClean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200" dirty="0" smtClean="0"/>
                  <a:t> – regina din linia i este regasită in coloana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o-RO" sz="2200" dirty="0" smtClean="0"/>
              </a:p>
              <a:p>
                <a:pPr algn="just">
                  <a:buFontTx/>
                  <a:buChar char="-"/>
                </a:pPr>
                <a:r>
                  <a:rPr lang="ro-RO" sz="2200" dirty="0" smtClean="0"/>
                  <a:t>orice pereche de regine – linii diferite și coloane diferite</a:t>
                </a:r>
              </a:p>
              <a:p>
                <a:pPr algn="just">
                  <a:buFontTx/>
                  <a:buChar char="-"/>
                </a:pPr>
                <a:r>
                  <a:rPr lang="ro-RO" sz="2200" dirty="0">
                    <a:solidFill>
                      <a:srgbClr val="FF0000"/>
                    </a:solidFill>
                  </a:rPr>
                  <a:t>c</a:t>
                </a:r>
                <a:r>
                  <a:rPr lang="ro-RO" sz="2200" dirty="0" smtClean="0">
                    <a:solidFill>
                      <a:srgbClr val="FF0000"/>
                    </a:solidFill>
                  </a:rPr>
                  <a:t>ondiția ca orice 2 perechi de regine să se afle pe diagonale diferite </a:t>
                </a:r>
                <a:r>
                  <a:rPr lang="ro-RO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200" b="1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reprezentat</a:t>
                </a:r>
                <a:r>
                  <a:rPr lang="ro-RO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ă în fitness</a:t>
                </a:r>
              </a:p>
              <a:p>
                <a:pPr marL="0" indent="0" algn="just">
                  <a:buNone/>
                </a:pPr>
                <a:endParaRPr lang="ro-RO" sz="2200" b="1" dirty="0" smtClean="0"/>
              </a:p>
              <a:p>
                <a:pPr algn="just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200" dirty="0" smtClean="0"/>
                  <a:t> – spațiul permutărilor de orin n = spațiul soluțiilor </a:t>
                </a:r>
                <a:r>
                  <a:rPr lang="ro-RO" sz="2200" dirty="0" smtClean="0">
                    <a:sym typeface="Wingdings" panose="05000000000000000000" pitchFamily="2" charset="2"/>
                  </a:rPr>
                  <a:t> problemă fără constrangeri</a:t>
                </a:r>
              </a:p>
              <a:p>
                <a:pPr marL="0" indent="0" algn="just">
                  <a:buNone/>
                </a:pPr>
                <a:endParaRPr lang="ro-RO" sz="20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57646" y="1301234"/>
                <a:ext cx="6017623" cy="4237417"/>
              </a:xfrm>
              <a:blipFill>
                <a:blip r:embed="rId3"/>
                <a:stretch>
                  <a:fillRect l="-1114" t="-2586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E8094A6-B078-43EE-BBD2-65809BBF61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43172" y="1386839"/>
          <a:ext cx="3190291" cy="319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7248913" imgH="7258579" progId="Visio.Drawing.11">
                  <p:embed/>
                </p:oleObj>
              </mc:Choice>
              <mc:Fallback>
                <p:oleObj name="Visio" r:id="rId4" imgW="7248913" imgH="7258579" progId="Visio.Drawing.11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E8094A6-B078-43EE-BBD2-65809BBF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172" y="1386839"/>
                        <a:ext cx="3190291" cy="3193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54" y="4824547"/>
                <a:ext cx="34369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 smtClean="0"/>
                  <a:t>II. Fitness </a:t>
                </a:r>
                <a:r>
                  <a:rPr lang="ro-RO" sz="2000" dirty="0" smtClean="0"/>
                  <a:t>– f(p) numărul de perechi de regine aflate în poziție de non-atac în reprezentarea p </a:t>
                </a:r>
              </a:p>
              <a:p>
                <a:pPr marL="0" indent="0">
                  <a:buNone/>
                </a:pPr>
                <a:r>
                  <a:rPr lang="ro-RO" sz="2000" dirty="0" smtClean="0"/>
                  <a:t>- Soluția problemei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 p: maximizează f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Maximul functiei f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2000" dirty="0" smtClean="0">
                    <a:sym typeface="Wingdings" panose="05000000000000000000" pitchFamily="2" charset="2"/>
                  </a:rPr>
                  <a:t>= num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rul total de perechi de regine (numărăm o pereche o dată)</a:t>
                </a:r>
              </a:p>
              <a:p>
                <a:pPr>
                  <a:buFontTx/>
                  <a:buChar char="-"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f(p) = |{(i,j)/ i&lt;j, |i-j|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ro-RO" sz="2000" dirty="0" smtClean="0">
                    <a:sym typeface="Wingdings" panose="05000000000000000000" pitchFamily="2" charset="2"/>
                  </a:rPr>
                  <a:t>|p(i)-p(j)|}|</a:t>
                </a:r>
              </a:p>
              <a:p>
                <a:pPr marL="0" indent="0">
                  <a:buNone/>
                </a:pP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ro-RO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= n*(n-1)/2 -|{(i,j)/ i&lt;j, |i-j|=|p(i)-p(j)|}|  penalizarea unei erori de aranjare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b="1" dirty="0" smtClean="0">
                    <a:sym typeface="Wingdings" panose="05000000000000000000" pitchFamily="2" charset="2"/>
                  </a:rPr>
                  <a:t>III. Populația inițială </a:t>
                </a:r>
                <a:r>
                  <a:rPr lang="ro-RO" sz="2000" dirty="0" smtClean="0">
                    <a:sym typeface="Wingdings" panose="05000000000000000000" pitchFamily="2" charset="2"/>
                  </a:rPr>
                  <a:t>– aleator</a:t>
                </a:r>
              </a:p>
              <a:p>
                <a:pPr marL="0" indent="0">
                  <a:buNone/>
                </a:pPr>
                <a:endParaRPr lang="ro-RO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ro-RO" sz="2000" b="1" dirty="0" smtClean="0">
                    <a:sym typeface="Wingdings" panose="05000000000000000000" pitchFamily="2" charset="2"/>
                  </a:rPr>
                  <a:t>IV. Modelul de populație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populații cu dimensiune constantă, dim</a:t>
                </a:r>
              </a:p>
              <a:p>
                <a:pPr marL="0" indent="0">
                  <a:buNone/>
                </a:pPr>
                <a:r>
                  <a:rPr lang="ro-RO" sz="2000" dirty="0" smtClean="0">
                    <a:sym typeface="Wingdings" panose="05000000000000000000" pitchFamily="2" charset="2"/>
                  </a:rPr>
                  <a:t>- modelul generațional</a:t>
                </a:r>
              </a:p>
              <a:p>
                <a:pPr marL="0" indent="0">
                  <a:buNone/>
                </a:pPr>
                <a:endParaRPr lang="ro-RO" sz="18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96686" y="1301234"/>
                <a:ext cx="10371908" cy="5328165"/>
              </a:xfrm>
              <a:blipFill>
                <a:blip r:embed="rId2"/>
                <a:stretch>
                  <a:fillRect l="-646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  <p:sp>
        <p:nvSpPr>
          <p:cNvPr id="26" name="Line Callout 1 25"/>
          <p:cNvSpPr/>
          <p:nvPr/>
        </p:nvSpPr>
        <p:spPr>
          <a:xfrm>
            <a:off x="5686697" y="3692843"/>
            <a:ext cx="4685212" cy="544945"/>
          </a:xfrm>
          <a:prstGeom prst="borderCallout1">
            <a:avLst>
              <a:gd name="adj1" fmla="val 18750"/>
              <a:gd name="adj2" fmla="val -8333"/>
              <a:gd name="adj3" fmla="val -180138"/>
              <a:gd name="adj4" fmla="val -24227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Numărul perechilor de regine aranjate corect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0491" y="891693"/>
            <a:ext cx="8921931" cy="5253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r>
              <a:rPr lang="ro-RO" sz="2000" b="1" dirty="0" smtClean="0">
                <a:sym typeface="Wingdings" panose="05000000000000000000" pitchFamily="2" charset="2"/>
              </a:rPr>
              <a:t>V.</a:t>
            </a:r>
            <a:r>
              <a:rPr lang="en-US" sz="2000" b="1" dirty="0"/>
              <a:t> </a:t>
            </a:r>
            <a:r>
              <a:rPr lang="en-US" sz="2000" b="1" dirty="0" err="1"/>
              <a:t>Muta</a:t>
            </a:r>
            <a:r>
              <a:rPr lang="ro-RO" sz="2000" b="1" dirty="0"/>
              <a:t>ț</a:t>
            </a:r>
            <a:r>
              <a:rPr lang="en-US" sz="2000" b="1" dirty="0" err="1"/>
              <a:t>ia</a:t>
            </a:r>
            <a:endParaRPr lang="en-US" sz="2000" b="1" dirty="0"/>
          </a:p>
          <a:p>
            <a:pPr>
              <a:buFontTx/>
              <a:buChar char="-"/>
            </a:pPr>
            <a:endParaRPr lang="ro-RO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Cu </a:t>
            </a:r>
            <a:r>
              <a:rPr lang="en-US" sz="2000" dirty="0" err="1"/>
              <a:t>probabilitate</a:t>
            </a:r>
            <a:r>
              <a:rPr lang="en-US" sz="2000" dirty="0"/>
              <a:t> mic</a:t>
            </a:r>
            <a:r>
              <a:rPr lang="ro-RO" sz="2000" dirty="0"/>
              <a:t>ă</a:t>
            </a:r>
            <a:r>
              <a:rPr lang="en-US" sz="2000" dirty="0"/>
              <a:t>; pm = </a:t>
            </a:r>
            <a:r>
              <a:rPr lang="en-US" sz="2000" dirty="0" err="1"/>
              <a:t>probabilitatea</a:t>
            </a:r>
            <a:r>
              <a:rPr lang="en-US" sz="2000" dirty="0"/>
              <a:t> de </a:t>
            </a:r>
            <a:r>
              <a:rPr lang="en-US" sz="2000" dirty="0" err="1"/>
              <a:t>muta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>
                <a:sym typeface="Wingdings" panose="05000000000000000000" pitchFamily="2" charset="2"/>
              </a:rPr>
              <a:t>Problema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o-RO" sz="2000" dirty="0">
                <a:sym typeface="Wingdings" panose="05000000000000000000" pitchFamily="2" charset="2"/>
              </a:rPr>
              <a:t>este </a:t>
            </a:r>
            <a:r>
              <a:rPr lang="en-US" sz="2000" dirty="0">
                <a:sym typeface="Wingdings" panose="05000000000000000000" pitchFamily="2" charset="2"/>
              </a:rPr>
              <a:t>cu </a:t>
            </a:r>
            <a:r>
              <a:rPr lang="en-US" sz="2000" dirty="0" err="1">
                <a:sym typeface="Wingdings" panose="05000000000000000000" pitchFamily="2" charset="2"/>
              </a:rPr>
              <a:t>reprezent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permut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individ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Pm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k/Dim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ro-RO" sz="2000" dirty="0">
                <a:sym typeface="Wingdings" panose="05000000000000000000" pitchFamily="2" charset="2"/>
              </a:rPr>
              <a:t>î</a:t>
            </a:r>
            <a:r>
              <a:rPr lang="en-US" sz="2000" dirty="0">
                <a:sym typeface="Wingdings" panose="05000000000000000000" pitchFamily="2" charset="2"/>
              </a:rPr>
              <a:t>n </a:t>
            </a:r>
            <a:r>
              <a:rPr lang="en-US" sz="2000" dirty="0" err="1">
                <a:sym typeface="Wingdings" panose="05000000000000000000" pitchFamily="2" charset="2"/>
              </a:rPr>
              <a:t>medie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num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indivizilor</a:t>
            </a:r>
            <a:r>
              <a:rPr lang="en-US" sz="2000" dirty="0">
                <a:sym typeface="Wingdings" panose="05000000000000000000" pitchFamily="2" charset="2"/>
              </a:rPr>
              <a:t> care </a:t>
            </a:r>
            <a:r>
              <a:rPr lang="en-US" sz="2000" dirty="0" err="1">
                <a:sym typeface="Wingdings" panose="05000000000000000000" pitchFamily="2" charset="2"/>
              </a:rPr>
              <a:t>sufer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k</a:t>
            </a:r>
          </a:p>
          <a:p>
            <a:pPr>
              <a:buFontTx/>
              <a:buChar char="-"/>
            </a:pPr>
            <a:endParaRPr lang="ro-RO" sz="20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popula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iei</a:t>
            </a:r>
            <a:r>
              <a:rPr lang="en-US" sz="2000" dirty="0">
                <a:sym typeface="Wingdings" panose="05000000000000000000" pitchFamily="2" charset="2"/>
              </a:rPr>
              <a:t> – schema general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pentru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probleme</a:t>
            </a:r>
            <a:r>
              <a:rPr lang="en-US" sz="2000" dirty="0">
                <a:sym typeface="Wingdings" panose="05000000000000000000" pitchFamily="2" charset="2"/>
              </a:rPr>
              <a:t> f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r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constr</a:t>
            </a:r>
            <a:r>
              <a:rPr lang="ro-RO" sz="2000" dirty="0">
                <a:sym typeface="Wingdings" panose="05000000000000000000" pitchFamily="2" charset="2"/>
              </a:rPr>
              <a:t>â</a:t>
            </a:r>
            <a:r>
              <a:rPr lang="en-US" sz="2000" dirty="0" err="1">
                <a:sym typeface="Wingdings" panose="05000000000000000000" pitchFamily="2" charset="2"/>
              </a:rPr>
              <a:t>ngeri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ro-RO" sz="2000" dirty="0">
                <a:sym typeface="Wingdings" panose="05000000000000000000" pitchFamily="2" charset="2"/>
              </a:rPr>
              <a:t>reprezentarea prin </a:t>
            </a:r>
            <a:r>
              <a:rPr lang="en-US" sz="2000" dirty="0" err="1">
                <a:sym typeface="Wingdings" panose="05000000000000000000" pitchFamily="2" charset="2"/>
              </a:rPr>
              <a:t>permut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individ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 ordine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ia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prin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inserare </a:t>
            </a:r>
            <a:r>
              <a:rPr lang="ro-RO" sz="2000" dirty="0" smtClean="0">
                <a:sym typeface="Wingdings" panose="05000000000000000000" pitchFamily="2" charset="2"/>
              </a:rPr>
              <a:t>(este posibilă și alegerea operatorului interschimbare)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ro-RO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2411" y="348343"/>
            <a:ext cx="937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70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3737" y="1301234"/>
            <a:ext cx="8229600" cy="49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b="1" dirty="0" smtClean="0">
                <a:sym typeface="Wingdings" panose="05000000000000000000" pitchFamily="2" charset="2"/>
              </a:rPr>
              <a:t>V</a:t>
            </a:r>
            <a:r>
              <a:rPr lang="en-US" sz="2400" b="1" dirty="0" smtClean="0">
                <a:sym typeface="Wingdings" panose="05000000000000000000" pitchFamily="2" charset="2"/>
              </a:rPr>
              <a:t>I</a:t>
            </a:r>
            <a:r>
              <a:rPr lang="ro-RO" sz="2400" b="1" dirty="0" smtClean="0">
                <a:sym typeface="Wingdings" panose="05000000000000000000" pitchFamily="2" charset="2"/>
              </a:rPr>
              <a:t>.</a:t>
            </a:r>
            <a:r>
              <a:rPr lang="en-US" b="1" dirty="0" smtClean="0"/>
              <a:t> </a:t>
            </a:r>
            <a:r>
              <a:rPr lang="en-US" sz="2000" b="1" dirty="0" err="1" smtClean="0"/>
              <a:t>Recombinarea</a:t>
            </a:r>
            <a:endParaRPr lang="en-US" sz="2000" b="1" dirty="0"/>
          </a:p>
          <a:p>
            <a:pPr marL="457200" lvl="1" indent="0" algn="just">
              <a:buNone/>
            </a:pPr>
            <a:endParaRPr lang="ro-RO" altLang="en-US" sz="2600" dirty="0" smtClean="0"/>
          </a:p>
          <a:p>
            <a:pPr marL="457200" lvl="1" indent="0" algn="just">
              <a:buNone/>
            </a:pPr>
            <a:r>
              <a:rPr lang="en-US" altLang="en-US" sz="2600" dirty="0" smtClean="0"/>
              <a:t>- </a:t>
            </a:r>
            <a:r>
              <a:rPr lang="en-US" altLang="en-US" sz="2000" dirty="0" smtClean="0"/>
              <a:t>Cu </a:t>
            </a:r>
            <a:r>
              <a:rPr lang="en-US" altLang="en-US" sz="2000" dirty="0" err="1" smtClean="0"/>
              <a:t>probabilitate</a:t>
            </a:r>
            <a:r>
              <a:rPr lang="en-US" altLang="en-US" sz="2000" dirty="0" smtClean="0"/>
              <a:t> </a:t>
            </a:r>
            <a:r>
              <a:rPr lang="ro-RO" altLang="en-US" sz="2000" dirty="0" smtClean="0"/>
              <a:t>mare</a:t>
            </a:r>
            <a:r>
              <a:rPr lang="en-US" altLang="en-US" sz="2000" dirty="0" smtClean="0"/>
              <a:t>;</a:t>
            </a:r>
            <a:r>
              <a:rPr lang="ro-RO" altLang="en-US" sz="2000" dirty="0" smtClean="0"/>
              <a:t> p</a:t>
            </a:r>
            <a:r>
              <a:rPr lang="en-US" altLang="en-US" sz="2000" dirty="0" smtClean="0"/>
              <a:t>c </a:t>
            </a:r>
            <a:r>
              <a:rPr lang="ro-RO" altLang="en-US" sz="2000" dirty="0"/>
              <a:t>=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probabilitatea</a:t>
            </a:r>
            <a:r>
              <a:rPr lang="en-US" altLang="en-US" sz="2000" dirty="0"/>
              <a:t> de crossover </a:t>
            </a:r>
            <a:r>
              <a:rPr lang="ro-RO" altLang="en-US" sz="2000" dirty="0" smtClean="0"/>
              <a:t>(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0.6,0.7</a:t>
            </a:r>
            <a:r>
              <a:rPr lang="en-US" altLang="en-US" sz="2000" dirty="0" smtClean="0"/>
              <a:t>…</a:t>
            </a:r>
            <a:r>
              <a:rPr lang="ro-RO" altLang="en-US" sz="2000" dirty="0" smtClean="0"/>
              <a:t>)</a:t>
            </a:r>
            <a:endParaRPr lang="en-US" altLang="en-US" sz="2000" dirty="0"/>
          </a:p>
          <a:p>
            <a:pPr lvl="1" algn="just">
              <a:buFontTx/>
              <a:buChar char="-"/>
            </a:pPr>
            <a:r>
              <a:rPr lang="ro-RO" altLang="en-US" sz="2000" dirty="0"/>
              <a:t>M</a:t>
            </a:r>
            <a:r>
              <a:rPr lang="ro-RO" altLang="en-US" sz="2000" dirty="0" smtClean="0"/>
              <a:t>odelul generațional </a:t>
            </a:r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ro-RO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dim </a:t>
            </a:r>
            <a:r>
              <a:rPr lang="en-US" alt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copii</a:t>
            </a:r>
            <a:endParaRPr lang="ro-RO" altLang="en-US" sz="2000" dirty="0" smtClean="0">
              <a:solidFill>
                <a:srgbClr val="FF0000"/>
              </a:solidFill>
            </a:endParaRPr>
          </a:p>
          <a:p>
            <a:pPr lvl="1" algn="just">
              <a:buFontTx/>
              <a:buChar char="-"/>
            </a:pPr>
            <a:r>
              <a:rPr lang="en-US" altLang="en-US" sz="2000" dirty="0" smtClean="0"/>
              <a:t>dim p</a:t>
            </a:r>
            <a:r>
              <a:rPr lang="ro-RO" altLang="en-US" sz="2000" dirty="0" smtClean="0"/>
              <a:t>ă</a:t>
            </a:r>
            <a:r>
              <a:rPr lang="en-US" altLang="en-US" sz="2000" dirty="0" err="1" smtClean="0"/>
              <a:t>rin</a:t>
            </a:r>
            <a:r>
              <a:rPr lang="ro-RO" altLang="en-US" sz="2000" dirty="0" smtClean="0"/>
              <a:t>ț</a:t>
            </a:r>
            <a:r>
              <a:rPr lang="en-US" altLang="en-US" sz="2000" dirty="0" err="1" smtClean="0"/>
              <a:t>i</a:t>
            </a:r>
            <a:r>
              <a:rPr lang="en-US" altLang="en-US" sz="2000" dirty="0" err="1">
                <a:sym typeface="Wingdings" panose="05000000000000000000" pitchFamily="2" charset="2"/>
              </a:rPr>
              <a:t>dim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copii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ym typeface="Wingdings" panose="05000000000000000000" pitchFamily="2" charset="2"/>
              </a:rPr>
              <a:t>: </a:t>
            </a:r>
            <a:r>
              <a:rPr lang="en-US" altLang="en-US" sz="2000" dirty="0" smtClean="0">
                <a:sym typeface="Wingdings" panose="05000000000000000000" pitchFamily="2" charset="2"/>
              </a:rPr>
              <a:t>cu </a:t>
            </a:r>
            <a:r>
              <a:rPr lang="en-US" altLang="en-US" sz="2000" dirty="0" err="1">
                <a:sym typeface="Wingdings" panose="05000000000000000000" pitchFamily="2" charset="2"/>
              </a:rPr>
              <a:t>probabilitatea</a:t>
            </a:r>
            <a:r>
              <a:rPr lang="en-US" altLang="en-US" sz="2000" dirty="0">
                <a:sym typeface="Wingdings" panose="05000000000000000000" pitchFamily="2" charset="2"/>
              </a:rPr>
              <a:t> pc </a:t>
            </a:r>
            <a:r>
              <a:rPr lang="ro-RO" altLang="en-US" sz="2000" dirty="0" smtClean="0">
                <a:sym typeface="Wingdings" panose="05000000000000000000" pitchFamily="2" charset="2"/>
              </a:rPr>
              <a:t>indivizii rezultați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sunt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noi</a:t>
            </a:r>
            <a:r>
              <a:rPr lang="en-US" altLang="en-US" sz="2000" dirty="0" smtClean="0">
                <a:sym typeface="Wingdings" panose="05000000000000000000" pitchFamily="2" charset="2"/>
              </a:rPr>
              <a:t>, </a:t>
            </a:r>
            <a:r>
              <a:rPr lang="en-US" altLang="en-US" sz="2000" dirty="0" err="1">
                <a:sym typeface="Wingdings" panose="05000000000000000000" pitchFamily="2" charset="2"/>
              </a:rPr>
              <a:t>restul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ym typeface="Wingdings" panose="05000000000000000000" pitchFamily="2" charset="2"/>
              </a:rPr>
              <a:t>sunt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ym typeface="Wingdings" panose="05000000000000000000" pitchFamily="2" charset="2"/>
              </a:rPr>
              <a:t>chiar din populația de părinți, prin recombinare asexuată</a:t>
            </a:r>
            <a:endParaRPr lang="ro-RO" altLang="en-US" sz="2000" dirty="0">
              <a:sym typeface="Wingdings" panose="05000000000000000000" pitchFamily="2" charset="2"/>
            </a:endParaRPr>
          </a:p>
          <a:p>
            <a:pPr lvl="1" algn="just">
              <a:buFontTx/>
              <a:buChar char="-"/>
            </a:pPr>
            <a:endParaRPr lang="ro-RO" altLang="en-US" sz="2000" dirty="0">
              <a:sym typeface="Wingdings" panose="05000000000000000000" pitchFamily="2" charset="2"/>
            </a:endParaRPr>
          </a:p>
          <a:p>
            <a:pPr lvl="1"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S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chema</a:t>
            </a:r>
            <a:r>
              <a:rPr lang="en-US" altLang="en-US" sz="2000" dirty="0" smtClean="0">
                <a:sym typeface="Wingdings" panose="05000000000000000000" pitchFamily="2" charset="2"/>
              </a:rPr>
              <a:t> general</a:t>
            </a:r>
            <a:r>
              <a:rPr lang="ro-RO" altLang="en-US" sz="2000" dirty="0" smtClean="0">
                <a:sym typeface="Wingdings" panose="05000000000000000000" pitchFamily="2" charset="2"/>
              </a:rPr>
              <a:t>ă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la </a:t>
            </a:r>
            <a:r>
              <a:rPr lang="en-US" altLang="en-US" sz="2000" dirty="0" err="1">
                <a:sym typeface="Wingdings" panose="05000000000000000000" pitchFamily="2" charset="2"/>
              </a:rPr>
              <a:t>nivel</a:t>
            </a:r>
            <a:r>
              <a:rPr lang="en-US" altLang="en-US" sz="2000" dirty="0">
                <a:sym typeface="Wingdings" panose="05000000000000000000" pitchFamily="2" charset="2"/>
              </a:rPr>
              <a:t> de </a:t>
            </a:r>
            <a:r>
              <a:rPr lang="en-US" altLang="en-US" sz="2000" dirty="0" err="1">
                <a:sym typeface="Wingdings" panose="05000000000000000000" pitchFamily="2" charset="2"/>
              </a:rPr>
              <a:t>populatie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ym typeface="Wingdings" panose="05000000000000000000" pitchFamily="2" charset="2"/>
              </a:rPr>
              <a:t>este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pentru</a:t>
            </a:r>
            <a:r>
              <a:rPr lang="en-US" altLang="en-US" sz="2000" dirty="0" smtClean="0">
                <a:sym typeface="Wingdings" panose="05000000000000000000" pitchFamily="2" charset="2"/>
              </a:rPr>
              <a:t> problem</a:t>
            </a:r>
            <a:r>
              <a:rPr lang="ro-RO" altLang="en-US" sz="2000" dirty="0" smtClean="0">
                <a:sym typeface="Wingdings" panose="05000000000000000000" pitchFamily="2" charset="2"/>
              </a:rPr>
              <a:t>e</a:t>
            </a:r>
            <a:r>
              <a:rPr lang="en-US" altLang="en-US" sz="2000" dirty="0" smtClean="0">
                <a:sym typeface="Wingdings" panose="05000000000000000000" pitchFamily="2" charset="2"/>
              </a:rPr>
              <a:t> f</a:t>
            </a:r>
            <a:r>
              <a:rPr lang="ro-RO" altLang="en-US" sz="2000" dirty="0" smtClean="0">
                <a:sym typeface="Wingdings" panose="05000000000000000000" pitchFamily="2" charset="2"/>
              </a:rPr>
              <a:t>ă</a:t>
            </a:r>
            <a:r>
              <a:rPr lang="en-US" altLang="en-US" sz="2000" dirty="0" smtClean="0">
                <a:sym typeface="Wingdings" panose="05000000000000000000" pitchFamily="2" charset="2"/>
              </a:rPr>
              <a:t>r</a:t>
            </a:r>
            <a:r>
              <a:rPr lang="ro-RO" altLang="en-US" sz="2000" dirty="0" smtClean="0">
                <a:sym typeface="Wingdings" panose="05000000000000000000" pitchFamily="2" charset="2"/>
              </a:rPr>
              <a:t>ă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constr</a:t>
            </a:r>
            <a:r>
              <a:rPr lang="ro-RO" altLang="en-US" sz="2000" dirty="0" smtClean="0">
                <a:sym typeface="Wingdings" panose="05000000000000000000" pitchFamily="2" charset="2"/>
              </a:rPr>
              <a:t>â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ngeri</a:t>
            </a:r>
            <a:endParaRPr lang="ro-RO" altLang="en-US" sz="2000" dirty="0">
              <a:sym typeface="Wingdings" panose="05000000000000000000" pitchFamily="2" charset="2"/>
            </a:endParaRPr>
          </a:p>
          <a:p>
            <a:pPr lvl="1"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O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peratorul</a:t>
            </a:r>
            <a:r>
              <a:rPr lang="en-US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particular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utilizat</a:t>
            </a:r>
            <a:r>
              <a:rPr lang="ro-RO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ym typeface="Wingdings" panose="05000000000000000000" pitchFamily="2" charset="2"/>
              </a:rPr>
              <a:t>ține cont de faptul că problema este cu dependență </a:t>
            </a:r>
            <a:r>
              <a:rPr lang="ro-RO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de ordine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– </a:t>
            </a:r>
            <a:r>
              <a:rPr lang="en-US" altLang="en-US" sz="2000" b="1" dirty="0">
                <a:sym typeface="Wingdings" panose="05000000000000000000" pitchFamily="2" charset="2"/>
              </a:rPr>
              <a:t>OCX </a:t>
            </a:r>
            <a:r>
              <a:rPr lang="en-US" altLang="en-US" sz="2000" dirty="0">
                <a:sym typeface="Wingdings" panose="05000000000000000000" pitchFamily="2" charset="2"/>
              </a:rPr>
              <a:t>(order crossover – </a:t>
            </a:r>
            <a:r>
              <a:rPr lang="en-US" altLang="en-US" sz="2000" dirty="0" err="1">
                <a:sym typeface="Wingdings" panose="05000000000000000000" pitchFamily="2" charset="2"/>
              </a:rPr>
              <a:t>recombinare</a:t>
            </a:r>
            <a:r>
              <a:rPr lang="en-US" altLang="en-US" sz="2000" dirty="0">
                <a:sym typeface="Wingdings" panose="05000000000000000000" pitchFamily="2" charset="2"/>
              </a:rPr>
              <a:t> de </a:t>
            </a:r>
            <a:r>
              <a:rPr lang="en-US" altLang="en-US" sz="2000" dirty="0" err="1">
                <a:sym typeface="Wingdings" panose="05000000000000000000" pitchFamily="2" charset="2"/>
              </a:rPr>
              <a:t>ordine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  <a:endParaRPr lang="ro-RO" alt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ro-RO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0460" y="396631"/>
            <a:ext cx="381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295"/>
            <a:ext cx="10515600" cy="5318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000" b="1" dirty="0" smtClean="0"/>
              <a:t>V</a:t>
            </a:r>
            <a:r>
              <a:rPr lang="ro-RO" sz="2000" b="1" dirty="0" smtClean="0"/>
              <a:t>I</a:t>
            </a:r>
            <a:r>
              <a:rPr lang="en-US" sz="2000" b="1" dirty="0" smtClean="0"/>
              <a:t>I</a:t>
            </a:r>
            <a:r>
              <a:rPr lang="en-US" sz="2000" b="1" dirty="0"/>
              <a:t>. </a:t>
            </a:r>
            <a:r>
              <a:rPr lang="ro-RO" sz="2000" b="1" dirty="0" smtClean="0"/>
              <a:t>Selecția părinților  </a:t>
            </a:r>
            <a:endParaRPr lang="en-US" sz="2000" b="1" dirty="0"/>
          </a:p>
          <a:p>
            <a:pPr lvl="1" algn="just">
              <a:buFontTx/>
              <a:buChar char="-"/>
            </a:pPr>
            <a:r>
              <a:rPr lang="ro-RO" altLang="en-US" sz="2000" dirty="0" smtClean="0"/>
              <a:t>Numărul părinților – bazat pe model (dim)</a:t>
            </a:r>
          </a:p>
          <a:p>
            <a:pPr lvl="1" algn="just">
              <a:buFontTx/>
              <a:buChar char="-"/>
            </a:pPr>
            <a:r>
              <a:rPr lang="ro-RO" sz="2000" dirty="0" smtClean="0"/>
              <a:t>Funcția fitness este </a:t>
            </a:r>
            <a:r>
              <a:rPr lang="ro-RO" sz="2000" dirty="0" smtClean="0">
                <a:solidFill>
                  <a:srgbClr val="FF0000"/>
                </a:solidFill>
              </a:rPr>
              <a:t>pozitivă</a:t>
            </a:r>
            <a:r>
              <a:rPr lang="ro-RO" sz="2000" dirty="0" smtClean="0"/>
              <a:t> </a:t>
            </a:r>
            <a:r>
              <a:rPr lang="ro-RO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poate</a:t>
            </a:r>
            <a:r>
              <a:rPr lang="en-US" sz="2000" dirty="0" smtClean="0">
                <a:sym typeface="Wingdings" panose="05000000000000000000" pitchFamily="2" charset="2"/>
              </a:rPr>
              <a:t> fi </a:t>
            </a:r>
            <a:r>
              <a:rPr lang="en-US" sz="2000" dirty="0" err="1" smtClean="0">
                <a:sym typeface="Wingdings" panose="05000000000000000000" pitchFamily="2" charset="2"/>
              </a:rPr>
              <a:t>utilizat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orice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probabilitate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selec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ție</a:t>
            </a:r>
            <a:r>
              <a:rPr lang="ro-RO" sz="2000" dirty="0" smtClean="0">
                <a:sym typeface="Wingdings" panose="05000000000000000000" pitchFamily="2" charset="2"/>
              </a:rPr>
              <a:t> </a:t>
            </a:r>
            <a:r>
              <a:rPr lang="ro-RO" sz="2000" dirty="0" smtClean="0">
                <a:sym typeface="Wingdings" panose="05000000000000000000" pitchFamily="2" charset="2"/>
              </a:rPr>
              <a:t>(</a:t>
            </a:r>
            <a:r>
              <a:rPr lang="ro-RO" sz="2000" dirty="0" smtClean="0">
                <a:sym typeface="Wingdings" panose="05000000000000000000" pitchFamily="2" charset="2"/>
              </a:rPr>
              <a:t>de tip FPS sau rang) simulată cu mecanismul SUS (de preferat) sau ruletă</a:t>
            </a:r>
          </a:p>
          <a:p>
            <a:pPr lvl="1" algn="just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Alegerile făcute – </a:t>
            </a:r>
            <a:r>
              <a:rPr lang="ro-RO" sz="2000" b="1" dirty="0" smtClean="0">
                <a:sym typeface="Wingdings" panose="05000000000000000000" pitchFamily="2" charset="2"/>
              </a:rPr>
              <a:t>FPS cu sigma scalare și ruletă</a:t>
            </a:r>
          </a:p>
          <a:p>
            <a:pPr marL="0" indent="0">
              <a:buNone/>
            </a:pPr>
            <a:endParaRPr lang="ro-RO" sz="2000" dirty="0" smtClean="0"/>
          </a:p>
          <a:p>
            <a:pPr marL="0" indent="0">
              <a:buNone/>
            </a:pPr>
            <a:r>
              <a:rPr lang="en-US" sz="2000" b="1" dirty="0" smtClean="0"/>
              <a:t>V</a:t>
            </a:r>
            <a:r>
              <a:rPr lang="ro-RO" sz="2000" b="1" dirty="0"/>
              <a:t>II</a:t>
            </a:r>
            <a:r>
              <a:rPr lang="en-US" sz="2000" b="1" dirty="0"/>
              <a:t>I. </a:t>
            </a:r>
            <a:r>
              <a:rPr lang="ro-RO" sz="2000" b="1" dirty="0"/>
              <a:t>Înlocuirea populație curente (selecția generației următoare)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Mecanismul de înlocuire – bazat pe model </a:t>
            </a:r>
            <a:r>
              <a:rPr lang="ro-RO" altLang="en-US" sz="2000" dirty="0" smtClean="0"/>
              <a:t>(generațional)</a:t>
            </a:r>
            <a:endParaRPr lang="ro-RO" altLang="en-US" sz="2000" dirty="0"/>
          </a:p>
          <a:p>
            <a:pPr lvl="1" algn="just">
              <a:buFontTx/>
              <a:buChar char="-"/>
            </a:pPr>
            <a:r>
              <a:rPr lang="ro-RO" altLang="en-US" sz="2000" dirty="0"/>
              <a:t>Sunt propagați toți copiii, cu excepția situației în care cel mai bun individ 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vechi</a:t>
            </a:r>
            <a:r>
              <a:rPr lang="en-US" altLang="en-US" sz="2000" dirty="0"/>
              <a:t>” (</a:t>
            </a:r>
            <a:r>
              <a:rPr lang="ro-RO" altLang="en-US" sz="2000" dirty="0"/>
              <a:t>din generația curentă) este mai bun decât toți indivizii noi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ym typeface="Wingdings" panose="05000000000000000000" pitchFamily="2" charset="2"/>
              </a:rPr>
              <a:t>elitism</a:t>
            </a:r>
          </a:p>
          <a:p>
            <a:pPr marL="457200" lvl="1" indent="0" algn="just">
              <a:buNone/>
            </a:pPr>
            <a:endParaRPr lang="en-US" sz="26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0460" y="396631"/>
            <a:ext cx="381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85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91" y="1002541"/>
            <a:ext cx="10515600" cy="5311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IX</a:t>
            </a:r>
            <a:r>
              <a:rPr lang="en-US" sz="2000" b="1" dirty="0" smtClean="0"/>
              <a:t>. Condi</a:t>
            </a:r>
            <a:r>
              <a:rPr lang="ro-RO" sz="2000" b="1" dirty="0" smtClean="0"/>
              <a:t>ția de continuare a căutării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N</a:t>
            </a:r>
            <a:r>
              <a:rPr lang="ro-RO" altLang="en-US" sz="2000" dirty="0" smtClean="0">
                <a:sym typeface="Wingdings" panose="05000000000000000000" pitchFamily="2" charset="2"/>
              </a:rPr>
              <a:t>u </a:t>
            </a:r>
            <a:r>
              <a:rPr lang="ro-RO" altLang="en-US" sz="2000" dirty="0">
                <a:sym typeface="Wingdings" panose="05000000000000000000" pitchFamily="2" charset="2"/>
              </a:rPr>
              <a:t>am </a:t>
            </a:r>
            <a:r>
              <a:rPr lang="ro-RO" altLang="en-US" sz="2000" dirty="0" smtClean="0">
                <a:sym typeface="Wingdings" panose="05000000000000000000" pitchFamily="2" charset="2"/>
              </a:rPr>
              <a:t>depășit </a:t>
            </a:r>
            <a:r>
              <a:rPr lang="ro-RO" altLang="en-US" sz="2000" dirty="0">
                <a:sym typeface="Wingdings" panose="05000000000000000000" pitchFamily="2" charset="2"/>
              </a:rPr>
              <a:t>NMAX  </a:t>
            </a:r>
            <a:r>
              <a:rPr lang="ro-RO" altLang="en-US" sz="2000" dirty="0" smtClean="0">
                <a:sym typeface="Wingdings" panose="05000000000000000000" pitchFamily="2" charset="2"/>
              </a:rPr>
              <a:t>cicluri evolutive (iterații)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ym typeface="Wingdings" panose="05000000000000000000" pitchFamily="2" charset="2"/>
              </a:rPr>
              <a:t>Populația </a:t>
            </a:r>
            <a:r>
              <a:rPr lang="ro-RO" altLang="en-US" sz="2000" dirty="0">
                <a:sym typeface="Wingdings" panose="05000000000000000000" pitchFamily="2" charset="2"/>
              </a:rPr>
              <a:t>are </a:t>
            </a:r>
            <a:r>
              <a:rPr lang="ro-RO" altLang="en-US" sz="2000" dirty="0" smtClean="0">
                <a:sym typeface="Wingdings" panose="05000000000000000000" pitchFamily="2" charset="2"/>
              </a:rPr>
              <a:t>măcar </a:t>
            </a:r>
            <a:r>
              <a:rPr lang="ro-RO" altLang="en-US" sz="2000" dirty="0">
                <a:sym typeface="Wingdings" panose="05000000000000000000" pitchFamily="2" charset="2"/>
              </a:rPr>
              <a:t>2 indivizi cu </a:t>
            </a:r>
            <a:r>
              <a:rPr lang="ro-RO" altLang="en-US" sz="2000" dirty="0" smtClean="0">
                <a:sym typeface="Wingdings" panose="05000000000000000000" pitchFamily="2" charset="2"/>
              </a:rPr>
              <a:t>calități </a:t>
            </a:r>
            <a:r>
              <a:rPr lang="ro-RO" altLang="en-US" sz="2000" dirty="0">
                <a:sym typeface="Wingdings" panose="05000000000000000000" pitchFamily="2" charset="2"/>
              </a:rPr>
              <a:t>diferite  </a:t>
            </a:r>
            <a:r>
              <a:rPr lang="ro-RO" altLang="en-US" sz="2000" dirty="0" smtClean="0">
                <a:sym typeface="Wingdings" panose="05000000000000000000" pitchFamily="2" charset="2"/>
              </a:rPr>
              <a:t>(variabilitatea nu este nulă)</a:t>
            </a:r>
          </a:p>
          <a:p>
            <a:pPr algn="just">
              <a:buFontTx/>
              <a:buChar char="-"/>
            </a:pPr>
            <a:r>
              <a:rPr lang="ro-RO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Nu a fost calculat maximul 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(care </a:t>
            </a:r>
            <a:r>
              <a:rPr lang="en-US" alt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este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deja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cunoscut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ro-RO" altLang="en-US" sz="2000" dirty="0" smtClean="0">
                <a:sym typeface="Wingdings" panose="05000000000000000000" pitchFamily="2" charset="2"/>
              </a:rPr>
              <a:t> n*(n-1)/2</a:t>
            </a:r>
          </a:p>
          <a:p>
            <a:pPr marL="0" indent="0" algn="just">
              <a:buNone/>
            </a:pP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0460" y="396631"/>
            <a:ext cx="381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2400" b="1" dirty="0"/>
              <a:t>PROBLEMA CELOR N REGINE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532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468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21</cp:revision>
  <dcterms:created xsi:type="dcterms:W3CDTF">2020-03-26T12:54:00Z</dcterms:created>
  <dcterms:modified xsi:type="dcterms:W3CDTF">2022-03-29T08:10:42Z</dcterms:modified>
</cp:coreProperties>
</file>