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E4E92-9AD6-48F8-A366-D3FB78C8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18" y="1439185"/>
            <a:ext cx="3812063" cy="2957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o-RO" sz="2000" dirty="0"/>
                  <a:t>Fie </a:t>
                </a:r>
                <a:r>
                  <a:rPr lang="ro-RO" sz="2000" i="1" dirty="0"/>
                  <a:t>n</a:t>
                </a:r>
                <a:r>
                  <a:rPr lang="ro-RO" sz="2000" dirty="0"/>
                  <a:t> orașe interconectate două câte două și </a:t>
                </a:r>
                <a:r>
                  <a:rPr lang="en-US" sz="2000" dirty="0"/>
                  <a:t>C</a:t>
                </a:r>
                <a:r>
                  <a:rPr lang="ro-RO" sz="2000" dirty="0"/>
                  <a:t> matricea costurilor de deplasare între orașe</a:t>
                </a:r>
                <a:r>
                  <a:rPr lang="ro-RO" sz="2000" dirty="0" smtClean="0"/>
                  <a:t>:</a:t>
                </a:r>
                <a:endParaRPr lang="en-US" sz="20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o-RO" sz="2000" dirty="0"/>
                  <a:t> reprezintă costul tranziției directe de la orașul </a:t>
                </a:r>
                <a:r>
                  <a:rPr lang="ro-RO" sz="2000" i="1" dirty="0"/>
                  <a:t>i</a:t>
                </a:r>
                <a:r>
                  <a:rPr lang="ro-RO" sz="2000" dirty="0"/>
                  <a:t> la orașul </a:t>
                </a:r>
                <a:r>
                  <a:rPr lang="ro-RO" sz="2000" i="1" dirty="0"/>
                  <a:t>j</a:t>
                </a:r>
                <a:r>
                  <a:rPr lang="ro-RO" sz="2000" dirty="0"/>
                  <a:t>. </a:t>
                </a:r>
                <a:endParaRPr lang="en-US" sz="2000" dirty="0" smtClean="0"/>
              </a:p>
              <a:p>
                <a:pPr algn="just"/>
                <a:r>
                  <a:rPr lang="ro-RO" sz="2000" dirty="0" smtClean="0"/>
                  <a:t>Un </a:t>
                </a:r>
                <a:r>
                  <a:rPr lang="ro-RO" sz="2000" dirty="0"/>
                  <a:t>comis-voiajor trebuie să facă livrări în toate cele n orașe, plecând dintr-un oraș </a:t>
                </a:r>
                <a:r>
                  <a:rPr lang="ro-RO" sz="2000" i="1" dirty="0"/>
                  <a:t>i</a:t>
                </a:r>
                <a:r>
                  <a:rPr lang="ro-RO" sz="2000" dirty="0"/>
                  <a:t> oarecare dar fixat și reîntorcându-se în </a:t>
                </a:r>
                <a:r>
                  <a:rPr lang="ro-RO" sz="2000" i="1" dirty="0"/>
                  <a:t>i</a:t>
                </a:r>
                <a:r>
                  <a:rPr lang="ro-RO" sz="2000" dirty="0"/>
                  <a:t>. </a:t>
                </a:r>
                <a:r>
                  <a:rPr lang="ro-RO" sz="2000" b="1" dirty="0"/>
                  <a:t>Problema este de a găsi o ordine de parcurgere a orașelor astfel încât costul transportului să fie minim.</a:t>
                </a: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blipFill>
                <a:blip r:embed="rId3"/>
                <a:stretch>
                  <a:fillRect l="-1205" t="-971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10E194F-A59F-4EC9-BEB4-09984323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31" y="1892648"/>
            <a:ext cx="3402330" cy="25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</p:spPr>
            <p:txBody>
              <a:bodyPr>
                <a:normAutofit fontScale="85000" lnSpcReduction="20000"/>
              </a:bodyPr>
              <a:lstStyle/>
              <a:p>
                <a:pPr marL="571500" indent="-571500">
                  <a:buAutoNum type="romanUcPeriod"/>
                </a:pPr>
                <a:r>
                  <a:rPr lang="en-US" sz="2400" b="1" dirty="0" smtClean="0"/>
                  <a:t>Reprezentarea </a:t>
                </a:r>
                <a:r>
                  <a:rPr lang="en-US" sz="2400" dirty="0" smtClean="0"/>
                  <a:t>– n </a:t>
                </a:r>
                <a:r>
                  <a:rPr lang="en-US" sz="2400" dirty="0" err="1" smtClean="0"/>
                  <a:t>adrese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ro-RO" sz="2400" dirty="0" smtClean="0"/>
                  <a:t>- </a:t>
                </a:r>
                <a:r>
                  <a:rPr lang="ro-RO" sz="2400" dirty="0"/>
                  <a:t>p</a:t>
                </a:r>
                <a:r>
                  <a:rPr lang="en-US" sz="2400" dirty="0" err="1" smtClean="0"/>
                  <a:t>rin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permut</a:t>
                </a:r>
                <a:r>
                  <a:rPr lang="ro-RO" sz="2400" dirty="0" smtClean="0"/>
                  <a:t>ă</a:t>
                </a:r>
                <a:r>
                  <a:rPr lang="en-US" sz="2400" dirty="0" err="1" smtClean="0"/>
                  <a:t>ri</a:t>
                </a:r>
                <a:r>
                  <a:rPr lang="en-US" sz="2400" dirty="0" smtClean="0"/>
                  <a:t> – spatial </a:t>
                </a:r>
                <a:r>
                  <a:rPr lang="en-US" sz="2400" dirty="0" err="1" smtClean="0"/>
                  <a:t>solu</a:t>
                </a:r>
                <a:r>
                  <a:rPr lang="ro-RO" sz="2400" dirty="0" smtClean="0"/>
                  <a:t>ț</a:t>
                </a:r>
                <a:r>
                  <a:rPr lang="en-US" sz="2400" dirty="0" err="1" smtClean="0"/>
                  <a:t>iilor</a:t>
                </a:r>
                <a:r>
                  <a:rPr lang="ro-RO" sz="2400" dirty="0" smtClean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o-RO" sz="2400" dirty="0" smtClean="0"/>
                  <a:t>-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– </a:t>
                </a:r>
                <a:r>
                  <a:rPr lang="en-US" sz="2400" dirty="0" err="1" smtClean="0"/>
                  <a:t>orice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permutare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candidat</a:t>
                </a:r>
                <a:r>
                  <a:rPr lang="en-US" sz="2400" dirty="0" smtClean="0"/>
                  <a:t> la </a:t>
                </a:r>
                <a:r>
                  <a:rPr lang="en-US" sz="2400" dirty="0" err="1" smtClean="0"/>
                  <a:t>solu</a:t>
                </a:r>
                <a:r>
                  <a:rPr lang="ro-RO" sz="2400" dirty="0" smtClean="0"/>
                  <a:t>ț</a:t>
                </a:r>
                <a:r>
                  <a:rPr lang="en-US" sz="2400" dirty="0" err="1" smtClean="0"/>
                  <a:t>ie</a:t>
                </a:r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ro-RO" sz="2400" dirty="0" smtClean="0"/>
                  <a:t>p</a:t>
                </a:r>
                <a:r>
                  <a:rPr lang="en-US" sz="2400" dirty="0" err="1" smtClean="0"/>
                  <a:t>roblema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este </a:t>
                </a:r>
                <a:r>
                  <a:rPr lang="en-US" sz="2400" dirty="0" smtClean="0"/>
                  <a:t>f</a:t>
                </a:r>
                <a:r>
                  <a:rPr lang="ro-RO" sz="2400" dirty="0" smtClean="0"/>
                  <a:t>ă</a:t>
                </a:r>
                <a:r>
                  <a:rPr lang="en-US" sz="2400" dirty="0" smtClean="0"/>
                  <a:t>r</a:t>
                </a:r>
                <a:r>
                  <a:rPr lang="ro-RO" sz="2400" dirty="0" smtClean="0"/>
                  <a:t>ă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constr</a:t>
                </a:r>
                <a:r>
                  <a:rPr lang="ro-RO" sz="2400" dirty="0" smtClean="0"/>
                  <a:t>â</a:t>
                </a:r>
                <a:r>
                  <a:rPr lang="en-US" sz="2400" dirty="0" err="1" smtClean="0"/>
                  <a:t>ngeri</a:t>
                </a:r>
                <a:endParaRPr lang="ro-RO" sz="2400" dirty="0" smtClean="0"/>
              </a:p>
              <a:p>
                <a:pPr>
                  <a:buFontTx/>
                  <a:buChar char="-"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/>
                  <a:t>II. </a:t>
                </a:r>
                <a:r>
                  <a:rPr lang="en-US" sz="2400" b="1" dirty="0" err="1"/>
                  <a:t>Func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ia</a:t>
                </a:r>
                <a:r>
                  <a:rPr lang="en-US" sz="2400" b="1" dirty="0"/>
                  <a:t> fitness</a:t>
                </a:r>
              </a:p>
              <a:p>
                <a:pPr marL="0" indent="0">
                  <a:buNone/>
                </a:pPr>
                <a:r>
                  <a:rPr lang="en-US" sz="2400" dirty="0"/>
                  <a:t>C- </a:t>
                </a:r>
                <a:r>
                  <a:rPr lang="ro-RO" sz="2400" dirty="0" smtClean="0"/>
                  <a:t>matrice </a:t>
                </a:r>
                <a:r>
                  <a:rPr lang="en-US" sz="2400" dirty="0" err="1" smtClean="0"/>
                  <a:t>nxn</a:t>
                </a:r>
                <a:r>
                  <a:rPr lang="ro-RO" sz="2400" dirty="0"/>
                  <a:t>: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C(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– </a:t>
                </a:r>
                <a:r>
                  <a:rPr lang="en-US" sz="2400" dirty="0" err="1"/>
                  <a:t>costul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</a:t>
                </a:r>
                <a:r>
                  <a:rPr lang="en-US" sz="2400" dirty="0" err="1">
                    <a:sym typeface="Wingdings" panose="05000000000000000000" pitchFamily="2" charset="2"/>
                  </a:rPr>
                  <a:t>j</a:t>
                </a:r>
                <a:r>
                  <a:rPr lang="en-US" sz="2400" dirty="0">
                    <a:sym typeface="Wingdings" panose="05000000000000000000" pitchFamily="2" charset="2"/>
                  </a:rPr>
                  <a:t> (direct); </a:t>
                </a:r>
                <a:r>
                  <a:rPr lang="en-US" sz="2400" dirty="0" err="1">
                    <a:sym typeface="Wingdings" panose="05000000000000000000" pitchFamily="2" charset="2"/>
                  </a:rPr>
                  <a:t>dac</a:t>
                </a:r>
                <a:r>
                  <a:rPr lang="ro-RO" sz="2400" dirty="0">
                    <a:sym typeface="Wingdings" panose="05000000000000000000" pitchFamily="2" charset="2"/>
                  </a:rPr>
                  <a:t>ă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=j, </a:t>
                </a:r>
                <a:r>
                  <a:rPr lang="en-US" sz="2400" dirty="0" err="1">
                    <a:sym typeface="Wingdings" panose="05000000000000000000" pitchFamily="2" charset="2"/>
                  </a:rPr>
                  <a:t>atunci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ym typeface="Wingdings" panose="05000000000000000000" pitchFamily="2" charset="2"/>
                  </a:rPr>
                  <a:t>costul</a:t>
                </a:r>
                <a:r>
                  <a:rPr lang="en-US" sz="2400" dirty="0">
                    <a:sym typeface="Wingdings" panose="05000000000000000000" pitchFamily="2" charset="2"/>
                  </a:rPr>
                  <a:t> e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nul</a:t>
                </a:r>
                <a:endParaRPr lang="ro-RO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sz="21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𝐹𝑖𝑡𝑛𝑒𝑠𝑠</m:t>
                      </m:r>
                      <m:d>
                        <m:d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ro-RO" sz="2400" dirty="0"/>
              </a:p>
              <a:p>
                <a:pPr marL="0" indent="0">
                  <a:buNone/>
                </a:pPr>
                <a:r>
                  <a:rPr lang="en-US" sz="2400" b="1" dirty="0"/>
                  <a:t>III. </a:t>
                </a:r>
                <a:r>
                  <a:rPr lang="en-US" sz="2400" b="1" dirty="0" err="1"/>
                  <a:t>Modelul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popula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ie</a:t>
                </a:r>
                <a:endParaRPr lang="en-US" sz="2400" b="1" dirty="0"/>
              </a:p>
              <a:p>
                <a:pPr>
                  <a:buFontTx/>
                  <a:buChar char="-"/>
                </a:pPr>
                <a:r>
                  <a:rPr lang="en-US" sz="2400" dirty="0" err="1"/>
                  <a:t>Popula</a:t>
                </a:r>
                <a:r>
                  <a:rPr lang="ro-RO" sz="2400" dirty="0"/>
                  <a:t>ț</a:t>
                </a:r>
                <a:r>
                  <a:rPr lang="en-US" sz="2400" dirty="0"/>
                  <a:t>ii cu </a:t>
                </a:r>
                <a:r>
                  <a:rPr lang="en-US" sz="2400" dirty="0" err="1"/>
                  <a:t>dimensiuni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constante</a:t>
                </a:r>
                <a:r>
                  <a:rPr lang="en-US" sz="2400" dirty="0"/>
                  <a:t> </a:t>
                </a:r>
                <a:r>
                  <a:rPr lang="ro-RO" sz="2400" dirty="0"/>
                  <a:t>î</a:t>
                </a:r>
                <a:r>
                  <a:rPr lang="en-US" sz="2400" dirty="0"/>
                  <a:t>n </a:t>
                </a:r>
                <a:r>
                  <a:rPr lang="en-US" sz="2400" dirty="0" err="1"/>
                  <a:t>timp</a:t>
                </a:r>
                <a:r>
                  <a:rPr lang="en-US" sz="2400" dirty="0"/>
                  <a:t> - </a:t>
                </a:r>
                <a:r>
                  <a:rPr lang="ro-RO" sz="2400" dirty="0"/>
                  <a:t>d</a:t>
                </a:r>
                <a:r>
                  <a:rPr lang="en-US" sz="2400" dirty="0" err="1"/>
                  <a:t>im</a:t>
                </a:r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400" dirty="0" err="1"/>
                  <a:t>Modelul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bazat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</a:t>
                </a:r>
                <a:r>
                  <a:rPr lang="en-US" sz="2400" dirty="0"/>
                  <a:t> genera</a:t>
                </a:r>
                <a:r>
                  <a:rPr lang="ro-RO" sz="2400" dirty="0"/>
                  <a:t>ț</a:t>
                </a:r>
                <a:r>
                  <a:rPr lang="en-US" sz="2400" dirty="0"/>
                  <a:t>ii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IV. </a:t>
                </a:r>
                <a:r>
                  <a:rPr lang="en-US" sz="2400" b="1" dirty="0" err="1"/>
                  <a:t>Popula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ia</a:t>
                </a:r>
                <a:r>
                  <a:rPr lang="en-US" sz="2400" b="1" dirty="0"/>
                  <a:t> la </a:t>
                </a:r>
                <a:r>
                  <a:rPr lang="en-US" sz="2400" b="1" dirty="0" err="1"/>
                  <a:t>momentul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ini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ial</a:t>
                </a:r>
                <a:r>
                  <a:rPr lang="en-US" sz="2400" b="1" dirty="0"/>
                  <a:t> </a:t>
                </a:r>
                <a:r>
                  <a:rPr lang="en-US" sz="2400" dirty="0"/>
                  <a:t>– </a:t>
                </a:r>
                <a:r>
                  <a:rPr lang="en-US" sz="2400" dirty="0" err="1"/>
                  <a:t>aleator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a.i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fiecare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individ</a:t>
                </a:r>
                <a:r>
                  <a:rPr lang="en-US" sz="2400" dirty="0"/>
                  <a:t> s</a:t>
                </a:r>
                <a:r>
                  <a:rPr lang="ro-RO" sz="2400" dirty="0"/>
                  <a:t>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aibe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aceea</a:t>
                </a:r>
                <a:r>
                  <a:rPr lang="ro-RO" sz="2400" dirty="0"/>
                  <a:t>ș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ro-RO" sz="2400" dirty="0"/>
                  <a:t>ș</a:t>
                </a:r>
                <a:r>
                  <a:rPr lang="en-US" sz="2400" dirty="0" err="1"/>
                  <a:t>ans</a:t>
                </a:r>
                <a:r>
                  <a:rPr lang="ro-RO" sz="2400" dirty="0"/>
                  <a:t>ă</a:t>
                </a:r>
                <a:r>
                  <a:rPr lang="en-US" sz="2400" dirty="0"/>
                  <a:t> de a fi </a:t>
                </a:r>
                <a:r>
                  <a:rPr lang="en-US" sz="2400" dirty="0" err="1"/>
                  <a:t>generat</a:t>
                </a:r>
                <a:endParaRPr lang="en-US" sz="2400" dirty="0"/>
              </a:p>
              <a:p>
                <a:pPr>
                  <a:buFontTx/>
                  <a:buChar char="-"/>
                </a:pPr>
                <a:endParaRPr lang="en-US" sz="26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  <a:blipFill>
                <a:blip r:embed="rId2"/>
                <a:stretch>
                  <a:fillRect l="-638" t="-2128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  <p:sp>
        <p:nvSpPr>
          <p:cNvPr id="5" name="Line Callout 1 4"/>
          <p:cNvSpPr/>
          <p:nvPr/>
        </p:nvSpPr>
        <p:spPr>
          <a:xfrm>
            <a:off x="8358909" y="2004291"/>
            <a:ext cx="2004291" cy="544945"/>
          </a:xfrm>
          <a:prstGeom prst="borderCallout1">
            <a:avLst>
              <a:gd name="adj1" fmla="val 18750"/>
              <a:gd name="adj2" fmla="val -8333"/>
              <a:gd name="adj3" fmla="val 220975"/>
              <a:gd name="adj4" fmla="val -29724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ym typeface="Wingdings" panose="05000000000000000000" pitchFamily="2" charset="2"/>
              </a:rPr>
              <a:t>funcție de </a:t>
            </a:r>
            <a:r>
              <a:rPr lang="ro-RO" sz="2000" dirty="0">
                <a:sym typeface="Wingdings" panose="05000000000000000000" pitchFamily="2" charset="2"/>
              </a:rPr>
              <a:t>minim</a:t>
            </a:r>
          </a:p>
          <a:p>
            <a:pPr algn="ctr"/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8224982" y="4091710"/>
            <a:ext cx="2036618" cy="872836"/>
          </a:xfrm>
          <a:prstGeom prst="borderCallout1">
            <a:avLst>
              <a:gd name="adj1" fmla="val 18750"/>
              <a:gd name="adj2" fmla="val -8333"/>
              <a:gd name="adj3" fmla="val -3247"/>
              <a:gd name="adj4" fmla="val -380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ym typeface="Wingdings" panose="05000000000000000000" pitchFamily="2" charset="2"/>
              </a:rPr>
              <a:t>Funcția fitness</a:t>
            </a:r>
          </a:p>
          <a:p>
            <a:pPr algn="ctr"/>
            <a:r>
              <a:rPr lang="ro-RO" sz="2000" dirty="0" smtClean="0">
                <a:sym typeface="Wingdings" panose="05000000000000000000" pitchFamily="2" charset="2"/>
              </a:rPr>
              <a:t>(de maxim)</a:t>
            </a:r>
            <a:endParaRPr lang="ro-RO" sz="2000" dirty="0">
              <a:sym typeface="Wingdings" panose="05000000000000000000" pitchFamily="2" charset="2"/>
            </a:endParaRPr>
          </a:p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53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1012342"/>
            <a:ext cx="10515600" cy="484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V. </a:t>
            </a:r>
            <a:r>
              <a:rPr lang="en-US" sz="2000" b="1" dirty="0" err="1" smtClean="0"/>
              <a:t>Muta</a:t>
            </a:r>
            <a:r>
              <a:rPr lang="ro-RO" sz="2000" b="1" dirty="0" smtClean="0"/>
              <a:t>ț</a:t>
            </a:r>
            <a:r>
              <a:rPr lang="en-US" sz="2000" b="1" dirty="0" err="1" smtClean="0"/>
              <a:t>ia</a:t>
            </a:r>
            <a:endParaRPr lang="ro-RO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Tx/>
              <a:buChar char="-"/>
            </a:pPr>
            <a:r>
              <a:rPr lang="en-US" sz="2000" dirty="0" smtClean="0"/>
              <a:t>Cu </a:t>
            </a:r>
            <a:r>
              <a:rPr lang="en-US" sz="2000" dirty="0" err="1" smtClean="0"/>
              <a:t>probabilitate</a:t>
            </a:r>
            <a:r>
              <a:rPr lang="en-US" sz="2000" dirty="0" smtClean="0"/>
              <a:t> mic</a:t>
            </a:r>
            <a:r>
              <a:rPr lang="ro-RO" sz="2000" dirty="0" smtClean="0"/>
              <a:t>ă</a:t>
            </a:r>
            <a:r>
              <a:rPr lang="en-US" sz="2000" dirty="0" smtClean="0"/>
              <a:t>; pm = </a:t>
            </a:r>
            <a:r>
              <a:rPr lang="en-US" sz="2000" dirty="0" err="1" smtClean="0"/>
              <a:t>probabilitatea</a:t>
            </a:r>
            <a:r>
              <a:rPr lang="en-US" sz="2000" dirty="0" smtClean="0"/>
              <a:t> de </a:t>
            </a:r>
            <a:r>
              <a:rPr lang="en-US" sz="2000" dirty="0" err="1" smtClean="0"/>
              <a:t>muta</a:t>
            </a:r>
            <a:r>
              <a:rPr lang="ro-RO" sz="2000" dirty="0" smtClean="0"/>
              <a:t>ț</a:t>
            </a:r>
            <a:r>
              <a:rPr lang="en-US" sz="2000" dirty="0" err="1" smtClean="0"/>
              <a:t>ie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 smtClean="0">
                <a:sym typeface="Wingdings" panose="05000000000000000000" pitchFamily="2" charset="2"/>
              </a:rPr>
              <a:t>Problema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ro-RO" sz="2000" dirty="0" smtClean="0">
                <a:sym typeface="Wingdings" panose="05000000000000000000" pitchFamily="2" charset="2"/>
              </a:rPr>
              <a:t>este </a:t>
            </a:r>
            <a:r>
              <a:rPr lang="en-US" sz="2000" dirty="0" smtClean="0">
                <a:sym typeface="Wingdings" panose="05000000000000000000" pitchFamily="2" charset="2"/>
              </a:rPr>
              <a:t>cu </a:t>
            </a:r>
            <a:r>
              <a:rPr lang="en-US" sz="2000" dirty="0" err="1" smtClean="0">
                <a:sym typeface="Wingdings" panose="05000000000000000000" pitchFamily="2" charset="2"/>
              </a:rPr>
              <a:t>reprezent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err="1" smtClean="0">
                <a:sym typeface="Wingdings" panose="05000000000000000000" pitchFamily="2" charset="2"/>
              </a:rPr>
              <a:t>ri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prin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permut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err="1" smtClean="0">
                <a:sym typeface="Wingdings" panose="05000000000000000000" pitchFamily="2" charset="2"/>
              </a:rPr>
              <a:t>ri</a:t>
            </a:r>
            <a:r>
              <a:rPr lang="en-US" sz="2000" dirty="0" smtClean="0">
                <a:sym typeface="Wingdings" panose="05000000000000000000" pitchFamily="2" charset="2"/>
              </a:rPr>
              <a:t>  </a:t>
            </a:r>
            <a:r>
              <a:rPr lang="en-US" sz="2000" dirty="0" err="1" smtClean="0">
                <a:sym typeface="Wingdings" panose="05000000000000000000" pitchFamily="2" charset="2"/>
              </a:rPr>
              <a:t>muta</a:t>
            </a:r>
            <a:r>
              <a:rPr lang="ro-RO" sz="2000" dirty="0" smtClean="0"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ym typeface="Wingdings" panose="05000000000000000000" pitchFamily="2" charset="2"/>
              </a:rPr>
              <a:t>ia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este</a:t>
            </a:r>
            <a:r>
              <a:rPr lang="en-US" sz="2000" dirty="0" smtClean="0">
                <a:sym typeface="Wingdings" panose="05000000000000000000" pitchFamily="2" charset="2"/>
              </a:rPr>
              <a:t> la </a:t>
            </a:r>
            <a:r>
              <a:rPr lang="en-US" sz="2000" dirty="0" err="1" smtClean="0">
                <a:sym typeface="Wingdings" panose="05000000000000000000" pitchFamily="2" charset="2"/>
              </a:rPr>
              <a:t>nivel</a:t>
            </a:r>
            <a:r>
              <a:rPr lang="en-US" sz="2000" dirty="0" smtClean="0">
                <a:sym typeface="Wingdings" panose="05000000000000000000" pitchFamily="2" charset="2"/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individ</a:t>
            </a:r>
            <a:endParaRPr lang="en-US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ro-RO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Pm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k/Dim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ro-RO" sz="2000" dirty="0" smtClean="0">
                <a:sym typeface="Wingdings" panose="05000000000000000000" pitchFamily="2" charset="2"/>
              </a:rPr>
              <a:t>î</a:t>
            </a:r>
            <a:r>
              <a:rPr lang="en-US" sz="2000" dirty="0" smtClean="0">
                <a:sym typeface="Wingdings" panose="05000000000000000000" pitchFamily="2" charset="2"/>
              </a:rPr>
              <a:t>n </a:t>
            </a:r>
            <a:r>
              <a:rPr lang="en-US" sz="2000" dirty="0" err="1" smtClean="0">
                <a:sym typeface="Wingdings" panose="05000000000000000000" pitchFamily="2" charset="2"/>
              </a:rPr>
              <a:t>medie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ym typeface="Wingdings" panose="05000000000000000000" pitchFamily="2" charset="2"/>
              </a:rPr>
              <a:t>num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err="1" smtClean="0">
                <a:sym typeface="Wingdings" panose="05000000000000000000" pitchFamily="2" charset="2"/>
              </a:rPr>
              <a:t>rul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indivizilor</a:t>
            </a:r>
            <a:r>
              <a:rPr lang="en-US" sz="2000" dirty="0" smtClean="0">
                <a:sym typeface="Wingdings" panose="05000000000000000000" pitchFamily="2" charset="2"/>
              </a:rPr>
              <a:t> care </a:t>
            </a:r>
            <a:r>
              <a:rPr lang="en-US" sz="2000" dirty="0" err="1" smtClean="0">
                <a:sym typeface="Wingdings" panose="05000000000000000000" pitchFamily="2" charset="2"/>
              </a:rPr>
              <a:t>sufer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muta</a:t>
            </a:r>
            <a:r>
              <a:rPr lang="ro-RO" sz="2000" dirty="0" smtClean="0"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ym typeface="Wingdings" panose="05000000000000000000" pitchFamily="2" charset="2"/>
              </a:rPr>
              <a:t>ie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este</a:t>
            </a:r>
            <a:r>
              <a:rPr lang="en-US" sz="2000" dirty="0" smtClean="0">
                <a:sym typeface="Wingdings" panose="05000000000000000000" pitchFamily="2" charset="2"/>
              </a:rPr>
              <a:t> k</a:t>
            </a:r>
          </a:p>
          <a:p>
            <a:pPr>
              <a:buFontTx/>
              <a:buChar char="-"/>
            </a:pPr>
            <a:endParaRPr lang="ro-RO" sz="20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 smtClean="0">
                <a:sym typeface="Wingdings" panose="05000000000000000000" pitchFamily="2" charset="2"/>
              </a:rPr>
              <a:t>La </a:t>
            </a:r>
            <a:r>
              <a:rPr lang="en-US" sz="2000" dirty="0" err="1" smtClean="0">
                <a:sym typeface="Wingdings" panose="05000000000000000000" pitchFamily="2" charset="2"/>
              </a:rPr>
              <a:t>nivelul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popula</a:t>
            </a:r>
            <a:r>
              <a:rPr lang="ro-RO" sz="2000" dirty="0" smtClean="0"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ym typeface="Wingdings" panose="05000000000000000000" pitchFamily="2" charset="2"/>
              </a:rPr>
              <a:t>iei</a:t>
            </a:r>
            <a:r>
              <a:rPr lang="en-US" sz="2000" dirty="0" smtClean="0">
                <a:sym typeface="Wingdings" panose="05000000000000000000" pitchFamily="2" charset="2"/>
              </a:rPr>
              <a:t> –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schema general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muta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pentru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probleme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f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constr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â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ngeri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ro-RO" sz="2000" dirty="0" smtClean="0">
                <a:sym typeface="Wingdings" panose="05000000000000000000" pitchFamily="2" charset="2"/>
              </a:rPr>
              <a:t>reprezentarea prin </a:t>
            </a:r>
            <a:r>
              <a:rPr lang="en-US" sz="2000" dirty="0" err="1" smtClean="0">
                <a:sym typeface="Wingdings" panose="05000000000000000000" pitchFamily="2" charset="2"/>
              </a:rPr>
              <a:t>permut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err="1" smtClean="0">
                <a:sym typeface="Wingdings" panose="05000000000000000000" pitchFamily="2" charset="2"/>
              </a:rPr>
              <a:t>ri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 smtClean="0">
                <a:sym typeface="Wingdings" panose="05000000000000000000" pitchFamily="2" charset="2"/>
              </a:rPr>
              <a:t>La </a:t>
            </a:r>
            <a:r>
              <a:rPr lang="en-US" sz="2000" dirty="0" err="1" smtClean="0">
                <a:sym typeface="Wingdings" panose="05000000000000000000" pitchFamily="2" charset="2"/>
              </a:rPr>
              <a:t>nivel</a:t>
            </a:r>
            <a:r>
              <a:rPr lang="en-US" sz="2000" dirty="0" smtClean="0">
                <a:sym typeface="Wingdings" panose="05000000000000000000" pitchFamily="2" charset="2"/>
              </a:rPr>
              <a:t> de </a:t>
            </a:r>
            <a:r>
              <a:rPr lang="en-US" sz="2000" dirty="0" err="1" smtClean="0">
                <a:sym typeface="Wingdings" panose="05000000000000000000" pitchFamily="2" charset="2"/>
              </a:rPr>
              <a:t>individ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ro-RO" sz="2000" dirty="0" smtClean="0">
                <a:sym typeface="Wingdings" panose="05000000000000000000" pitchFamily="2" charset="2"/>
              </a:rPr>
              <a:t>Problema este 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 </a:t>
            </a:r>
            <a:r>
              <a:rPr lang="en-US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dependen</a:t>
            </a:r>
            <a:r>
              <a:rPr lang="ro-RO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adiacen</a:t>
            </a:r>
            <a:r>
              <a:rPr lang="ro-RO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ță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–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muta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ia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prin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inversiune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69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63" y="868219"/>
            <a:ext cx="10515600" cy="554889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VI. </a:t>
            </a:r>
            <a:r>
              <a:rPr lang="en-US" sz="2000" b="1" dirty="0" err="1" smtClean="0"/>
              <a:t>Recombinarea</a:t>
            </a:r>
            <a:endParaRPr lang="en-US" sz="2000" b="1" dirty="0"/>
          </a:p>
          <a:p>
            <a:pPr>
              <a:buFontTx/>
              <a:buChar char="-"/>
            </a:pPr>
            <a:endParaRPr lang="ro-RO" altLang="en-US" sz="2000" dirty="0" smtClean="0"/>
          </a:p>
          <a:p>
            <a:pPr>
              <a:buFontTx/>
              <a:buChar char="-"/>
            </a:pPr>
            <a:r>
              <a:rPr lang="en-US" altLang="en-US" sz="2000" dirty="0" smtClean="0"/>
              <a:t>Cu </a:t>
            </a:r>
            <a:r>
              <a:rPr lang="en-US" altLang="en-US" sz="2000" dirty="0" err="1"/>
              <a:t>probabilitate</a:t>
            </a:r>
            <a:r>
              <a:rPr lang="en-US" altLang="en-US" sz="2000" dirty="0"/>
              <a:t> </a:t>
            </a:r>
            <a:r>
              <a:rPr lang="ro-RO" altLang="en-US" sz="2000" dirty="0"/>
              <a:t>mare</a:t>
            </a:r>
            <a:r>
              <a:rPr lang="en-US" altLang="en-US" sz="2000" dirty="0"/>
              <a:t>;</a:t>
            </a:r>
            <a:r>
              <a:rPr lang="ro-RO" altLang="en-US" sz="2000" dirty="0"/>
              <a:t> p</a:t>
            </a:r>
            <a:r>
              <a:rPr lang="en-US" altLang="en-US" sz="2000" dirty="0"/>
              <a:t>c </a:t>
            </a:r>
            <a:r>
              <a:rPr lang="ro-RO" altLang="en-US" sz="2000" dirty="0"/>
              <a:t>=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probabilitatea</a:t>
            </a:r>
            <a:r>
              <a:rPr lang="en-US" altLang="en-US" sz="2000" dirty="0"/>
              <a:t> de crossover </a:t>
            </a:r>
            <a:r>
              <a:rPr lang="ro-RO" altLang="en-US" sz="2000" dirty="0"/>
              <a:t>(</a:t>
            </a:r>
            <a:r>
              <a:rPr lang="en-US" altLang="en-US" sz="2000" dirty="0"/>
              <a:t> 0.6,0.7…</a:t>
            </a:r>
            <a:r>
              <a:rPr lang="ro-RO" altLang="en-US" sz="2000" dirty="0"/>
              <a:t>)</a:t>
            </a:r>
          </a:p>
          <a:p>
            <a:pPr>
              <a:buFontTx/>
              <a:buChar char="-"/>
            </a:pPr>
            <a:r>
              <a:rPr lang="ro-RO" altLang="en-US" sz="2000" dirty="0"/>
              <a:t>Modelul generațional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ro-RO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trebuie asigurată generarea a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dim </a:t>
            </a:r>
            <a:r>
              <a:rPr lang="en-US" alt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copii</a:t>
            </a:r>
            <a:endParaRPr lang="ro-RO" altLang="en-US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en-US" sz="2000" dirty="0" smtClean="0"/>
              <a:t>dim </a:t>
            </a:r>
            <a:r>
              <a:rPr lang="en-US" altLang="en-US" sz="2000" dirty="0"/>
              <a:t>p</a:t>
            </a:r>
            <a:r>
              <a:rPr lang="ro-RO" altLang="en-US" sz="2000" dirty="0"/>
              <a:t>ă</a:t>
            </a:r>
            <a:r>
              <a:rPr lang="en-US" altLang="en-US" sz="2000" dirty="0" err="1"/>
              <a:t>rin</a:t>
            </a:r>
            <a:r>
              <a:rPr lang="ro-RO" altLang="en-US" sz="2000" dirty="0"/>
              <a:t>ț</a:t>
            </a:r>
            <a:r>
              <a:rPr lang="en-US" altLang="en-US" sz="2000" dirty="0" err="1"/>
              <a:t>i</a:t>
            </a:r>
            <a:r>
              <a:rPr lang="en-US" altLang="en-US" sz="2000" dirty="0" err="1">
                <a:sym typeface="Wingdings" panose="05000000000000000000" pitchFamily="2" charset="2"/>
              </a:rPr>
              <a:t>dim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copii</a:t>
            </a:r>
            <a:r>
              <a:rPr lang="en-US" altLang="en-US" sz="2000" dirty="0">
                <a:sym typeface="Wingdings" panose="05000000000000000000" pitchFamily="2" charset="2"/>
              </a:rPr>
              <a:t> (cu </a:t>
            </a:r>
            <a:r>
              <a:rPr lang="en-US" altLang="en-US" sz="2000" dirty="0" err="1">
                <a:sym typeface="Wingdings" panose="05000000000000000000" pitchFamily="2" charset="2"/>
              </a:rPr>
              <a:t>probabilitatea</a:t>
            </a:r>
            <a:r>
              <a:rPr lang="en-US" altLang="en-US" sz="2000" dirty="0">
                <a:sym typeface="Wingdings" panose="05000000000000000000" pitchFamily="2" charset="2"/>
              </a:rPr>
              <a:t> pc </a:t>
            </a:r>
            <a:r>
              <a:rPr lang="ro-RO" altLang="en-US" sz="2000" dirty="0">
                <a:sym typeface="Wingdings" panose="05000000000000000000" pitchFamily="2" charset="2"/>
              </a:rPr>
              <a:t>indivizii rezultați </a:t>
            </a:r>
            <a:r>
              <a:rPr lang="en-US" altLang="en-US" sz="2000" dirty="0" err="1">
                <a:sym typeface="Wingdings" panose="05000000000000000000" pitchFamily="2" charset="2"/>
              </a:rPr>
              <a:t>sunt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noi</a:t>
            </a:r>
            <a:r>
              <a:rPr lang="en-US" altLang="en-US" sz="2000" dirty="0">
                <a:sym typeface="Wingdings" panose="05000000000000000000" pitchFamily="2" charset="2"/>
              </a:rPr>
              <a:t>, </a:t>
            </a:r>
            <a:r>
              <a:rPr lang="en-US" altLang="en-US" sz="2000" dirty="0" err="1">
                <a:sym typeface="Wingdings" panose="05000000000000000000" pitchFamily="2" charset="2"/>
              </a:rPr>
              <a:t>restul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>
                <a:sym typeface="Wingdings" panose="05000000000000000000" pitchFamily="2" charset="2"/>
              </a:rPr>
              <a:t>sunt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>
                <a:sym typeface="Wingdings" panose="05000000000000000000" pitchFamily="2" charset="2"/>
              </a:rPr>
              <a:t>chiar din populația de părinți, prin recombinare asexuată</a:t>
            </a:r>
            <a:r>
              <a:rPr lang="en-US" altLang="en-US" sz="20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ro-RO" altLang="en-US" sz="20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S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chema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general</a:t>
            </a:r>
            <a:r>
              <a:rPr lang="ro-RO" altLang="en-US" sz="2000" dirty="0">
                <a:sym typeface="Wingdings" panose="05000000000000000000" pitchFamily="2" charset="2"/>
              </a:rPr>
              <a:t>ă</a:t>
            </a:r>
            <a:r>
              <a:rPr lang="en-US" altLang="en-US" sz="2000" dirty="0">
                <a:sym typeface="Wingdings" panose="05000000000000000000" pitchFamily="2" charset="2"/>
              </a:rPr>
              <a:t> la </a:t>
            </a:r>
            <a:r>
              <a:rPr lang="en-US" altLang="en-US" sz="2000" dirty="0" err="1">
                <a:sym typeface="Wingdings" panose="05000000000000000000" pitchFamily="2" charset="2"/>
              </a:rPr>
              <a:t>nivel</a:t>
            </a:r>
            <a:r>
              <a:rPr lang="en-US" altLang="en-US" sz="2000" dirty="0">
                <a:sym typeface="Wingdings" panose="05000000000000000000" pitchFamily="2" charset="2"/>
              </a:rPr>
              <a:t> de </a:t>
            </a:r>
            <a:r>
              <a:rPr lang="en-US" altLang="en-US" sz="2000" dirty="0" err="1">
                <a:sym typeface="Wingdings" panose="05000000000000000000" pitchFamily="2" charset="2"/>
              </a:rPr>
              <a:t>populatie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 smtClean="0"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pentru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problem</a:t>
            </a:r>
            <a:r>
              <a:rPr lang="ro-RO" altLang="en-US" sz="2000" dirty="0">
                <a:sym typeface="Wingdings" panose="05000000000000000000" pitchFamily="2" charset="2"/>
              </a:rPr>
              <a:t>e</a:t>
            </a:r>
            <a:r>
              <a:rPr lang="en-US" altLang="en-US" sz="2000" dirty="0">
                <a:sym typeface="Wingdings" panose="05000000000000000000" pitchFamily="2" charset="2"/>
              </a:rPr>
              <a:t> f</a:t>
            </a:r>
            <a:r>
              <a:rPr lang="ro-RO" altLang="en-US" sz="2000" dirty="0">
                <a:sym typeface="Wingdings" panose="05000000000000000000" pitchFamily="2" charset="2"/>
              </a:rPr>
              <a:t>ă</a:t>
            </a:r>
            <a:r>
              <a:rPr lang="en-US" altLang="en-US" sz="2000" dirty="0">
                <a:sym typeface="Wingdings" panose="05000000000000000000" pitchFamily="2" charset="2"/>
              </a:rPr>
              <a:t>r</a:t>
            </a:r>
            <a:r>
              <a:rPr lang="ro-RO" altLang="en-US" sz="2000" dirty="0">
                <a:sym typeface="Wingdings" panose="05000000000000000000" pitchFamily="2" charset="2"/>
              </a:rPr>
              <a:t>ă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constr</a:t>
            </a:r>
            <a:r>
              <a:rPr lang="ro-RO" altLang="en-US" sz="2000" dirty="0">
                <a:sym typeface="Wingdings" panose="05000000000000000000" pitchFamily="2" charset="2"/>
              </a:rPr>
              <a:t>â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ngeri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en-US" sz="2000" dirty="0" err="1">
                <a:sym typeface="Wingdings" panose="05000000000000000000" pitchFamily="2" charset="2"/>
              </a:rPr>
              <a:t>O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peratorul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particular </a:t>
            </a:r>
            <a:r>
              <a:rPr lang="en-US" altLang="en-US" sz="2000" dirty="0" err="1">
                <a:sym typeface="Wingdings" panose="05000000000000000000" pitchFamily="2" charset="2"/>
              </a:rPr>
              <a:t>utilizat</a:t>
            </a:r>
            <a:r>
              <a:rPr lang="ro-RO" altLang="en-US" sz="2000" dirty="0">
                <a:sym typeface="Wingdings" panose="05000000000000000000" pitchFamily="2" charset="2"/>
              </a:rPr>
              <a:t>, ales pentru </a:t>
            </a:r>
            <a:r>
              <a:rPr lang="ro-RO" altLang="en-US" sz="2000" b="1" dirty="0">
                <a:sym typeface="Wingdings" panose="05000000000000000000" pitchFamily="2" charset="2"/>
              </a:rPr>
              <a:t>probleme 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cu </a:t>
            </a:r>
            <a:r>
              <a:rPr lang="en-US" altLang="en-US" sz="2000" b="1" dirty="0" err="1" smtClean="0">
                <a:sym typeface="Wingdings" panose="05000000000000000000" pitchFamily="2" charset="2"/>
              </a:rPr>
              <a:t>dependen</a:t>
            </a:r>
            <a:r>
              <a:rPr lang="ro-RO" altLang="en-US" sz="2000" b="1" dirty="0" smtClean="0">
                <a:sym typeface="Wingdings" panose="05000000000000000000" pitchFamily="2" charset="2"/>
              </a:rPr>
              <a:t>ță de adiacență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– </a:t>
            </a:r>
            <a:r>
              <a:rPr lang="ro-RO" altLang="en-US" sz="2000" b="1" dirty="0" smtClean="0">
                <a:sym typeface="Wingdings" panose="05000000000000000000" pitchFamily="2" charset="2"/>
              </a:rPr>
              <a:t>PMX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(</a:t>
            </a:r>
            <a:r>
              <a:rPr lang="ro-RO" altLang="en-US" sz="2000" dirty="0" smtClean="0">
                <a:sym typeface="Wingdings" panose="05000000000000000000" pitchFamily="2" charset="2"/>
              </a:rPr>
              <a:t>Partially Mapped Crossover</a:t>
            </a:r>
            <a:r>
              <a:rPr lang="en-US" altLang="en-US" sz="2000" dirty="0" smtClean="0">
                <a:sym typeface="Wingdings" panose="05000000000000000000" pitchFamily="2" charset="2"/>
              </a:rPr>
              <a:t>)</a:t>
            </a:r>
            <a:endParaRPr lang="ro-RO" alt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41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073"/>
            <a:ext cx="10515600" cy="55488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2000" dirty="0" smtClean="0"/>
          </a:p>
          <a:p>
            <a:pPr marL="0" indent="0">
              <a:buNone/>
            </a:pPr>
            <a:r>
              <a:rPr lang="en-US" sz="2000" b="1" dirty="0" smtClean="0"/>
              <a:t>V</a:t>
            </a:r>
            <a:r>
              <a:rPr lang="ro-RO" sz="2000" b="1" dirty="0" smtClean="0"/>
              <a:t>I</a:t>
            </a:r>
            <a:r>
              <a:rPr lang="en-US" sz="2000" b="1" dirty="0" smtClean="0"/>
              <a:t>I</a:t>
            </a:r>
            <a:r>
              <a:rPr lang="en-US" sz="2000" b="1" dirty="0"/>
              <a:t>. </a:t>
            </a:r>
            <a:r>
              <a:rPr lang="ro-RO" sz="2000" b="1" dirty="0" smtClean="0"/>
              <a:t>Selecția părinților  </a:t>
            </a:r>
            <a:endParaRPr lang="en-US" sz="2000" b="1" dirty="0"/>
          </a:p>
          <a:p>
            <a:pPr lvl="1" algn="just">
              <a:buFontTx/>
              <a:buChar char="-"/>
            </a:pPr>
            <a:r>
              <a:rPr lang="ro-RO" altLang="en-US" sz="2000" dirty="0" smtClean="0"/>
              <a:t>Numărul părinților – bazat pe model (dim)</a:t>
            </a:r>
          </a:p>
          <a:p>
            <a:pPr lvl="1" algn="just">
              <a:buFontTx/>
              <a:buChar char="-"/>
            </a:pPr>
            <a:r>
              <a:rPr lang="ro-RO" sz="2000" dirty="0" smtClean="0"/>
              <a:t>Funcția fitness este </a:t>
            </a:r>
            <a:r>
              <a:rPr lang="ro-RO" sz="2000" dirty="0" smtClean="0">
                <a:solidFill>
                  <a:srgbClr val="FF0000"/>
                </a:solidFill>
              </a:rPr>
              <a:t>pozitivă</a:t>
            </a:r>
            <a:r>
              <a:rPr lang="ro-RO" sz="2000" dirty="0" smtClean="0"/>
              <a:t> </a:t>
            </a:r>
            <a:r>
              <a:rPr lang="ro-RO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poate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fi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utilizat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orice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probabilitate de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selec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ție </a:t>
            </a:r>
            <a:r>
              <a:rPr lang="ro-RO" sz="2000" dirty="0" smtClean="0">
                <a:sym typeface="Wingdings" panose="05000000000000000000" pitchFamily="2" charset="2"/>
              </a:rPr>
              <a:t>(de tip FPS sau rang) simulată cu mecanismul SUS (de preferat) sau ruletă</a:t>
            </a:r>
          </a:p>
          <a:p>
            <a:pPr lvl="1" algn="just">
              <a:buFontTx/>
              <a:buChar char="-"/>
            </a:pPr>
            <a:r>
              <a:rPr lang="ro-RO" sz="2000" dirty="0" smtClean="0">
                <a:sym typeface="Wingdings" panose="05000000000000000000" pitchFamily="2" charset="2"/>
              </a:rPr>
              <a:t>Alegerile făcute – </a:t>
            </a:r>
            <a:r>
              <a:rPr lang="ro-RO" sz="2000" b="1" dirty="0" smtClean="0">
                <a:sym typeface="Wingdings" panose="05000000000000000000" pitchFamily="2" charset="2"/>
              </a:rPr>
              <a:t>FPS cu sigma scalare și </a:t>
            </a:r>
            <a:r>
              <a:rPr lang="ro-RO" sz="2000" b="1" dirty="0" smtClean="0">
                <a:sym typeface="Wingdings" panose="05000000000000000000" pitchFamily="2" charset="2"/>
              </a:rPr>
              <a:t>SUS</a:t>
            </a:r>
          </a:p>
          <a:p>
            <a:pPr lvl="1" algn="just">
              <a:buFontTx/>
              <a:buChar char="-"/>
            </a:pPr>
            <a:endParaRPr lang="ro-RO" sz="2000" b="1" dirty="0">
              <a:sym typeface="Wingdings" panose="05000000000000000000" pitchFamily="2" charset="2"/>
            </a:endParaRPr>
          </a:p>
          <a:p>
            <a:pPr lvl="1" algn="just">
              <a:buFontTx/>
              <a:buChar char="-"/>
            </a:pPr>
            <a:endParaRPr lang="ro-RO" sz="20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dirty="0"/>
              <a:t>V</a:t>
            </a:r>
            <a:r>
              <a:rPr lang="ro-RO" sz="2000" b="1" dirty="0"/>
              <a:t>II</a:t>
            </a:r>
            <a:r>
              <a:rPr lang="en-US" sz="2000" b="1" dirty="0"/>
              <a:t>I. </a:t>
            </a:r>
            <a:r>
              <a:rPr lang="ro-RO" sz="2000" b="1" dirty="0"/>
              <a:t>Înlocuirea populație curente (selecția generației următoare)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Mecanismul de înlocuire – bazat pe model 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Sunt propagați toți copiii, cu excepția situației în care cel mai bun individ </a:t>
            </a:r>
            <a:r>
              <a:rPr lang="en-US" altLang="en-US" sz="2000" dirty="0"/>
              <a:t>“</a:t>
            </a:r>
            <a:r>
              <a:rPr lang="en-US" altLang="en-US" sz="2000" dirty="0" err="1"/>
              <a:t>vechi</a:t>
            </a:r>
            <a:r>
              <a:rPr lang="en-US" altLang="en-US" sz="2000" dirty="0"/>
              <a:t>” (</a:t>
            </a:r>
            <a:r>
              <a:rPr lang="ro-RO" altLang="en-US" sz="2000" dirty="0"/>
              <a:t>din generația curentă) este mai bun decât toți indivizii noi </a:t>
            </a:r>
            <a:r>
              <a:rPr lang="ro-RO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ym typeface="Wingdings" panose="05000000000000000000" pitchFamily="2" charset="2"/>
              </a:rPr>
              <a:t>elitism</a:t>
            </a:r>
          </a:p>
          <a:p>
            <a:pPr marL="457200" lvl="1" indent="0" algn="just">
              <a:buNone/>
            </a:pPr>
            <a:endParaRPr lang="en-US" sz="2000" b="1" dirty="0" smtClean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49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IX</a:t>
            </a:r>
            <a:r>
              <a:rPr lang="en-US" sz="2000" b="1" dirty="0" smtClean="0"/>
              <a:t>. Condi</a:t>
            </a:r>
            <a:r>
              <a:rPr lang="ro-RO" sz="2000" b="1" dirty="0" smtClean="0"/>
              <a:t>ția de continuare a căutării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N</a:t>
            </a:r>
            <a:r>
              <a:rPr lang="ro-RO" altLang="en-US" sz="2000" dirty="0" smtClean="0">
                <a:sym typeface="Wingdings" panose="05000000000000000000" pitchFamily="2" charset="2"/>
              </a:rPr>
              <a:t>u </a:t>
            </a:r>
            <a:r>
              <a:rPr lang="ro-RO" altLang="en-US" sz="2000" dirty="0">
                <a:sym typeface="Wingdings" panose="05000000000000000000" pitchFamily="2" charset="2"/>
              </a:rPr>
              <a:t>am </a:t>
            </a:r>
            <a:r>
              <a:rPr lang="ro-RO" altLang="en-US" sz="2000" dirty="0" smtClean="0">
                <a:sym typeface="Wingdings" panose="05000000000000000000" pitchFamily="2" charset="2"/>
              </a:rPr>
              <a:t>depășit </a:t>
            </a:r>
            <a:r>
              <a:rPr lang="ro-RO" altLang="en-US" sz="2000" dirty="0">
                <a:sym typeface="Wingdings" panose="05000000000000000000" pitchFamily="2" charset="2"/>
              </a:rPr>
              <a:t>NMAX  </a:t>
            </a:r>
            <a:r>
              <a:rPr lang="ro-RO" altLang="en-US" sz="2000" dirty="0" smtClean="0">
                <a:sym typeface="Wingdings" panose="05000000000000000000" pitchFamily="2" charset="2"/>
              </a:rPr>
              <a:t>cicluri evolutive (iterații)</a:t>
            </a:r>
          </a:p>
          <a:p>
            <a:pPr algn="just">
              <a:buFontTx/>
              <a:buChar char="-"/>
            </a:pPr>
            <a:r>
              <a:rPr lang="ro-RO" altLang="en-US" sz="2000" dirty="0" smtClean="0">
                <a:sym typeface="Wingdings" panose="05000000000000000000" pitchFamily="2" charset="2"/>
              </a:rPr>
              <a:t>Populația </a:t>
            </a:r>
            <a:r>
              <a:rPr lang="ro-RO" altLang="en-US" sz="2000" dirty="0">
                <a:sym typeface="Wingdings" panose="05000000000000000000" pitchFamily="2" charset="2"/>
              </a:rPr>
              <a:t>are </a:t>
            </a:r>
            <a:r>
              <a:rPr lang="ro-RO" altLang="en-US" sz="2000" dirty="0" smtClean="0">
                <a:sym typeface="Wingdings" panose="05000000000000000000" pitchFamily="2" charset="2"/>
              </a:rPr>
              <a:t>măcar </a:t>
            </a:r>
            <a:r>
              <a:rPr lang="ro-RO" altLang="en-US" sz="2000" dirty="0">
                <a:sym typeface="Wingdings" panose="05000000000000000000" pitchFamily="2" charset="2"/>
              </a:rPr>
              <a:t>2 indivizi cu </a:t>
            </a:r>
            <a:r>
              <a:rPr lang="ro-RO" altLang="en-US" sz="2000" dirty="0" smtClean="0">
                <a:sym typeface="Wingdings" panose="05000000000000000000" pitchFamily="2" charset="2"/>
              </a:rPr>
              <a:t>calități </a:t>
            </a:r>
            <a:r>
              <a:rPr lang="ro-RO" altLang="en-US" sz="2000" dirty="0">
                <a:sym typeface="Wingdings" panose="05000000000000000000" pitchFamily="2" charset="2"/>
              </a:rPr>
              <a:t>diferite  </a:t>
            </a:r>
            <a:r>
              <a:rPr lang="ro-RO" altLang="en-US" sz="2000" dirty="0" smtClean="0">
                <a:sym typeface="Wingdings" panose="05000000000000000000" pitchFamily="2" charset="2"/>
              </a:rPr>
              <a:t>(variabilitatea nu este nulă)</a:t>
            </a:r>
          </a:p>
          <a:p>
            <a:pPr algn="just">
              <a:buFontTx/>
              <a:buChar char="-"/>
            </a:pPr>
            <a:r>
              <a:rPr lang="ro-RO" altLang="en-US" sz="2000" dirty="0" smtClean="0">
                <a:sym typeface="Wingdings" panose="05000000000000000000" pitchFamily="2" charset="2"/>
              </a:rPr>
              <a:t>Pe parcursul ultimelor K cicluri evolutive </a:t>
            </a:r>
            <a:r>
              <a:rPr lang="ro-RO" altLang="en-US" sz="2000" dirty="0">
                <a:sym typeface="Wingdings" panose="05000000000000000000" pitchFamily="2" charset="2"/>
              </a:rPr>
              <a:t>s-a schimbat </a:t>
            </a:r>
            <a:r>
              <a:rPr lang="ro-RO" altLang="en-US" sz="2000" dirty="0" smtClean="0">
                <a:sym typeface="Wingdings" panose="05000000000000000000" pitchFamily="2" charset="2"/>
              </a:rPr>
              <a:t>măcar </a:t>
            </a:r>
            <a:r>
              <a:rPr lang="ro-RO" altLang="en-US" sz="2000" dirty="0">
                <a:sym typeface="Wingdings" panose="05000000000000000000" pitchFamily="2" charset="2"/>
              </a:rPr>
              <a:t>o </a:t>
            </a:r>
            <a:r>
              <a:rPr lang="ro-RO" altLang="en-US" sz="2000" dirty="0" smtClean="0">
                <a:sym typeface="Wingdings" panose="05000000000000000000" pitchFamily="2" charset="2"/>
              </a:rPr>
              <a:t>dată </a:t>
            </a:r>
            <a:r>
              <a:rPr lang="ro-RO" altLang="en-US" sz="2000" dirty="0">
                <a:sym typeface="Wingdings" panose="05000000000000000000" pitchFamily="2" charset="2"/>
              </a:rPr>
              <a:t>calitatea cea mai </a:t>
            </a:r>
            <a:r>
              <a:rPr lang="ro-RO" altLang="en-US" sz="2000" dirty="0" smtClean="0">
                <a:sym typeface="Wingdings" panose="05000000000000000000" pitchFamily="2" charset="2"/>
              </a:rPr>
              <a:t>bună </a:t>
            </a:r>
          </a:p>
          <a:p>
            <a:pPr algn="just">
              <a:buFontTx/>
              <a:buChar char="-"/>
            </a:pPr>
            <a:r>
              <a:rPr lang="ro-RO" altLang="en-US" sz="2000" dirty="0" smtClean="0">
                <a:sym typeface="Wingdings" panose="05000000000000000000" pitchFamily="2" charset="2"/>
              </a:rPr>
              <a:t>În rezolvare, k =NMAX/3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45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435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24</cp:revision>
  <dcterms:created xsi:type="dcterms:W3CDTF">2020-03-19T11:04:16Z</dcterms:created>
  <dcterms:modified xsi:type="dcterms:W3CDTF">2022-03-29T08:18:11Z</dcterms:modified>
</cp:coreProperties>
</file>