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image" Target="../media/image1.gif"/><Relationship Id="rId21" Type="http://schemas.openxmlformats.org/officeDocument/2006/relationships/image" Target="../media/image18.svg"/><Relationship Id="rId34" Type="http://schemas.openxmlformats.org/officeDocument/2006/relationships/image" Target="../media/image16.pn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sv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image" Target="../media/image34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image" Target="../media/image16.svg"/><Relationship Id="rId31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image" Target="../media/image24.svg"/><Relationship Id="rId30" Type="http://schemas.openxmlformats.org/officeDocument/2006/relationships/image" Target="../media/image14.png"/><Relationship Id="rId35" Type="http://schemas.openxmlformats.org/officeDocument/2006/relationships/image" Target="../media/image32.svg"/><Relationship Id="rId8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gif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Intrare: n </a:t>
                </a:r>
                <a:r>
                  <a:rPr lang="en-US" sz="2000" dirty="0" err="1" smtClean="0"/>
                  <a:t>obiecte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av</a:t>
                </a:r>
                <a:r>
                  <a:rPr lang="ro-RO" sz="2000" dirty="0" smtClean="0"/>
                  <a:t>â</a:t>
                </a:r>
                <a:r>
                  <a:rPr lang="en-US" sz="2000" dirty="0" err="1" smtClean="0"/>
                  <a:t>nd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asociat</a:t>
                </a:r>
                <a:r>
                  <a:rPr lang="en-US" sz="2000" dirty="0" smtClean="0"/>
                  <a:t> un cost (capacitate </a:t>
                </a:r>
                <a:r>
                  <a:rPr lang="en-US" sz="2000" dirty="0" err="1" smtClean="0"/>
                  <a:t>ocupat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) </a:t>
                </a:r>
                <a:r>
                  <a:rPr lang="ro-RO" sz="2000" dirty="0" err="1"/>
                  <a:t>ș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o </a:t>
                </a:r>
                <a:r>
                  <a:rPr lang="en-US" sz="2000" dirty="0" err="1" smtClean="0"/>
                  <a:t>valoare</a:t>
                </a:r>
                <a:r>
                  <a:rPr lang="en-US" sz="2000" dirty="0" smtClean="0"/>
                  <a:t> (</a:t>
                </a:r>
                <a:r>
                  <a:rPr lang="ro-RO" sz="2000" dirty="0" smtClean="0"/>
                  <a:t>câștigul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adus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alegerea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acelui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obiect</a:t>
                </a:r>
                <a:r>
                  <a:rPr lang="en-US" sz="2000" dirty="0" smtClean="0"/>
                  <a:t>)</a:t>
                </a:r>
              </a:p>
              <a:p>
                <a:pPr algn="just"/>
                <a:r>
                  <a:rPr lang="en-US" sz="2000" dirty="0" err="1" smtClean="0"/>
                  <a:t>i</a:t>
                </a:r>
                <a:r>
                  <a:rPr lang="en-US" sz="2000" dirty="0" smtClean="0"/>
                  <a:t>=1,..,n (0,..,n-1)</a:t>
                </a:r>
                <a:r>
                  <a:rPr lang="ro-RO" sz="2000" dirty="0" smtClean="0"/>
                  <a:t> obicete</a:t>
                </a:r>
                <a:r>
                  <a:rPr lang="en-US" sz="2000" dirty="0" smtClean="0"/>
                  <a:t>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-cost,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 smtClean="0"/>
                  <a:t> - valoare</a:t>
                </a:r>
                <a:endParaRPr lang="en-US" sz="2000" dirty="0" smtClean="0"/>
              </a:p>
              <a:p>
                <a:pPr algn="just"/>
                <a:r>
                  <a:rPr lang="en-US" sz="2000" dirty="0" err="1" smtClean="0"/>
                  <a:t>Cmax</a:t>
                </a:r>
                <a:r>
                  <a:rPr lang="ro-RO" sz="2000" dirty="0" smtClean="0"/>
                  <a:t> – costul maxim (capacitatea maximă)</a:t>
                </a:r>
                <a:endParaRPr lang="en-US" sz="2000" dirty="0" smtClean="0"/>
              </a:p>
              <a:p>
                <a:pPr lvl="8" algn="just"/>
                <a:endParaRPr lang="en-US" sz="1400" dirty="0"/>
              </a:p>
              <a:p>
                <a:pPr marL="0" indent="0" algn="just">
                  <a:buNone/>
                </a:pPr>
                <a:endParaRPr lang="ro-RO" sz="2400" dirty="0" smtClean="0"/>
              </a:p>
              <a:p>
                <a:pPr marL="0" indent="0" algn="just">
                  <a:buNone/>
                </a:pPr>
                <a:endParaRPr lang="ro-RO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  <a:blipFill>
                <a:blip r:embed="rId2"/>
                <a:stretch>
                  <a:fillRect l="-522" t="-126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6618" y="35098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6892701" y="2267830"/>
            <a:ext cx="5163127" cy="2529198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o-RO" sz="2000" dirty="0" smtClean="0"/>
                  <a:t>P</a:t>
                </a:r>
                <a:r>
                  <a:rPr lang="en-US" sz="2000" dirty="0" err="1" smtClean="0"/>
                  <a:t>roblem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rucsac</a:t>
                </a:r>
                <a:r>
                  <a:rPr lang="en-US" sz="2000" dirty="0"/>
                  <a:t> 0-1 - </a:t>
                </a:r>
                <a:r>
                  <a:rPr lang="en-US" sz="2000" b="1" dirty="0" err="1"/>
                  <a:t>determin</a:t>
                </a:r>
                <a:r>
                  <a:rPr lang="ro-RO" sz="2000" b="1" dirty="0"/>
                  <a:t>ă</a:t>
                </a:r>
                <a:r>
                  <a:rPr lang="en-US" sz="2000" b="1" dirty="0"/>
                  <a:t> o </a:t>
                </a:r>
                <a:r>
                  <a:rPr lang="en-US" sz="2000" b="1" dirty="0" err="1"/>
                  <a:t>submul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ime</a:t>
                </a:r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obiectele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alese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nu dep</a:t>
                </a:r>
                <a:r>
                  <a:rPr lang="ro-RO" sz="2000" dirty="0"/>
                  <a:t>ăș</a:t>
                </a:r>
                <a:r>
                  <a:rPr lang="en-US" sz="2000" dirty="0" err="1"/>
                  <a:t>easc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Cmax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valoarea</a:t>
                </a:r>
                <a:r>
                  <a:rPr lang="en-US" sz="2000" dirty="0"/>
                  <a:t> total</a:t>
                </a:r>
                <a:r>
                  <a:rPr lang="ro-RO" sz="2000" dirty="0"/>
                  <a:t>ă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alegerii</a:t>
                </a:r>
                <a:r>
                  <a:rPr lang="en-US" sz="2000" dirty="0"/>
                  <a:t> </a:t>
                </a:r>
                <a:r>
                  <a:rPr lang="ro-RO" sz="2000" dirty="0"/>
                  <a:t>să fie</a:t>
                </a:r>
                <a:r>
                  <a:rPr lang="en-US" sz="2000" dirty="0"/>
                  <a:t> maxim</a:t>
                </a:r>
                <a:r>
                  <a:rPr lang="ro-RO" sz="2000" dirty="0" smtClean="0"/>
                  <a:t>ă</a:t>
                </a:r>
                <a:endParaRPr lang="en-US" sz="2000" dirty="0" smtClean="0"/>
              </a:p>
              <a:p>
                <a:pPr marL="571500" indent="-571500" algn="just">
                  <a:buAutoNum type="romanUcPeriod"/>
                </a:pPr>
                <a:r>
                  <a:rPr lang="en-US" sz="2000" b="1" dirty="0"/>
                  <a:t>Reprezentarea</a:t>
                </a:r>
              </a:p>
              <a:p>
                <a:pPr marL="514350" indent="-514350" algn="just">
                  <a:buAutoNum type="alphaLcParenR"/>
                </a:pPr>
                <a:r>
                  <a:rPr lang="en-US" sz="2000" dirty="0" err="1"/>
                  <a:t>Cazul</a:t>
                </a:r>
                <a:r>
                  <a:rPr lang="en-US" sz="2000" dirty="0"/>
                  <a:t> </a:t>
                </a:r>
                <a:r>
                  <a:rPr lang="ro-RO" sz="2000" dirty="0"/>
                  <a:t>0-1</a:t>
                </a:r>
                <a:endParaRPr lang="en-US" sz="2000" dirty="0"/>
              </a:p>
              <a:p>
                <a:pPr marL="342900" indent="-342900" algn="just">
                  <a:buFontTx/>
                  <a:buChar char="-"/>
                </a:pPr>
                <a:r>
                  <a:rPr lang="en-US" sz="2000" dirty="0" err="1" smtClean="0"/>
                  <a:t>Genotip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–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o-RO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{0,1}</a:t>
                </a:r>
                <a:r>
                  <a:rPr lang="en-US" sz="2000" dirty="0"/>
                  <a:t>;</a:t>
                </a:r>
                <a:r>
                  <a:rPr lang="ro-RO" sz="2000" dirty="0"/>
                  <a:t> </a:t>
                </a:r>
                <a:endParaRPr lang="en-US" sz="2000" dirty="0" smtClean="0"/>
              </a:p>
              <a:p>
                <a:pPr algn="just"/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candidat la 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fezabila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sau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admisibila</a:t>
                </a:r>
                <a:r>
                  <a:rPr lang="en-US" sz="2000" dirty="0" smtClean="0"/>
                  <a:t>)</a:t>
                </a:r>
                <a:endParaRPr lang="ro-R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Problema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cu </a:t>
                </a:r>
                <a:r>
                  <a:rPr lang="en-US" sz="2000" dirty="0" err="1"/>
                  <a:t>restric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 smtClean="0"/>
                  <a:t> Spa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solu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iilor</a:t>
                </a:r>
                <a:r>
                  <a:rPr lang="en-US" sz="2000" dirty="0"/>
                  <a:t> GA (spa</a:t>
                </a:r>
                <a:r>
                  <a:rPr lang="ro-RO" sz="2000" dirty="0"/>
                  <a:t>țiu</a:t>
                </a:r>
                <a:r>
                  <a:rPr lang="en-US" sz="2000" dirty="0"/>
                  <a:t>l </a:t>
                </a:r>
                <a:r>
                  <a:rPr lang="en-US" sz="2000" dirty="0" err="1"/>
                  <a:t>genotipurilor</a:t>
                </a:r>
                <a:r>
                  <a:rPr lang="en-US" sz="2000" dirty="0"/>
                  <a:t>)</a:t>
                </a:r>
                <a:r>
                  <a:rPr lang="ro-RO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>
                    <a:solidFill>
                      <a:srgbClr val="FF0000"/>
                    </a:solidFill>
                  </a:rPr>
                  <a:t>max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blipFill>
                <a:blip r:embed="rId38"/>
                <a:stretch>
                  <a:fillRect l="-1108" t="-989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</p:spPr>
            <p:txBody>
              <a:bodyPr>
                <a:normAutofit fontScale="62500" lnSpcReduction="20000"/>
              </a:bodyPr>
              <a:lstStyle/>
              <a:p>
                <a:pPr lvl="8" algn="just"/>
                <a:endParaRPr lang="ro-RO" dirty="0" smtClean="0"/>
              </a:p>
              <a:p>
                <a:pPr marL="571500" indent="-571500" algn="just">
                  <a:buAutoNum type="romanUcPeriod"/>
                </a:pPr>
                <a:r>
                  <a:rPr lang="en-US" sz="3200" b="1" dirty="0" err="1" smtClean="0"/>
                  <a:t>Reprezentarea</a:t>
                </a:r>
                <a:endParaRPr lang="en-US" sz="3200" b="1" dirty="0" smtClean="0"/>
              </a:p>
              <a:p>
                <a:pPr marL="514350" indent="-514350">
                  <a:buAutoNum type="alphaLcParenR"/>
                </a:pPr>
                <a:r>
                  <a:rPr lang="en-US" sz="3200" dirty="0"/>
                  <a:t>Cazul </a:t>
                </a:r>
                <a:r>
                  <a:rPr lang="en-US" sz="3200" dirty="0" err="1"/>
                  <a:t>continuu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- </a:t>
                </a:r>
                <a:r>
                  <a:rPr lang="en-US" sz="3200" dirty="0" err="1" smtClean="0"/>
                  <a:t>Genotip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–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ro-RO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[</a:t>
                </a:r>
                <a:r>
                  <a:rPr lang="en-US" sz="3200" dirty="0"/>
                  <a:t>0,1]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-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candidat</a:t>
                </a:r>
                <a:r>
                  <a:rPr lang="en-US" sz="3200" dirty="0"/>
                  <a:t> la 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fezabila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sau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admisibila</a:t>
                </a:r>
                <a:r>
                  <a:rPr lang="en-US" sz="3200" dirty="0"/>
                  <a:t>) </a:t>
                </a:r>
                <a:r>
                  <a:rPr lang="en-US" sz="3200" dirty="0" err="1"/>
                  <a:t>dac</a:t>
                </a:r>
                <a:r>
                  <a:rPr lang="ro-RO" sz="3200" dirty="0"/>
                  <a:t>ă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en-US" sz="3200" dirty="0" err="1"/>
                  <a:t>Problema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una</a:t>
                </a:r>
                <a:r>
                  <a:rPr lang="en-US" sz="3200" dirty="0"/>
                  <a:t> cu </a:t>
                </a:r>
                <a:r>
                  <a:rPr lang="en-US" sz="3200" dirty="0" err="1"/>
                  <a:t>restric</a:t>
                </a:r>
                <a:r>
                  <a:rPr lang="ro-RO" sz="3200" dirty="0"/>
                  <a:t>ț</a:t>
                </a:r>
                <a:r>
                  <a:rPr lang="en-US" sz="32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3200" dirty="0"/>
                  <a:t>Spatiul </a:t>
                </a:r>
                <a:r>
                  <a:rPr lang="en-US" sz="3200" dirty="0" err="1"/>
                  <a:t>solutiilor</a:t>
                </a:r>
                <a:r>
                  <a:rPr lang="en-US" sz="3200" dirty="0"/>
                  <a:t> GA (spatial </a:t>
                </a:r>
                <a:r>
                  <a:rPr lang="en-US" sz="3200" dirty="0" err="1"/>
                  <a:t>genotipurilor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err="1">
                    <a:solidFill>
                      <a:srgbClr val="FF0000"/>
                    </a:solidFill>
                  </a:rPr>
                  <a:t>cmax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5927" y="729673"/>
            <a:ext cx="50338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2. </a:t>
            </a:r>
            <a:r>
              <a:rPr lang="ro-RO" sz="2000" dirty="0" err="1" smtClean="0"/>
              <a:t>P</a:t>
            </a:r>
            <a:r>
              <a:rPr lang="en-US" sz="2000" dirty="0" err="1" smtClean="0"/>
              <a:t>roblema</a:t>
            </a:r>
            <a:r>
              <a:rPr lang="en-US" sz="2000" dirty="0" smtClean="0"/>
              <a:t> </a:t>
            </a:r>
            <a:r>
              <a:rPr lang="en-US" sz="2000" dirty="0" err="1"/>
              <a:t>rucsacului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caz</a:t>
            </a:r>
            <a:r>
              <a:rPr lang="en-US" sz="2000" dirty="0"/>
              <a:t> </a:t>
            </a:r>
            <a:r>
              <a:rPr lang="en-US" sz="2000" dirty="0" err="1"/>
              <a:t>continuu</a:t>
            </a:r>
            <a:r>
              <a:rPr lang="en-US" sz="2000" dirty="0"/>
              <a:t> -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calculeaz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b="1" dirty="0" err="1"/>
              <a:t>frac</a:t>
            </a:r>
            <a:r>
              <a:rPr lang="ro-RO" sz="2000" b="1" dirty="0"/>
              <a:t>ț</a:t>
            </a:r>
            <a:r>
              <a:rPr lang="en-US" sz="2000" b="1" dirty="0" err="1"/>
              <a:t>iunea</a:t>
            </a:r>
            <a:r>
              <a:rPr lang="en-US" sz="2000" b="1" dirty="0"/>
              <a:t> </a:t>
            </a:r>
            <a:r>
              <a:rPr lang="en-US" sz="2000" b="1" dirty="0" err="1"/>
              <a:t>selectat</a:t>
            </a:r>
            <a:r>
              <a:rPr lang="ro-RO" sz="2000" b="1" dirty="0"/>
              <a:t>ă</a:t>
            </a:r>
            <a:r>
              <a:rPr lang="en-US" sz="2000" b="1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nc</a:t>
            </a:r>
            <a:r>
              <a:rPr lang="ro-RO" sz="2000" dirty="0"/>
              <a:t>â</a:t>
            </a:r>
            <a:r>
              <a:rPr lang="en-US" sz="2000" dirty="0"/>
              <a:t>t </a:t>
            </a:r>
            <a:r>
              <a:rPr lang="en-US" sz="2000" dirty="0" err="1"/>
              <a:t>capacitatea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s</a:t>
            </a:r>
            <a:r>
              <a:rPr lang="ro-RO" sz="2000" dirty="0"/>
              <a:t>ă</a:t>
            </a:r>
            <a:r>
              <a:rPr lang="en-US" sz="2000" dirty="0"/>
              <a:t> nu fie dep</a:t>
            </a:r>
            <a:r>
              <a:rPr lang="ro-RO" sz="2000" dirty="0"/>
              <a:t>ăș</a:t>
            </a:r>
            <a:r>
              <a:rPr lang="en-US" sz="2000" dirty="0"/>
              <a:t>it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alegerea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aib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endParaRPr lang="ro-RO" sz="2000" dirty="0"/>
          </a:p>
          <a:p>
            <a:pPr algn="just"/>
            <a:r>
              <a:rPr lang="ro-RO" sz="2000" dirty="0"/>
              <a:t>Ipoteză: </a:t>
            </a:r>
            <a:r>
              <a:rPr lang="en-US" sz="2000" b="1" dirty="0" err="1"/>
              <a:t>costurile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valorile</a:t>
            </a:r>
            <a:r>
              <a:rPr lang="en-US" sz="2000" b="1" dirty="0"/>
              <a:t>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distribuite</a:t>
            </a:r>
            <a:r>
              <a:rPr lang="en-US" sz="2000" b="1" dirty="0"/>
              <a:t> </a:t>
            </a:r>
            <a:r>
              <a:rPr lang="en-US" sz="2000" b="1" dirty="0" err="1"/>
              <a:t>egal</a:t>
            </a:r>
            <a:r>
              <a:rPr lang="en-US" sz="2000" b="1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: 1-cost 10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aleg</a:t>
            </a:r>
            <a:r>
              <a:rPr lang="en-US" sz="2000" dirty="0"/>
              <a:t> 0.1 din el, </a:t>
            </a:r>
            <a:r>
              <a:rPr lang="en-US" sz="2000" dirty="0" err="1"/>
              <a:t>costul</a:t>
            </a:r>
            <a:r>
              <a:rPr lang="en-US" sz="2000" dirty="0"/>
              <a:t> </a:t>
            </a:r>
            <a:r>
              <a:rPr lang="en-US" sz="2000" dirty="0" err="1"/>
              <a:t>alegerii</a:t>
            </a:r>
            <a:r>
              <a:rPr lang="en-US" sz="2000" dirty="0"/>
              <a:t> 1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096000" y="729673"/>
            <a:ext cx="5414088" cy="2939045"/>
            <a:chOff x="6710043" y="667271"/>
            <a:chExt cx="5414088" cy="2939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6473" y="22255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05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091" y="1012341"/>
                <a:ext cx="10515600" cy="457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II. </a:t>
                </a:r>
                <a:r>
                  <a:rPr lang="en-US" sz="2000" b="1" dirty="0" err="1" smtClean="0"/>
                  <a:t>Func</a:t>
                </a:r>
                <a:r>
                  <a:rPr lang="ro-RO" sz="2000" b="1" dirty="0" smtClean="0"/>
                  <a:t>ț</a:t>
                </a:r>
                <a:r>
                  <a:rPr lang="en-US" sz="2000" b="1" dirty="0" err="1" smtClean="0"/>
                  <a:t>ia</a:t>
                </a:r>
                <a:r>
                  <a:rPr lang="en-US" sz="2000" b="1" dirty="0" smtClean="0"/>
                  <a:t> fitness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𝑓𝑖𝑡𝑛𝑒𝑠𝑠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III. </a:t>
                </a:r>
                <a:r>
                  <a:rPr lang="en-US" sz="2000" b="1" dirty="0" err="1"/>
                  <a:t>Modelul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ie</a:t>
                </a:r>
                <a:endParaRPr lang="en-US" sz="2000" b="1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Popula</a:t>
                </a:r>
                <a:r>
                  <a:rPr lang="ro-RO" sz="2000" dirty="0"/>
                  <a:t>ț</a:t>
                </a:r>
                <a:r>
                  <a:rPr lang="en-US" sz="2000" dirty="0"/>
                  <a:t>ii cu </a:t>
                </a:r>
                <a:r>
                  <a:rPr lang="en-US" sz="2000" dirty="0" err="1"/>
                  <a:t>dimensiuni</a:t>
                </a:r>
                <a:r>
                  <a:rPr lang="en-US" sz="2000" dirty="0"/>
                  <a:t> constant</a:t>
                </a:r>
                <a:r>
                  <a:rPr lang="ro-RO" sz="2000" dirty="0"/>
                  <a:t>e</a:t>
                </a:r>
                <a:r>
                  <a:rPr lang="en-US" sz="2000" dirty="0"/>
                  <a:t> </a:t>
                </a:r>
                <a:r>
                  <a:rPr lang="ro-RO" sz="2000" dirty="0"/>
                  <a:t>î</a:t>
                </a:r>
                <a:r>
                  <a:rPr lang="en-US" sz="2000" dirty="0"/>
                  <a:t>n </a:t>
                </a:r>
                <a:r>
                  <a:rPr lang="en-US" sz="2000" dirty="0" err="1"/>
                  <a:t>timp</a:t>
                </a:r>
                <a:endParaRPr lang="en-US" sz="2000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Modelul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bazat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</a:t>
                </a:r>
                <a:r>
                  <a:rPr lang="en-US" sz="2000" dirty="0"/>
                  <a:t> genera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IV.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r>
                  <a:rPr lang="en-US" sz="2000" b="1" dirty="0"/>
                  <a:t> la </a:t>
                </a:r>
                <a:r>
                  <a:rPr lang="en-US" sz="2000" b="1" dirty="0" err="1"/>
                  <a:t>momentul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ini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ial</a:t>
                </a:r>
                <a:r>
                  <a:rPr lang="en-US" sz="2000" b="1" dirty="0"/>
                  <a:t> </a:t>
                </a:r>
                <a:endParaRPr lang="ro-RO" sz="2000" b="1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– </a:t>
                </a:r>
                <a:r>
                  <a:rPr lang="en-US" sz="2000" dirty="0" err="1"/>
                  <a:t>aleator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a.i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fiecare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individ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aibe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aceea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ans</a:t>
                </a:r>
                <a:r>
                  <a:rPr lang="ro-RO" sz="2000" dirty="0"/>
                  <a:t>ă</a:t>
                </a:r>
                <a:r>
                  <a:rPr lang="en-US" sz="2000" dirty="0"/>
                  <a:t> de a fi </a:t>
                </a:r>
                <a:r>
                  <a:rPr lang="en-US" sz="2000" dirty="0" err="1"/>
                  <a:t>generat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91" y="1012341"/>
                <a:ext cx="10515600" cy="4575659"/>
              </a:xfrm>
              <a:blipFill>
                <a:blip r:embed="rId2"/>
                <a:stretch>
                  <a:fillRect l="-638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57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073"/>
                <a:ext cx="10515600" cy="50408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 smtClean="0"/>
                  <a:t>V. </a:t>
                </a:r>
                <a:r>
                  <a:rPr lang="en-US" sz="2000" b="1" dirty="0" err="1" smtClean="0"/>
                  <a:t>Muta</a:t>
                </a:r>
                <a:r>
                  <a:rPr lang="ro-RO" sz="2000" b="1" dirty="0" smtClean="0"/>
                  <a:t>ț</a:t>
                </a:r>
                <a:r>
                  <a:rPr lang="en-US" sz="2000" b="1" dirty="0" err="1" smtClean="0"/>
                  <a:t>ia</a:t>
                </a:r>
                <a:endParaRPr lang="ro-RO" sz="2000" b="1" dirty="0" smtClean="0"/>
              </a:p>
              <a:p>
                <a:pPr>
                  <a:buFontTx/>
                  <a:buChar char="-"/>
                </a:pPr>
                <a:r>
                  <a:rPr lang="en-US" sz="2000" dirty="0" smtClean="0"/>
                  <a:t>Cu </a:t>
                </a:r>
                <a:r>
                  <a:rPr lang="en-US" sz="2000" dirty="0" err="1"/>
                  <a:t>probabilitate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mic</a:t>
                </a:r>
                <a:r>
                  <a:rPr lang="ro-RO" sz="2000" dirty="0"/>
                  <a:t>ă</a:t>
                </a:r>
                <a:r>
                  <a:rPr lang="en-US" sz="2000" dirty="0" smtClean="0"/>
                  <a:t>; </a:t>
                </a:r>
                <a:r>
                  <a:rPr lang="en-US" sz="2000" dirty="0"/>
                  <a:t>pm = </a:t>
                </a:r>
                <a:r>
                  <a:rPr lang="en-US" sz="2000" dirty="0" err="1"/>
                  <a:t>probabilitatea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mutatie</a:t>
                </a:r>
                <a:endParaRPr lang="en-US" sz="2000" dirty="0"/>
              </a:p>
              <a:p>
                <a:pPr>
                  <a:buFontTx/>
                  <a:buChar char="-"/>
                </a:pPr>
                <a:r>
                  <a:rPr lang="en-US" sz="2000" dirty="0"/>
                  <a:t>Dim=</a:t>
                </a:r>
                <a:r>
                  <a:rPr lang="en-US" sz="2000" dirty="0" err="1"/>
                  <a:t>numarul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indivizi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1/(Dim*n),1/n]</a:t>
                </a:r>
              </a:p>
              <a:p>
                <a:pPr>
                  <a:buFontTx/>
                  <a:buChar char="-"/>
                </a:pP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Problema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cu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constrangeri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 pm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mai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aproape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de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1/n</a:t>
                </a:r>
                <a:endParaRPr lang="ro-RO" sz="20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nivelul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populatiei</a:t>
                </a:r>
                <a:r>
                  <a:rPr lang="en-US" sz="2000" dirty="0">
                    <a:sym typeface="Wingdings" panose="05000000000000000000" pitchFamily="2" charset="2"/>
                  </a:rPr>
                  <a:t> – schema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general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de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muta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ie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pentru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cu 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â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ngeri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D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ac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un </a:t>
                </a:r>
                <a:r>
                  <a:rPr lang="en-US" sz="2000" dirty="0" err="1">
                    <a:sym typeface="Wingdings" panose="05000000000000000000" pitchFamily="2" charset="2"/>
                  </a:rPr>
                  <a:t>rezultat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este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nefezabil</a:t>
                </a:r>
                <a:r>
                  <a:rPr lang="en-US" sz="2000" dirty="0">
                    <a:sym typeface="Wingdings" panose="05000000000000000000" pitchFamily="2" charset="2"/>
                  </a:rPr>
                  <a:t>, nu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este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considera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t și nu va fi înlocuit cu altul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– </a:t>
                </a:r>
                <a:r>
                  <a:rPr lang="en-US" sz="2000" dirty="0">
                    <a:sym typeface="Wingdings" panose="05000000000000000000" pitchFamily="2" charset="2"/>
                  </a:rPr>
                  <a:t>nu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aplic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m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î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nc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ă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o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muta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ie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</a:t>
                </a:r>
                <a:r>
                  <a:rPr lang="en-US" sz="2000" dirty="0"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ym typeface="Wingdings" panose="05000000000000000000" pitchFamily="2" charset="2"/>
                  </a:rPr>
                  <a:t>gena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buFontTx/>
                  <a:buChar char="-"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1.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p</a:t>
                </a:r>
                <a:r>
                  <a:rPr lang="ro-RO" sz="2000" b="1" dirty="0" smtClean="0">
                    <a:sym typeface="Wingdings" panose="05000000000000000000" pitchFamily="2" charset="2"/>
                  </a:rPr>
                  <a:t>roblema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ym typeface="Wingdings" panose="05000000000000000000" pitchFamily="2" charset="2"/>
                  </a:rPr>
                  <a:t>0-1 </a:t>
                </a:r>
                <a:r>
                  <a:rPr lang="en-US" sz="2000" dirty="0">
                    <a:sym typeface="Wingdings" panose="05000000000000000000" pitchFamily="2" charset="2"/>
                  </a:rPr>
                  <a:t>–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bitflip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2.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p</a:t>
                </a:r>
                <a:r>
                  <a:rPr lang="ro-RO" sz="2000" b="1" dirty="0" smtClean="0">
                    <a:sym typeface="Wingdings" panose="05000000000000000000" pitchFamily="2" charset="2"/>
                  </a:rPr>
                  <a:t>roblema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 </a:t>
                </a:r>
                <a:r>
                  <a:rPr lang="ro-RO" sz="2000" b="1" dirty="0" smtClean="0">
                    <a:sym typeface="Wingdings" panose="05000000000000000000" pitchFamily="2" charset="2"/>
                  </a:rPr>
                  <a:t>î</a:t>
                </a:r>
                <a:r>
                  <a:rPr lang="en-US" sz="2000" b="1" dirty="0" smtClean="0">
                    <a:sym typeface="Wingdings" panose="05000000000000000000" pitchFamily="2" charset="2"/>
                  </a:rPr>
                  <a:t>n </a:t>
                </a:r>
                <a:r>
                  <a:rPr lang="en-US" sz="2000" b="1" dirty="0" err="1">
                    <a:sym typeface="Wingdings" panose="05000000000000000000" pitchFamily="2" charset="2"/>
                  </a:rPr>
                  <a:t>caz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err="1">
                    <a:sym typeface="Wingdings" panose="05000000000000000000" pitchFamily="2" charset="2"/>
                  </a:rPr>
                  <a:t>continuu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– 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muta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ț</a:t>
                </a:r>
                <a:r>
                  <a:rPr lang="en-US" sz="20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ia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neuniforma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073"/>
                <a:ext cx="10515600" cy="5040890"/>
              </a:xfrm>
              <a:blipFill>
                <a:blip r:embed="rId2"/>
                <a:stretch>
                  <a:fillRect l="-638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21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000" b="1" dirty="0" smtClean="0"/>
              <a:t>VI. Recombinarea</a:t>
            </a:r>
            <a:endParaRPr lang="en-US" sz="2000" b="1" dirty="0"/>
          </a:p>
          <a:p>
            <a:pPr>
              <a:buFontTx/>
              <a:buChar char="-"/>
            </a:pPr>
            <a:r>
              <a:rPr lang="en-US" altLang="en-US" sz="2000" dirty="0" smtClean="0"/>
              <a:t>Cu </a:t>
            </a:r>
            <a:r>
              <a:rPr lang="en-US" altLang="en-US" sz="2000" dirty="0" err="1"/>
              <a:t>probabilitate</a:t>
            </a:r>
            <a:r>
              <a:rPr lang="en-US" altLang="en-US" sz="2000" dirty="0"/>
              <a:t> </a:t>
            </a:r>
            <a:r>
              <a:rPr lang="ro-RO" altLang="en-US" sz="2000" dirty="0"/>
              <a:t>mare</a:t>
            </a:r>
            <a:r>
              <a:rPr lang="en-US" altLang="en-US" sz="2000" dirty="0"/>
              <a:t>;</a:t>
            </a:r>
            <a:r>
              <a:rPr lang="ro-RO" altLang="en-US" sz="2000" dirty="0"/>
              <a:t> p</a:t>
            </a:r>
            <a:r>
              <a:rPr lang="en-US" altLang="en-US" sz="2000" dirty="0"/>
              <a:t>c </a:t>
            </a:r>
            <a:r>
              <a:rPr lang="ro-RO" altLang="en-US" sz="2000" dirty="0"/>
              <a:t>=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probabilitatea</a:t>
            </a:r>
            <a:r>
              <a:rPr lang="en-US" altLang="en-US" sz="2000" dirty="0"/>
              <a:t> de crossover </a:t>
            </a:r>
            <a:r>
              <a:rPr lang="ro-RO" altLang="en-US" sz="2000" dirty="0"/>
              <a:t>(</a:t>
            </a:r>
            <a:r>
              <a:rPr lang="en-US" altLang="en-US" sz="2000" dirty="0"/>
              <a:t> 0.6,0.7…</a:t>
            </a:r>
            <a:r>
              <a:rPr lang="ro-RO" altLang="en-US" sz="2000" dirty="0" smtClean="0"/>
              <a:t>)</a:t>
            </a:r>
          </a:p>
          <a:p>
            <a:pPr>
              <a:buFontTx/>
              <a:buChar char="-"/>
            </a:pPr>
            <a:r>
              <a:rPr lang="ro-RO" altLang="en-US" sz="2000" dirty="0" smtClean="0"/>
              <a:t>Modelul </a:t>
            </a:r>
            <a:r>
              <a:rPr lang="ro-RO" altLang="en-US" sz="2000" dirty="0"/>
              <a:t>generațional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dim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copii</a:t>
            </a:r>
            <a:endParaRPr lang="ro-RO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o-RO" sz="2000" dirty="0" smtClean="0"/>
          </a:p>
          <a:p>
            <a:pPr>
              <a:buFontTx/>
              <a:buChar char="-"/>
            </a:pPr>
            <a:r>
              <a:rPr lang="ro-RO" sz="2000" dirty="0" smtClean="0"/>
              <a:t>Problema are constrângeri </a:t>
            </a:r>
            <a:r>
              <a:rPr lang="ro-RO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nu to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ți copiii sunt admisibili</a:t>
            </a:r>
          </a:p>
          <a:p>
            <a:pPr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Dacă un copil 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nu este admisibil</a:t>
            </a:r>
            <a:r>
              <a:rPr lang="ro-RO" sz="2000" dirty="0" smtClean="0">
                <a:sym typeface="Wingdings" panose="05000000000000000000" pitchFamily="2" charset="2"/>
              </a:rPr>
              <a:t>, 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este înlocuit cu părintele său</a:t>
            </a:r>
          </a:p>
          <a:p>
            <a:pPr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Este implementată recombinarea asexuată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populatiei</a:t>
            </a:r>
            <a:r>
              <a:rPr lang="en-US" sz="2000" dirty="0">
                <a:sym typeface="Wingdings" panose="05000000000000000000" pitchFamily="2" charset="2"/>
              </a:rPr>
              <a:t> – schema </a:t>
            </a:r>
            <a:r>
              <a:rPr lang="en-US" sz="2000" dirty="0" smtClean="0">
                <a:sym typeface="Wingdings" panose="05000000000000000000" pitchFamily="2" charset="2"/>
              </a:rPr>
              <a:t>general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de </a:t>
            </a:r>
            <a:r>
              <a:rPr lang="ro-RO" sz="2000" dirty="0" smtClean="0">
                <a:sym typeface="Wingdings" panose="05000000000000000000" pitchFamily="2" charset="2"/>
              </a:rPr>
              <a:t>crossover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pentru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problem</a:t>
            </a:r>
            <a:r>
              <a:rPr lang="ro-RO" sz="2000" dirty="0" smtClean="0">
                <a:sym typeface="Wingdings" panose="05000000000000000000" pitchFamily="2" charset="2"/>
              </a:rPr>
              <a:t>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cu </a:t>
            </a:r>
            <a:r>
              <a:rPr lang="en-US" sz="2000" dirty="0" err="1" smtClean="0">
                <a:sym typeface="Wingdings" panose="05000000000000000000" pitchFamily="2" charset="2"/>
              </a:rPr>
              <a:t>constr</a:t>
            </a:r>
            <a:r>
              <a:rPr lang="ro-RO" sz="2000" dirty="0" smtClean="0">
                <a:sym typeface="Wingdings" panose="05000000000000000000" pitchFamily="2" charset="2"/>
              </a:rPr>
              <a:t>â</a:t>
            </a:r>
            <a:r>
              <a:rPr lang="en-US" sz="2000" dirty="0" err="1" smtClean="0">
                <a:sym typeface="Wingdings" panose="05000000000000000000" pitchFamily="2" charset="2"/>
              </a:rPr>
              <a:t>ngeri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sym typeface="Wingdings" panose="05000000000000000000" pitchFamily="2" charset="2"/>
              </a:rPr>
              <a:t>dac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un </a:t>
            </a:r>
            <a:r>
              <a:rPr lang="en-US" sz="2000" dirty="0" err="1">
                <a:sym typeface="Wingdings" panose="05000000000000000000" pitchFamily="2" charset="2"/>
              </a:rPr>
              <a:t>rezultat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nefezabil</a:t>
            </a:r>
            <a:r>
              <a:rPr lang="en-US" sz="2000" dirty="0">
                <a:sym typeface="Wingdings" panose="05000000000000000000" pitchFamily="2" charset="2"/>
              </a:rPr>
              <a:t>, nu </a:t>
            </a:r>
            <a:r>
              <a:rPr lang="ro-RO" sz="2000" dirty="0" smtClean="0">
                <a:sym typeface="Wingdings" panose="05000000000000000000" pitchFamily="2" charset="2"/>
              </a:rPr>
              <a:t>este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considera</a:t>
            </a:r>
            <a:r>
              <a:rPr lang="ro-RO" sz="2000" dirty="0" smtClean="0">
                <a:sym typeface="Wingdings" panose="05000000000000000000" pitchFamily="2" charset="2"/>
              </a:rPr>
              <a:t>t și este propagat mai departe părintele său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ro-RO" sz="2000" dirty="0" smtClean="0">
                <a:sym typeface="Wingdings" panose="05000000000000000000" pitchFamily="2" charset="2"/>
              </a:rPr>
              <a:t>pereche de părinți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1.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ym typeface="Wingdings" panose="05000000000000000000" pitchFamily="2" charset="2"/>
              </a:rPr>
              <a:t>p</a:t>
            </a:r>
            <a:r>
              <a:rPr lang="ro-RO" sz="2000" b="1" dirty="0" smtClean="0">
                <a:sym typeface="Wingdings" panose="05000000000000000000" pitchFamily="2" charset="2"/>
              </a:rPr>
              <a:t>roblema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0-1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crossover uniform </a:t>
            </a:r>
            <a:r>
              <a:rPr lang="ro-RO" sz="2000" dirty="0" smtClean="0">
                <a:sym typeface="Wingdings" panose="05000000000000000000" pitchFamily="2" charset="2"/>
              </a:rPr>
              <a:t>(alternativ puteam alege și uni/multi punct)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2.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ym typeface="Wingdings" panose="05000000000000000000" pitchFamily="2" charset="2"/>
              </a:rPr>
              <a:t>p</a:t>
            </a:r>
            <a:r>
              <a:rPr lang="ro-RO" sz="2000" b="1" dirty="0" smtClean="0">
                <a:sym typeface="Wingdings" panose="05000000000000000000" pitchFamily="2" charset="2"/>
              </a:rPr>
              <a:t>roblema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ro-RO" sz="2000" b="1" dirty="0" smtClean="0">
                <a:sym typeface="Wingdings" panose="05000000000000000000" pitchFamily="2" charset="2"/>
              </a:rPr>
              <a:t>î</a:t>
            </a:r>
            <a:r>
              <a:rPr lang="en-US" sz="2000" b="1" dirty="0" smtClean="0">
                <a:sym typeface="Wingdings" panose="05000000000000000000" pitchFamily="2" charset="2"/>
              </a:rPr>
              <a:t>n </a:t>
            </a:r>
            <a:r>
              <a:rPr lang="en-US" sz="2000" b="1" dirty="0" err="1">
                <a:sym typeface="Wingdings" panose="05000000000000000000" pitchFamily="2" charset="2"/>
              </a:rPr>
              <a:t>caz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continuu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ro-RO" sz="2000" dirty="0" smtClean="0">
                <a:sym typeface="Wingdings" panose="05000000000000000000" pitchFamily="2" charset="2"/>
              </a:rPr>
              <a:t>crossover 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medie simplă sau singulară. Este incorectă alegerea mediei totale, pentru că funcția fitness este liniară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668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7" y="1043709"/>
            <a:ext cx="10515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V</a:t>
            </a:r>
            <a:r>
              <a:rPr lang="ro-RO" sz="2000" b="1" dirty="0" smtClean="0"/>
              <a:t>I</a:t>
            </a:r>
            <a:r>
              <a:rPr lang="en-US" sz="2000" b="1" dirty="0" smtClean="0"/>
              <a:t>I</a:t>
            </a:r>
            <a:r>
              <a:rPr lang="en-US" sz="2000" b="1" dirty="0"/>
              <a:t>. </a:t>
            </a:r>
            <a:r>
              <a:rPr lang="ro-RO" sz="2000" b="1" dirty="0" smtClean="0"/>
              <a:t>Selecția părinților  </a:t>
            </a:r>
            <a:endParaRPr lang="en-US" sz="2000" b="1" dirty="0"/>
          </a:p>
          <a:p>
            <a:pPr lvl="1" algn="just">
              <a:buFontTx/>
              <a:buChar char="-"/>
            </a:pPr>
            <a:r>
              <a:rPr lang="ro-RO" altLang="en-US" sz="2000" dirty="0" smtClean="0"/>
              <a:t>Numărul părinților – bazat pe model (dim)</a:t>
            </a:r>
          </a:p>
          <a:p>
            <a:pPr lvl="1" algn="just">
              <a:buFontTx/>
              <a:buChar char="-"/>
            </a:pPr>
            <a:r>
              <a:rPr lang="ro-RO" sz="2000" dirty="0" smtClean="0"/>
              <a:t>Funcția fitness este </a:t>
            </a:r>
            <a:r>
              <a:rPr lang="ro-RO" sz="2000" dirty="0" smtClean="0">
                <a:solidFill>
                  <a:srgbClr val="FF0000"/>
                </a:solidFill>
              </a:rPr>
              <a:t>pozitivă</a:t>
            </a:r>
            <a:r>
              <a:rPr lang="ro-RO" sz="2000" dirty="0" smtClean="0"/>
              <a:t> </a:t>
            </a:r>
            <a:r>
              <a:rPr lang="ro-RO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poate</a:t>
            </a:r>
            <a:r>
              <a:rPr lang="en-US" sz="2000" dirty="0" smtClean="0">
                <a:sym typeface="Wingdings" panose="05000000000000000000" pitchFamily="2" charset="2"/>
              </a:rPr>
              <a:t> fi </a:t>
            </a:r>
            <a:r>
              <a:rPr lang="en-US" sz="2000" dirty="0" err="1" smtClean="0">
                <a:sym typeface="Wingdings" panose="05000000000000000000" pitchFamily="2" charset="2"/>
              </a:rPr>
              <a:t>utilizat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orice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probabilitate de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ție </a:t>
            </a:r>
            <a:r>
              <a:rPr lang="ro-RO" sz="2000" dirty="0" smtClean="0">
                <a:sym typeface="Wingdings" panose="05000000000000000000" pitchFamily="2" charset="2"/>
              </a:rPr>
              <a:t>(de tip FPS sau rang) simulată cu mecanismul SUS (de preferat) sau ruletă</a:t>
            </a:r>
          </a:p>
          <a:p>
            <a:pPr lvl="1" algn="just"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Alegerile făcute – </a:t>
            </a:r>
            <a:r>
              <a:rPr lang="ro-RO" sz="2000" b="1" dirty="0" smtClean="0">
                <a:sym typeface="Wingdings" panose="05000000000000000000" pitchFamily="2" charset="2"/>
              </a:rPr>
              <a:t>FPS cu sigma scalare și ruletă</a:t>
            </a:r>
          </a:p>
          <a:p>
            <a:pPr marL="457200" lvl="1" indent="0" algn="just">
              <a:buNone/>
            </a:pPr>
            <a:endParaRPr lang="ro-RO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II</a:t>
            </a:r>
            <a:r>
              <a:rPr lang="en-US" sz="2000" b="1" dirty="0"/>
              <a:t>I. </a:t>
            </a:r>
            <a:r>
              <a:rPr lang="ro-RO" sz="2000" b="1" dirty="0"/>
              <a:t>Înlocuirea populație curente (selecția generației următoare)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Mecanismul de înlocuire – bazat pe model 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Sunt propagați toți copiii, cu excepția situației în care cel mai bun individ 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vechi</a:t>
            </a:r>
            <a:r>
              <a:rPr lang="en-US" altLang="en-US" sz="2000" dirty="0"/>
              <a:t>” (</a:t>
            </a:r>
            <a:r>
              <a:rPr lang="ro-RO" altLang="en-US" sz="2000" dirty="0"/>
              <a:t>din generația curentă) este mai bun decât toți indivizii noi </a:t>
            </a:r>
            <a:r>
              <a:rPr lang="ro-RO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ym typeface="Wingdings" panose="05000000000000000000" pitchFamily="2" charset="2"/>
              </a:rPr>
              <a:t>elitism</a:t>
            </a:r>
          </a:p>
          <a:p>
            <a:pPr marL="457200" lvl="1" indent="0" algn="just">
              <a:buNone/>
            </a:pPr>
            <a:endParaRPr lang="en-US" sz="2600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59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IX. Condi</a:t>
            </a:r>
            <a:r>
              <a:rPr lang="ro-RO" sz="2000" b="1" dirty="0" smtClean="0"/>
              <a:t>ția de continuare a căutării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N</a:t>
            </a:r>
            <a:r>
              <a:rPr lang="ro-RO" altLang="en-US" sz="2000" dirty="0" smtClean="0">
                <a:sym typeface="Wingdings" panose="05000000000000000000" pitchFamily="2" charset="2"/>
              </a:rPr>
              <a:t>u </a:t>
            </a:r>
            <a:r>
              <a:rPr lang="ro-RO" altLang="en-US" sz="2000" dirty="0">
                <a:sym typeface="Wingdings" panose="05000000000000000000" pitchFamily="2" charset="2"/>
              </a:rPr>
              <a:t>am </a:t>
            </a:r>
            <a:r>
              <a:rPr lang="ro-RO" altLang="en-US" sz="2000" dirty="0" smtClean="0">
                <a:sym typeface="Wingdings" panose="05000000000000000000" pitchFamily="2" charset="2"/>
              </a:rPr>
              <a:t>depășit </a:t>
            </a:r>
            <a:r>
              <a:rPr lang="ro-RO" altLang="en-US" sz="2000" dirty="0">
                <a:sym typeface="Wingdings" panose="05000000000000000000" pitchFamily="2" charset="2"/>
              </a:rPr>
              <a:t>NMAX  </a:t>
            </a:r>
            <a:r>
              <a:rPr lang="ro-RO" altLang="en-US" sz="2000" dirty="0" smtClean="0">
                <a:sym typeface="Wingdings" panose="05000000000000000000" pitchFamily="2" charset="2"/>
              </a:rPr>
              <a:t>cicluri evolutive (iterații)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Populația </a:t>
            </a:r>
            <a:r>
              <a:rPr lang="ro-RO" altLang="en-US" sz="2000" dirty="0">
                <a:sym typeface="Wingdings" panose="05000000000000000000" pitchFamily="2" charset="2"/>
              </a:rPr>
              <a:t>are </a:t>
            </a:r>
            <a:r>
              <a:rPr lang="ro-RO" altLang="en-US" sz="2000" dirty="0" smtClean="0">
                <a:sym typeface="Wingdings" panose="05000000000000000000" pitchFamily="2" charset="2"/>
              </a:rPr>
              <a:t>măcar </a:t>
            </a:r>
            <a:r>
              <a:rPr lang="ro-RO" altLang="en-US" sz="2000" dirty="0">
                <a:sym typeface="Wingdings" panose="05000000000000000000" pitchFamily="2" charset="2"/>
              </a:rPr>
              <a:t>2 indivizi cu </a:t>
            </a:r>
            <a:r>
              <a:rPr lang="ro-RO" altLang="en-US" sz="2000" dirty="0" smtClean="0">
                <a:sym typeface="Wingdings" panose="05000000000000000000" pitchFamily="2" charset="2"/>
              </a:rPr>
              <a:t>calități </a:t>
            </a:r>
            <a:r>
              <a:rPr lang="ro-RO" altLang="en-US" sz="2000" dirty="0">
                <a:sym typeface="Wingdings" panose="05000000000000000000" pitchFamily="2" charset="2"/>
              </a:rPr>
              <a:t>diferite  </a:t>
            </a:r>
            <a:r>
              <a:rPr lang="ro-RO" altLang="en-US" sz="2000" dirty="0" smtClean="0">
                <a:sym typeface="Wingdings" panose="05000000000000000000" pitchFamily="2" charset="2"/>
              </a:rPr>
              <a:t>(variabilitatea nu este nulă)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Pe parcursul ultimelor K cicluri evolutive </a:t>
            </a:r>
            <a:r>
              <a:rPr lang="ro-RO" altLang="en-US" sz="2000" dirty="0">
                <a:sym typeface="Wingdings" panose="05000000000000000000" pitchFamily="2" charset="2"/>
              </a:rPr>
              <a:t>s-a schimbat </a:t>
            </a:r>
            <a:r>
              <a:rPr lang="ro-RO" altLang="en-US" sz="2000" dirty="0" smtClean="0">
                <a:sym typeface="Wingdings" panose="05000000000000000000" pitchFamily="2" charset="2"/>
              </a:rPr>
              <a:t>măcar </a:t>
            </a:r>
            <a:r>
              <a:rPr lang="ro-RO" altLang="en-US" sz="2000" dirty="0">
                <a:sym typeface="Wingdings" panose="05000000000000000000" pitchFamily="2" charset="2"/>
              </a:rPr>
              <a:t>o </a:t>
            </a:r>
            <a:r>
              <a:rPr lang="ro-RO" altLang="en-US" sz="2000" dirty="0" smtClean="0">
                <a:sym typeface="Wingdings" panose="05000000000000000000" pitchFamily="2" charset="2"/>
              </a:rPr>
              <a:t>dată </a:t>
            </a:r>
            <a:r>
              <a:rPr lang="ro-RO" altLang="en-US" sz="2000" dirty="0">
                <a:sym typeface="Wingdings" panose="05000000000000000000" pitchFamily="2" charset="2"/>
              </a:rPr>
              <a:t>calitatea cea mai </a:t>
            </a:r>
            <a:r>
              <a:rPr lang="ro-RO" altLang="en-US" sz="2000" dirty="0" smtClean="0">
                <a:sym typeface="Wingdings" panose="05000000000000000000" pitchFamily="2" charset="2"/>
              </a:rPr>
              <a:t>bună 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În rezolvare, k =NMAX/2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PROBLEMELE RUCSACULUI – 0-1 </a:t>
            </a:r>
            <a:r>
              <a:rPr lang="ro-RO" sz="2400" b="1" dirty="0" smtClean="0"/>
              <a:t>ȘI CONTINUU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853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616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24</cp:revision>
  <dcterms:created xsi:type="dcterms:W3CDTF">2020-03-19T11:04:16Z</dcterms:created>
  <dcterms:modified xsi:type="dcterms:W3CDTF">2022-03-29T08:15:16Z</dcterms:modified>
</cp:coreProperties>
</file>