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2" r:id="rId2"/>
  </p:sldMasterIdLst>
  <p:notesMasterIdLst>
    <p:notesMasterId r:id="rId65"/>
  </p:notesMasterIdLst>
  <p:sldIdLst>
    <p:sldId id="257" r:id="rId3"/>
    <p:sldId id="284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5" r:id="rId18"/>
    <p:sldId id="270" r:id="rId19"/>
    <p:sldId id="271" r:id="rId20"/>
    <p:sldId id="273" r:id="rId21"/>
    <p:sldId id="274" r:id="rId22"/>
    <p:sldId id="358" r:id="rId23"/>
    <p:sldId id="366" r:id="rId24"/>
    <p:sldId id="362" r:id="rId25"/>
    <p:sldId id="363" r:id="rId26"/>
    <p:sldId id="364" r:id="rId27"/>
    <p:sldId id="365" r:id="rId28"/>
    <p:sldId id="367" r:id="rId29"/>
    <p:sldId id="368" r:id="rId30"/>
    <p:sldId id="369" r:id="rId31"/>
    <p:sldId id="370" r:id="rId32"/>
    <p:sldId id="371" r:id="rId33"/>
    <p:sldId id="372" r:id="rId34"/>
    <p:sldId id="281" r:id="rId35"/>
    <p:sldId id="282" r:id="rId36"/>
    <p:sldId id="298" r:id="rId37"/>
    <p:sldId id="299" r:id="rId38"/>
    <p:sldId id="373" r:id="rId39"/>
    <p:sldId id="301" r:id="rId40"/>
    <p:sldId id="334" r:id="rId41"/>
    <p:sldId id="374" r:id="rId42"/>
    <p:sldId id="339" r:id="rId43"/>
    <p:sldId id="353" r:id="rId44"/>
    <p:sldId id="375" r:id="rId45"/>
    <p:sldId id="376" r:id="rId46"/>
    <p:sldId id="377" r:id="rId47"/>
    <p:sldId id="310" r:id="rId48"/>
    <p:sldId id="311" r:id="rId49"/>
    <p:sldId id="312" r:id="rId50"/>
    <p:sldId id="313" r:id="rId51"/>
    <p:sldId id="315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8" r:id="rId60"/>
    <p:sldId id="329" r:id="rId61"/>
    <p:sldId id="360" r:id="rId62"/>
    <p:sldId id="359" r:id="rId63"/>
    <p:sldId id="361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66FF"/>
    <a:srgbClr val="669900"/>
    <a:srgbClr val="CC0000"/>
    <a:srgbClr val="A3B2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9" autoAdjust="0"/>
    <p:restoredTop sz="94600" autoAdjust="0"/>
  </p:normalViewPr>
  <p:slideViewPr>
    <p:cSldViewPr snapToGrid="0">
      <p:cViewPr varScale="1">
        <p:scale>
          <a:sx n="54" d="100"/>
          <a:sy n="54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10-27T08:33:51.845" idx="1">
    <p:pos x="5712" y="1104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10-27T08:33:51.845" idx="2">
    <p:pos x="5712" y="1104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2DF3355-30E8-489C-9032-4C3F3E27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052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70104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60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333500" y="2430463"/>
            <a:ext cx="7273925" cy="938212"/>
          </a:xfrm>
        </p:spPr>
        <p:txBody>
          <a:bodyPr anchor="ctr"/>
          <a:lstStyle>
            <a:lvl1pPr>
              <a:defRPr sz="3800" b="1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68D08-0F21-4E46-A363-247225C4FC5B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2004-2013, Jaime G. </a:t>
            </a:r>
            <a:r>
              <a:rPr lang="en-US" dirty="0" err="1" smtClean="0"/>
              <a:t>Carbonell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23F75-67D5-48B8-8B85-263174E98369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744A3-A2E1-4814-B760-3EC64049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21240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6224587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02D9-90C1-4111-9BB9-4B27D6A03ED3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6BC65-C454-44C7-BAFD-98FD4ACBB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4173537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5" y="1752600"/>
            <a:ext cx="4175125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92675" y="3962400"/>
            <a:ext cx="4175125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4F0C6-B55F-4C13-919A-B8D3D0C4F0D6}" type="datetime1">
              <a:rPr lang="en-US" smtClean="0"/>
              <a:t>4/1/2013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C0C38-8775-41F0-AECE-8AE2E49DE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4173537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752600"/>
            <a:ext cx="4175125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3B0D1-63E5-4225-AD77-D1B15CA37F74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FCBD-EBFB-4D78-A04F-8652A7464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D3837-46CB-4B99-926F-55DBEE9812DD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C0606-6031-4C1A-B316-5D850171E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B22F-01A8-4ABB-B80C-E263997B401A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74BD0-F55F-406C-A1EE-108704F75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BF936-C04A-44BF-9A55-EF0378AC8620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57D4-263E-4E1A-A172-5F338C7E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097A9-3137-4FB6-838A-A98313EBF2BD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7BD3B-9773-4FBE-AFD1-A7B237E85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C6FD1-519E-437A-A7E8-74C138CE2FD7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CE1AB-9AFC-4B44-AD68-A36250AC2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7B7F-FE50-4F7D-A544-7276205A45D2}" type="datetime1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A25F5-00C4-4F58-BFAF-6FEAADCC7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971971-5F72-452A-B4B5-347A5989FE21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© 2004-2013, Jaime G. </a:t>
            </a:r>
            <a:r>
              <a:rPr lang="en-US" dirty="0" err="1" smtClean="0"/>
              <a:t>Carbonell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76DBE-9288-4A3B-BB04-5E9E5E8A7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552D-B8D5-4A20-82E0-1DB74337DBE8}" type="datetime1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8CBFD-EBF5-4951-8D7D-60D62406B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47585-9C07-4A26-B9A4-9D71AC0E7883}" type="datetime1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FDEF-7A77-4BCB-AD34-BBB5E69C3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C789-6E82-43F2-9ECC-175F782DF261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C03AB-F2CC-48E3-B27E-C1BB4B49F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19B8-B367-4375-962B-58BAFB9A6057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1FFB4-4220-465F-B18B-BF25F1966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2460-6D75-4858-BE4C-D3687240B7E4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1773D-0FAB-4EC0-A8C2-6E0E57351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8D42-ACFA-424E-9CDC-38F36098B1E2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A5EA-D8EF-4AA2-BC88-4ADE40BAE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DFA29-6BBC-4629-87F6-F0A38D7D4F88}" type="datetime1">
              <a:rPr lang="en-US" smtClean="0"/>
              <a:t>4/1/2013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C02875-7059-4A11-899D-48D8206E77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4173537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752600"/>
            <a:ext cx="41751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032E1-5781-46AA-A55C-C99054156C53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2CD48-18B0-4166-8A67-EC45CC10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9134-F37D-41A9-B84E-8CF4986D05A3}" type="datetime1">
              <a:rPr lang="en-US" smtClean="0"/>
              <a:t>4/1/2013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F7C0-DD98-42F0-AABD-3495952DE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998A9-B46A-48C2-A5B6-6E0956F9D947}" type="datetime1">
              <a:rPr lang="en-US" smtClean="0"/>
              <a:t>4/1/2013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D9A0-13E4-46B9-8592-FEDE1F11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7F32-6A77-4A0C-9E89-FB9CDDF5BB59}" type="datetime1">
              <a:rPr lang="en-US" smtClean="0"/>
              <a:t>4/1/2013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EBE5-8BD2-4A83-BC7A-17FA6FCB7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6223E-2951-4D64-9DDC-559A444EA718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93ACB-D00E-430F-8A3E-B9BB537DC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E5037-0D77-48DB-8E27-1A0A2A6E8A21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91F71-21D8-40FE-B6CB-A05DDEE20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5010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715CB08C-D9C0-44FF-B684-F29E41BB3848}" type="datetime1">
              <a:rPr lang="en-US" smtClean="0"/>
              <a:t>4/1/2013</a:t>
            </a:fld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C02875-7059-4A11-899D-48D8206E7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B37328-78BD-4F2D-95CE-1E7E590978B2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470688-6C12-4C94-A76F-EC36EB234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gc@cs.cm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5CC695-C839-403B-983E-136DA97259A8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33795" name="Rectangle 2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© 2004-2013, Jaime G. </a:t>
            </a:r>
            <a:r>
              <a:rPr lang="en-US" dirty="0" err="1" smtClean="0"/>
              <a:t>Carbonell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sz="2000" b="1" dirty="0" smtClean="0"/>
              <a:t>Jaime </a:t>
            </a:r>
            <a:r>
              <a:rPr lang="en-US" sz="2000" b="1" dirty="0" err="1" smtClean="0"/>
              <a:t>Carbonell</a:t>
            </a:r>
            <a:endParaRPr lang="en-US" sz="2000" dirty="0" smtClean="0"/>
          </a:p>
          <a:p>
            <a:pPr algn="ctr" eaLnBrk="1" hangingPunct="1"/>
            <a:r>
              <a:rPr lang="en-US" sz="2000" b="1" dirty="0" smtClean="0"/>
              <a:t>Carnegie Mellon University</a:t>
            </a:r>
          </a:p>
          <a:p>
            <a:pPr algn="ctr" eaLnBrk="1" hangingPunct="1"/>
            <a:r>
              <a:rPr lang="en-US" sz="2000" b="1" dirty="0" smtClean="0">
                <a:hlinkClick r:id="rId2"/>
              </a:rPr>
              <a:t>jgc@cs.cmu.edu</a:t>
            </a:r>
            <a:endParaRPr lang="en-US" sz="2000" b="1" dirty="0" smtClean="0"/>
          </a:p>
          <a:p>
            <a:pPr algn="ctr" eaLnBrk="1" hangingPunct="1"/>
            <a:r>
              <a:rPr lang="en-US" sz="2000" b="1" dirty="0" smtClean="0"/>
              <a:t>www.cs.cmu.edu/~jgc</a:t>
            </a:r>
            <a:endParaRPr lang="en-US" sz="2000" dirty="0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84225" y="2106613"/>
            <a:ext cx="7820025" cy="90805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Machine Learning, Data Analytics</a:t>
            </a:r>
            <a:br>
              <a:rPr lang="en-US" sz="3200" dirty="0" smtClean="0"/>
            </a:br>
            <a:r>
              <a:rPr lang="en-US" sz="3200" dirty="0" smtClean="0"/>
              <a:t>and Business Intelligence</a:t>
            </a:r>
          </a:p>
        </p:txBody>
      </p:sp>
      <p:sp>
        <p:nvSpPr>
          <p:cNvPr id="337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BFAB277-EE16-44F4-815C-144D5619A502}" type="datetime1">
              <a:rPr lang="en-US" smtClean="0"/>
              <a:t>4/1/2013</a:t>
            </a:fld>
            <a:endParaRPr lang="en-US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B05F8-05F8-41A9-AD09-30EDBA870E43}" type="slidenum">
              <a:rPr lang="en-US"/>
              <a:pPr/>
              <a:t>10</a:t>
            </a:fld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Sample DB Table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     [predictor attributes]    [objective]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752475" y="1654175"/>
            <a:ext cx="788035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		Tot 		Num 	Max 		Num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Acct. 	Income 	Job 	</a:t>
            </a:r>
            <a:r>
              <a:rPr lang="en-US" sz="1200" b="1" dirty="0" err="1" smtClean="0">
                <a:latin typeface="Courier New" pitchFamily="49" charset="0"/>
              </a:rPr>
              <a:t>Delinq</a:t>
            </a: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Delinq</a:t>
            </a:r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n-US" sz="1200" b="1" dirty="0">
                <a:latin typeface="Courier New" pitchFamily="49" charset="0"/>
              </a:rPr>
              <a:t>Owns 	Credit 	Good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numb. 	in K/yr   Now? 	accts 	cycles   home? 	years 	</a:t>
            </a:r>
            <a:r>
              <a:rPr lang="en-US" sz="1200" b="1" dirty="0" err="1">
                <a:latin typeface="Courier New" pitchFamily="49" charset="0"/>
              </a:rPr>
              <a:t>cust</a:t>
            </a:r>
            <a:r>
              <a:rPr lang="en-US" sz="1200" b="1" dirty="0">
                <a:latin typeface="Courier New" pitchFamily="49" charset="0"/>
              </a:rPr>
              <a:t>.?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---------------------------------------------------------------------------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1001 	85 	Y 	1 	1 	N 	2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1002 	60 	Y 	3 	2 	Y 	5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1003 	? 	N 	0 	0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1004 	95 	Y 	1 	2 	N 	9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1005 	110 	Y 	1 	6 	Y 	3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1006 	29 	Y 	2 	1 	Y 	1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1007 	</a:t>
            </a:r>
            <a:r>
              <a:rPr lang="en-US" sz="1200" b="1" dirty="0" smtClean="0">
                <a:latin typeface="Courier New" pitchFamily="49" charset="0"/>
              </a:rPr>
              <a:t>188 </a:t>
            </a:r>
            <a:r>
              <a:rPr lang="en-US" sz="1200" b="1" dirty="0">
                <a:latin typeface="Courier New" pitchFamily="49" charset="0"/>
              </a:rPr>
              <a:t>	Y 	6 	4 	Y 	8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1008 	80 	Y 	0 	0 	Y 	0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1009 	31 	Y 	1 	1 	N 	1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1011 	? 	Y 	? 	0 	? 	7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1012 	75 	? 	2 	4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1013 	20 	N 	1 	1 	N 	3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1014 	</a:t>
            </a:r>
            <a:r>
              <a:rPr lang="en-US" sz="1200" b="1" dirty="0" smtClean="0">
                <a:latin typeface="Courier New" pitchFamily="49" charset="0"/>
              </a:rPr>
              <a:t>165 </a:t>
            </a:r>
            <a:r>
              <a:rPr lang="en-US" sz="1200" b="1" dirty="0">
                <a:latin typeface="Courier New" pitchFamily="49" charset="0"/>
              </a:rPr>
              <a:t>	Y 	1 	3 	Y 	1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1015 	65 	N 	1 	2 	N 	8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1016 	20 	N 	0 	0 	N 	0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1017 	75 	Y 	1 	3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1018 	40 	N 	0 	0 	Y 	1 	Y</a:t>
            </a: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H="1">
            <a:off x="7423150" y="1416050"/>
            <a:ext cx="142875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B96392-409D-4EAE-A733-BA1291EAFE79}" type="datetime1">
              <a:rPr lang="en-US" smtClean="0"/>
              <a:t>4/1/2013</a:t>
            </a:fld>
            <a:endParaRPr lang="en-US"/>
          </a:p>
        </p:txBody>
      </p:sp>
      <p:sp>
        <p:nvSpPr>
          <p:cNvPr id="103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10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CC303-F3D4-4A4A-9E31-FE427B0CFAC7}" type="slidenum">
              <a:rPr lang="en-US"/>
              <a:pPr/>
              <a:t>11</a:t>
            </a:fld>
            <a:endParaRPr lang="en-US"/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Supervised Learning on DB Table</a:t>
            </a:r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323137" cy="4251325"/>
          </a:xfrm>
        </p:spPr>
        <p:txBody>
          <a:bodyPr/>
          <a:lstStyle/>
          <a:p>
            <a:pPr eaLnBrk="1" hangingPunct="1"/>
            <a:r>
              <a:rPr lang="en-US" sz="2000" smtClean="0"/>
              <a:t>Given: DB table</a:t>
            </a:r>
          </a:p>
          <a:p>
            <a:pPr lvl="1" eaLnBrk="1" hangingPunct="1"/>
            <a:r>
              <a:rPr lang="en-US" sz="2000" smtClean="0"/>
              <a:t>With identified predictor attributes x</a:t>
            </a:r>
            <a:r>
              <a:rPr lang="en-US" sz="2000" baseline="-25000" smtClean="0"/>
              <a:t>1</a:t>
            </a:r>
            <a:r>
              <a:rPr lang="en-US" sz="2000" smtClean="0"/>
              <a:t>, x</a:t>
            </a:r>
            <a:r>
              <a:rPr lang="en-US" sz="2000" baseline="-25000" smtClean="0"/>
              <a:t>2,…</a:t>
            </a:r>
          </a:p>
          <a:p>
            <a:pPr lvl="1" eaLnBrk="1" hangingPunct="1"/>
            <a:r>
              <a:rPr lang="en-US" sz="2000" smtClean="0"/>
              <a:t> And objective attribute y</a:t>
            </a:r>
          </a:p>
          <a:p>
            <a:pPr eaLnBrk="1" hangingPunct="1"/>
            <a:r>
              <a:rPr lang="en-US" sz="2000" smtClean="0"/>
              <a:t>Find: Prediction Function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Subject to: Error Minimization on data table M. e.g.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Least-squares error, or L</a:t>
            </a:r>
            <a:r>
              <a:rPr lang="en-US" sz="2000" baseline="-25000" smtClean="0"/>
              <a:t>1</a:t>
            </a:r>
            <a:r>
              <a:rPr lang="en-US" sz="2000" smtClean="0"/>
              <a:t>-norm, or L</a:t>
            </a:r>
            <a:r>
              <a:rPr lang="en-US" sz="2000" baseline="-25000" smtClean="0">
                <a:sym typeface="Symbol" pitchFamily="18" charset="2"/>
              </a:rPr>
              <a:t></a:t>
            </a:r>
            <a:r>
              <a:rPr lang="en-US" sz="2000" smtClean="0">
                <a:sym typeface="Symbol" pitchFamily="18" charset="2"/>
              </a:rPr>
              <a:t>-norm, …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1016000" y="3300413"/>
          <a:ext cx="2627313" cy="569912"/>
        </p:xfrm>
        <a:graphic>
          <a:graphicData uri="http://schemas.openxmlformats.org/presentationml/2006/ole">
            <p:oleObj spid="_x0000_s1026" name="Equation" r:id="rId3" imgW="1054080" imgH="228600" progId="Equation.3">
              <p:embed/>
            </p:oleObj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4291013" y="3275013"/>
          <a:ext cx="2836862" cy="593725"/>
        </p:xfrm>
        <a:graphic>
          <a:graphicData uri="http://schemas.openxmlformats.org/presentationml/2006/ole">
            <p:oleObj spid="_x0000_s1027" name="Equation" r:id="rId4" imgW="1091880" imgH="228600" progId="Equation.3">
              <p:embed/>
            </p:oleObj>
          </a:graphicData>
        </a:graphic>
      </p:graphicFrame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660400" y="4484688"/>
          <a:ext cx="5484813" cy="738187"/>
        </p:xfrm>
        <a:graphic>
          <a:graphicData uri="http://schemas.openxmlformats.org/presentationml/2006/ole">
            <p:oleObj spid="_x0000_s1028" name="Equation" r:id="rId5" imgW="26413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4EF422-979A-44EA-940F-4FDAD420BBE6}" type="datetime1">
              <a:rPr lang="en-US" smtClean="0"/>
              <a:t>4/1/2013</a:t>
            </a:fld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E2055-7F58-49BB-AFD5-BAF4F955BBB7}" type="slidenum">
              <a:rPr lang="en-US"/>
              <a:pPr/>
              <a:t>12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Popular Predictor Functions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Discriminators (next slides)</a:t>
            </a:r>
          </a:p>
          <a:p>
            <a:pPr eaLnBrk="1" hangingPunct="1"/>
            <a:r>
              <a:rPr lang="en-US" smtClean="0"/>
              <a:t>k-Nearest-Neighbors</a:t>
            </a:r>
          </a:p>
          <a:p>
            <a:pPr eaLnBrk="1" hangingPunct="1"/>
            <a:r>
              <a:rPr lang="en-US" smtClean="0"/>
              <a:t>Decision Trees</a:t>
            </a:r>
          </a:p>
          <a:p>
            <a:pPr eaLnBrk="1" hangingPunct="1"/>
            <a:r>
              <a:rPr lang="en-US" smtClean="0"/>
              <a:t>Naïve Bayes </a:t>
            </a:r>
          </a:p>
          <a:p>
            <a:pPr eaLnBrk="1" hangingPunct="1"/>
            <a:r>
              <a:rPr lang="en-US" smtClean="0"/>
              <a:t>Linear &amp; Logistic Regression</a:t>
            </a:r>
          </a:p>
          <a:p>
            <a:pPr eaLnBrk="1" hangingPunct="1"/>
            <a:r>
              <a:rPr lang="en-US" smtClean="0"/>
              <a:t>Support Vector Machines (SVMs)</a:t>
            </a:r>
          </a:p>
          <a:p>
            <a:pPr eaLnBrk="1" hangingPunct="1"/>
            <a:r>
              <a:rPr lang="en-US" smtClean="0"/>
              <a:t>Neural Networks</a:t>
            </a:r>
          </a:p>
          <a:p>
            <a:pPr lvl="1" eaLnBrk="1" hangingPunct="1"/>
            <a:r>
              <a:rPr lang="en-US" smtClean="0"/>
              <a:t>2-layer </a:t>
            </a:r>
            <a:r>
              <a:rPr lang="en-US" smtClean="0">
                <a:sym typeface="Symbol" pitchFamily="18" charset="2"/>
              </a:rPr>
              <a:t></a:t>
            </a:r>
            <a:r>
              <a:rPr lang="en-US" smtClean="0"/>
              <a:t> Logistic Regression</a:t>
            </a:r>
          </a:p>
          <a:p>
            <a:pPr lvl="1" eaLnBrk="1" hangingPunct="1"/>
            <a:r>
              <a:rPr lang="en-US" smtClean="0"/>
              <a:t>Multi-layer </a:t>
            </a:r>
            <a:r>
              <a:rPr lang="en-US" smtClean="0">
                <a:sym typeface="Wingdings" pitchFamily="2" charset="2"/>
              </a:rPr>
              <a:t> Difficult to scale up</a:t>
            </a:r>
          </a:p>
          <a:p>
            <a:pPr eaLnBrk="1" hangingPunct="1"/>
            <a:r>
              <a:rPr lang="en-US" smtClean="0"/>
              <a:t>Classification Rule Induction (in a few slides)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5A8B23E-25BC-412F-B1F2-327E1AD62558}" type="datetime1">
              <a:rPr lang="en-US" smtClean="0"/>
              <a:t>4/1/2013</a:t>
            </a:fld>
            <a:endParaRPr lang="en-US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9C82D1-6798-4DF0-A6BB-0E1EE852AE17}" type="slidenum">
              <a:rPr lang="en-US"/>
              <a:pPr/>
              <a:t>13</a:t>
            </a:fld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Discriminator Functions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AutoShape 12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3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4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AutoShape 15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AutoShape 16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AutoShape 17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AutoShape 18"/>
          <p:cNvSpPr>
            <a:spLocks noChangeArrowheads="1"/>
          </p:cNvSpPr>
          <p:nvPr/>
        </p:nvSpPr>
        <p:spPr bwMode="auto">
          <a:xfrm>
            <a:off x="4338638" y="2366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AutoShape 19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AutoShape 20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AutoShape 21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AutoShape 22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AutoShape 23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AutoShape 24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AutoShape 25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AutoShape 26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7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46109" name="AutoShape 28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AutoShape 29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3633C6-29C3-4FDC-B158-1BDE3065C189}" type="datetime1">
              <a:rPr lang="en-US" smtClean="0"/>
              <a:t>4/1/2013</a:t>
            </a:fld>
            <a:endParaRPr lang="en-US"/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6B127-02DB-46B5-8EF0-FBCC1FFDADDA}" type="slidenum">
              <a:rPr lang="en-US"/>
              <a:pPr/>
              <a:t>14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Discriminator Functions</a:t>
            </a:r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AutoShape 16"/>
          <p:cNvSpPr>
            <a:spLocks noChangeArrowheads="1"/>
          </p:cNvSpPr>
          <p:nvPr/>
        </p:nvSpPr>
        <p:spPr bwMode="auto">
          <a:xfrm>
            <a:off x="4338638" y="2366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47133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47136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47137" name="Line 30"/>
          <p:cNvSpPr>
            <a:spLocks noChangeShapeType="1"/>
          </p:cNvSpPr>
          <p:nvPr/>
        </p:nvSpPr>
        <p:spPr bwMode="auto">
          <a:xfrm flipV="1">
            <a:off x="1117600" y="1712913"/>
            <a:ext cx="3121025" cy="3948112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C01671-6732-4DD7-8437-F676190EE780}" type="datetime1">
              <a:rPr lang="en-US" smtClean="0"/>
              <a:t>4/1/2013</a:t>
            </a:fld>
            <a:endParaRPr lang="en-US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978CF-645A-4996-AF27-0ECFF53DB013}" type="slidenum">
              <a:rPr lang="en-US"/>
              <a:pPr/>
              <a:t>15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Discriminator Functions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6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7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16"/>
          <p:cNvSpPr>
            <a:spLocks noChangeArrowheads="1"/>
          </p:cNvSpPr>
          <p:nvPr/>
        </p:nvSpPr>
        <p:spPr bwMode="auto">
          <a:xfrm>
            <a:off x="4338638" y="2366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2078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2081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2082" name="Line 30"/>
          <p:cNvSpPr>
            <a:spLocks noChangeShapeType="1"/>
          </p:cNvSpPr>
          <p:nvPr/>
        </p:nvSpPr>
        <p:spPr bwMode="auto">
          <a:xfrm flipV="1">
            <a:off x="1117600" y="1712913"/>
            <a:ext cx="3121025" cy="3948112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ph idx="1"/>
          </p:nvPr>
        </p:nvGraphicFramePr>
        <p:xfrm>
          <a:off x="3041650" y="4756150"/>
          <a:ext cx="1398588" cy="617538"/>
        </p:xfrm>
        <a:graphic>
          <a:graphicData uri="http://schemas.openxmlformats.org/presentationml/2006/ole">
            <p:oleObj spid="_x0000_s2050" name="Equation" r:id="rId3" imgW="977760" imgH="431640" progId="Equation.3">
              <p:embed/>
            </p:oleObj>
          </a:graphicData>
        </a:graphic>
      </p:graphicFrame>
      <p:sp>
        <p:nvSpPr>
          <p:cNvPr id="2083" name="Line 35"/>
          <p:cNvSpPr>
            <a:spLocks noChangeShapeType="1"/>
          </p:cNvSpPr>
          <p:nvPr/>
        </p:nvSpPr>
        <p:spPr bwMode="auto">
          <a:xfrm flipH="1" flipV="1">
            <a:off x="2347913" y="4284663"/>
            <a:ext cx="75565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7598D3-47ED-4A27-8C36-83869F5793F7}" type="datetime1">
              <a:rPr lang="en-US" smtClean="0"/>
              <a:t>4/1/2013</a:t>
            </a:fld>
            <a:endParaRPr lang="en-US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87A93-2765-43F3-9743-CCCFE3128D15}" type="slidenum">
              <a:rPr lang="en-US"/>
              <a:pPr/>
              <a:t>16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Discriminator Functions</a:t>
            </a: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AutoShape 16"/>
          <p:cNvSpPr>
            <a:spLocks noChangeArrowheads="1"/>
          </p:cNvSpPr>
          <p:nvPr/>
        </p:nvSpPr>
        <p:spPr bwMode="auto">
          <a:xfrm>
            <a:off x="4338638" y="2366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3102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3105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3106" name="Line 30"/>
          <p:cNvSpPr>
            <a:spLocks noChangeShapeType="1"/>
          </p:cNvSpPr>
          <p:nvPr/>
        </p:nvSpPr>
        <p:spPr bwMode="auto">
          <a:xfrm flipV="1">
            <a:off x="1117600" y="1712913"/>
            <a:ext cx="3121025" cy="3948112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AutoShape 31"/>
          <p:cNvSpPr>
            <a:spLocks noChangeArrowheads="1"/>
          </p:cNvSpPr>
          <p:nvPr/>
        </p:nvSpPr>
        <p:spPr bwMode="auto">
          <a:xfrm>
            <a:off x="2609850" y="3033713"/>
            <a:ext cx="133350" cy="180975"/>
          </a:xfrm>
          <a:prstGeom prst="moon">
            <a:avLst>
              <a:gd name="adj" fmla="val 8283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Text Box 32"/>
          <p:cNvSpPr txBox="1">
            <a:spLocks noChangeArrowheads="1"/>
          </p:cNvSpPr>
          <p:nvPr/>
        </p:nvSpPr>
        <p:spPr bwMode="auto">
          <a:xfrm>
            <a:off x="2622550" y="272415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new</a:t>
            </a:r>
          </a:p>
        </p:txBody>
      </p:sp>
      <p:graphicFrame>
        <p:nvGraphicFramePr>
          <p:cNvPr id="3074" name="Object 33"/>
          <p:cNvGraphicFramePr>
            <a:graphicFrameLocks noChangeAspect="1"/>
          </p:cNvGraphicFramePr>
          <p:nvPr>
            <p:ph idx="1"/>
          </p:nvPr>
        </p:nvGraphicFramePr>
        <p:xfrm>
          <a:off x="3041650" y="4756150"/>
          <a:ext cx="1398588" cy="617538"/>
        </p:xfrm>
        <a:graphic>
          <a:graphicData uri="http://schemas.openxmlformats.org/presentationml/2006/ole">
            <p:oleObj spid="_x0000_s3074" name="Equation" r:id="rId3" imgW="977760" imgH="431640" progId="Equation.3">
              <p:embed/>
            </p:oleObj>
          </a:graphicData>
        </a:graphic>
      </p:graphicFrame>
      <p:sp>
        <p:nvSpPr>
          <p:cNvPr id="3109" name="Line 34"/>
          <p:cNvSpPr>
            <a:spLocks noChangeShapeType="1"/>
          </p:cNvSpPr>
          <p:nvPr/>
        </p:nvSpPr>
        <p:spPr bwMode="auto">
          <a:xfrm flipH="1" flipV="1">
            <a:off x="2347913" y="4284663"/>
            <a:ext cx="75565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BE3D99-EB35-42BC-9604-A34EB3FE4142}" type="datetime1">
              <a:rPr lang="en-US" smtClean="0"/>
              <a:t>4/1/2013</a:t>
            </a:fld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76169-8E2E-42C9-B268-87F33C30DE06}" type="slidenum">
              <a:rPr lang="en-US"/>
              <a:pPr/>
              <a:t>17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 with Linear Discriminators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“best” placement of the discriminator?</a:t>
            </a:r>
          </a:p>
          <a:p>
            <a:pPr lvl="1" eaLnBrk="1" hangingPunct="1"/>
            <a:r>
              <a:rPr lang="en-US" smtClean="0"/>
              <a:t>Maximize the margin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In general  Support Vector Machines</a:t>
            </a:r>
            <a:endParaRPr lang="en-US" smtClean="0"/>
          </a:p>
          <a:p>
            <a:pPr eaLnBrk="1" hangingPunct="1"/>
            <a:r>
              <a:rPr lang="en-US" smtClean="0"/>
              <a:t>What if there are k classes (K &gt; 2)?</a:t>
            </a:r>
          </a:p>
          <a:p>
            <a:pPr lvl="1" eaLnBrk="1" hangingPunct="1"/>
            <a:r>
              <a:rPr lang="en-US" smtClean="0"/>
              <a:t>Must learn k different discriminators</a:t>
            </a:r>
          </a:p>
          <a:p>
            <a:pPr lvl="1" eaLnBrk="1" hangingPunct="1"/>
            <a:r>
              <a:rPr lang="en-US" smtClean="0"/>
              <a:t>Each discriminates k</a:t>
            </a:r>
            <a:r>
              <a:rPr lang="en-US" baseline="-25000" smtClean="0"/>
              <a:t>i</a:t>
            </a:r>
            <a:r>
              <a:rPr lang="en-US" smtClean="0"/>
              <a:t> vs k</a:t>
            </a:r>
            <a:r>
              <a:rPr lang="en-US" baseline="-25000" smtClean="0"/>
              <a:t>j</a:t>
            </a:r>
            <a:r>
              <a:rPr lang="en-US" baseline="-25000" smtClean="0">
                <a:sym typeface="Symbol" pitchFamily="18" charset="2"/>
              </a:rPr>
              <a:t>i</a:t>
            </a:r>
            <a:r>
              <a:rPr lang="en-US" smtClean="0">
                <a:sym typeface="Symbol" pitchFamily="18" charset="2"/>
              </a:rPr>
              <a:t> (all other classes)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What if it classes are not linearly separable?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Minimal error (L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or L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 placement (regression)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Give up on linear discriminators (</a:t>
            </a:r>
            <a:r>
              <a:rPr lang="en-US" smtClean="0">
                <a:sym typeface="Wingdings" pitchFamily="2" charset="2"/>
              </a:rPr>
              <a:t> other f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>
                <a:sym typeface="Wingdings" pitchFamily="2" charset="2"/>
              </a:rPr>
              <a:t>’s)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C31355F-1752-4580-8B21-E9CAC2E6594B}" type="datetime1">
              <a:rPr lang="en-US" smtClean="0"/>
              <a:t>4/1/2013</a:t>
            </a:fld>
            <a:endParaRPr lang="en-US"/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22BDF-C618-4E12-8BEF-E59E54717173}" type="slidenum">
              <a:rPr lang="en-US"/>
              <a:pPr/>
              <a:t>18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Maximizing the Margin (SVMs)</a:t>
            </a:r>
          </a:p>
        </p:txBody>
      </p:sp>
      <p:sp>
        <p:nvSpPr>
          <p:cNvPr id="49158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AutoShape 16"/>
          <p:cNvSpPr>
            <a:spLocks noChangeArrowheads="1"/>
          </p:cNvSpPr>
          <p:nvPr/>
        </p:nvSpPr>
        <p:spPr bwMode="auto">
          <a:xfrm>
            <a:off x="4338638" y="2366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49181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49184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49185" name="Line 30"/>
          <p:cNvSpPr>
            <a:spLocks noChangeShapeType="1"/>
          </p:cNvSpPr>
          <p:nvPr/>
        </p:nvSpPr>
        <p:spPr bwMode="auto">
          <a:xfrm flipV="1">
            <a:off x="958850" y="1739900"/>
            <a:ext cx="2887663" cy="391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6" name="Line 31"/>
          <p:cNvSpPr>
            <a:spLocks noChangeShapeType="1"/>
          </p:cNvSpPr>
          <p:nvPr/>
        </p:nvSpPr>
        <p:spPr bwMode="auto">
          <a:xfrm flipV="1">
            <a:off x="2017713" y="1900238"/>
            <a:ext cx="2714625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7" name="Line 32"/>
          <p:cNvSpPr>
            <a:spLocks noChangeShapeType="1"/>
          </p:cNvSpPr>
          <p:nvPr/>
        </p:nvSpPr>
        <p:spPr bwMode="auto">
          <a:xfrm>
            <a:off x="3468688" y="2322513"/>
            <a:ext cx="623887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8" name="Text Box 33"/>
          <p:cNvSpPr txBox="1">
            <a:spLocks noChangeArrowheads="1"/>
          </p:cNvSpPr>
          <p:nvPr/>
        </p:nvSpPr>
        <p:spPr bwMode="auto">
          <a:xfrm>
            <a:off x="3492500" y="2090738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margin</a:t>
            </a:r>
          </a:p>
        </p:txBody>
      </p:sp>
      <p:sp>
        <p:nvSpPr>
          <p:cNvPr id="49189" name="Line 34"/>
          <p:cNvSpPr>
            <a:spLocks noChangeShapeType="1"/>
          </p:cNvSpPr>
          <p:nvPr/>
        </p:nvSpPr>
        <p:spPr bwMode="auto">
          <a:xfrm flipV="1">
            <a:off x="1500188" y="1617663"/>
            <a:ext cx="2932112" cy="40354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BFC70F-DEA6-4174-9D7E-D0A6159751FA}" type="datetime1">
              <a:rPr lang="en-US" smtClean="0"/>
              <a:t>4/1/2013</a:t>
            </a:fld>
            <a:endParaRPr lang="en-US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047A89-C99C-44DA-8CE7-6634A2EF9170}" type="slidenum">
              <a:rPr lang="en-US"/>
              <a:pPr/>
              <a:t>19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Nearly-Separable Classes</a:t>
            </a:r>
          </a:p>
        </p:txBody>
      </p:sp>
      <p:sp>
        <p:nvSpPr>
          <p:cNvPr id="50182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AutoShape 16"/>
          <p:cNvSpPr>
            <a:spLocks noChangeArrowheads="1"/>
          </p:cNvSpPr>
          <p:nvPr/>
        </p:nvSpPr>
        <p:spPr bwMode="auto">
          <a:xfrm>
            <a:off x="3962400" y="17272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50205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50208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50209" name="AutoShape 30"/>
          <p:cNvSpPr>
            <a:spLocks noChangeArrowheads="1"/>
          </p:cNvSpPr>
          <p:nvPr/>
        </p:nvSpPr>
        <p:spPr bwMode="auto">
          <a:xfrm>
            <a:off x="2343150" y="2794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AutoShape 31"/>
          <p:cNvSpPr>
            <a:spLocks noChangeArrowheads="1"/>
          </p:cNvSpPr>
          <p:nvPr/>
        </p:nvSpPr>
        <p:spPr bwMode="auto">
          <a:xfrm>
            <a:off x="1784350" y="45862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AutoShape 32"/>
          <p:cNvSpPr>
            <a:spLocks noChangeArrowheads="1"/>
          </p:cNvSpPr>
          <p:nvPr/>
        </p:nvSpPr>
        <p:spPr bwMode="auto">
          <a:xfrm>
            <a:off x="3300413" y="33020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AutoShape 33"/>
          <p:cNvSpPr>
            <a:spLocks noChangeArrowheads="1"/>
          </p:cNvSpPr>
          <p:nvPr/>
        </p:nvSpPr>
        <p:spPr bwMode="auto">
          <a:xfrm>
            <a:off x="4491038" y="25193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AutoShape 34"/>
          <p:cNvSpPr>
            <a:spLocks noChangeArrowheads="1"/>
          </p:cNvSpPr>
          <p:nvPr/>
        </p:nvSpPr>
        <p:spPr bwMode="auto">
          <a:xfrm>
            <a:off x="3279775" y="241141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15458E-0408-4642-83D6-66F974188666}" type="datetime1">
              <a:rPr lang="en-US" smtClean="0"/>
              <a:t>4/1/2013</a:t>
            </a:fld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A7725-C330-42E9-9ED2-1402810BE669}" type="slidenum">
              <a:rPr lang="en-US"/>
              <a:pPr/>
              <a:t>2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77913"/>
          </a:xfrm>
        </p:spPr>
        <p:txBody>
          <a:bodyPr/>
          <a:lstStyle/>
          <a:p>
            <a:pPr eaLnBrk="1" hangingPunct="1"/>
            <a:r>
              <a:rPr lang="en-US" smtClean="0"/>
              <a:t>Some Definitions (KBS vs ML)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55763"/>
            <a:ext cx="8501062" cy="4494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Knowledge-Based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Rules, procedures, semantic nets, Horn clauses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Inference: matching, inheritance, resolution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Acquisition: manually from human experts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Machine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Data: tables, relations, attribute lists,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Inference: rules, trees, decision functions,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Acquisition: automated from data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Data Mining for Business Intelligence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Machine learning applied to large real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be augmented with KBS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48B037-A711-4D5D-8FD8-9B6F005A7045}" type="datetime1">
              <a:rPr lang="en-US" smtClean="0"/>
              <a:t>4/1/2013</a:t>
            </a:fld>
            <a:endParaRPr lang="en-US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29302-01AD-43B4-B796-CDB2D7B363CA}" type="slidenum">
              <a:rPr lang="en-US"/>
              <a:pPr/>
              <a:t>20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Nearly-Separable Classes</a:t>
            </a:r>
          </a:p>
        </p:txBody>
      </p:sp>
      <p:sp>
        <p:nvSpPr>
          <p:cNvPr id="51206" name="Line 3"/>
          <p:cNvSpPr>
            <a:spLocks noChangeShapeType="1"/>
          </p:cNvSpPr>
          <p:nvPr/>
        </p:nvSpPr>
        <p:spPr bwMode="auto">
          <a:xfrm>
            <a:off x="896938" y="5648325"/>
            <a:ext cx="683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 flipV="1">
            <a:off x="914400" y="2187575"/>
            <a:ext cx="0" cy="346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AutoShape 5"/>
          <p:cNvSpPr>
            <a:spLocks noChangeArrowheads="1"/>
          </p:cNvSpPr>
          <p:nvPr/>
        </p:nvSpPr>
        <p:spPr bwMode="auto">
          <a:xfrm>
            <a:off x="1320800" y="323691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6"/>
          <p:cNvSpPr>
            <a:spLocks noChangeArrowheads="1"/>
          </p:cNvSpPr>
          <p:nvPr/>
        </p:nvSpPr>
        <p:spPr bwMode="auto">
          <a:xfrm>
            <a:off x="1168400" y="4318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7"/>
          <p:cNvSpPr>
            <a:spLocks noChangeArrowheads="1"/>
          </p:cNvSpPr>
          <p:nvPr/>
        </p:nvSpPr>
        <p:spPr bwMode="auto">
          <a:xfrm>
            <a:off x="1973263" y="38608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8"/>
          <p:cNvSpPr>
            <a:spLocks noChangeArrowheads="1"/>
          </p:cNvSpPr>
          <p:nvPr/>
        </p:nvSpPr>
        <p:spPr bwMode="auto">
          <a:xfrm>
            <a:off x="2822575" y="21844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9"/>
          <p:cNvSpPr>
            <a:spLocks noChangeArrowheads="1"/>
          </p:cNvSpPr>
          <p:nvPr/>
        </p:nvSpPr>
        <p:spPr bwMode="auto">
          <a:xfrm>
            <a:off x="1408113" y="4106863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0"/>
          <p:cNvSpPr>
            <a:spLocks noChangeArrowheads="1"/>
          </p:cNvSpPr>
          <p:nvPr/>
        </p:nvSpPr>
        <p:spPr bwMode="auto">
          <a:xfrm>
            <a:off x="2025650" y="27955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1"/>
          <p:cNvSpPr>
            <a:spLocks noChangeArrowheads="1"/>
          </p:cNvSpPr>
          <p:nvPr/>
        </p:nvSpPr>
        <p:spPr bwMode="auto">
          <a:xfrm>
            <a:off x="1851025" y="3636963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2"/>
          <p:cNvSpPr>
            <a:spLocks noChangeArrowheads="1"/>
          </p:cNvSpPr>
          <p:nvPr/>
        </p:nvSpPr>
        <p:spPr bwMode="auto">
          <a:xfrm>
            <a:off x="2190750" y="26416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3"/>
          <p:cNvSpPr>
            <a:spLocks noChangeArrowheads="1"/>
          </p:cNvSpPr>
          <p:nvPr/>
        </p:nvSpPr>
        <p:spPr bwMode="auto">
          <a:xfrm>
            <a:off x="3462338" y="182245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14"/>
          <p:cNvSpPr>
            <a:spLocks noChangeArrowheads="1"/>
          </p:cNvSpPr>
          <p:nvPr/>
        </p:nvSpPr>
        <p:spPr bwMode="auto">
          <a:xfrm>
            <a:off x="2568575" y="5181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AutoShape 15"/>
          <p:cNvSpPr>
            <a:spLocks noChangeArrowheads="1"/>
          </p:cNvSpPr>
          <p:nvPr/>
        </p:nvSpPr>
        <p:spPr bwMode="auto">
          <a:xfrm>
            <a:off x="3141663" y="4027488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6"/>
          <p:cNvSpPr>
            <a:spLocks noChangeArrowheads="1"/>
          </p:cNvSpPr>
          <p:nvPr/>
        </p:nvSpPr>
        <p:spPr bwMode="auto">
          <a:xfrm>
            <a:off x="3962400" y="17272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AutoShape 17"/>
          <p:cNvSpPr>
            <a:spLocks noChangeArrowheads="1"/>
          </p:cNvSpPr>
          <p:nvPr/>
        </p:nvSpPr>
        <p:spPr bwMode="auto">
          <a:xfrm>
            <a:off x="4113213" y="338931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AutoShape 18"/>
          <p:cNvSpPr>
            <a:spLocks noChangeArrowheads="1"/>
          </p:cNvSpPr>
          <p:nvPr/>
        </p:nvSpPr>
        <p:spPr bwMode="auto">
          <a:xfrm>
            <a:off x="4933950" y="480536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19"/>
          <p:cNvSpPr>
            <a:spLocks noChangeArrowheads="1"/>
          </p:cNvSpPr>
          <p:nvPr/>
        </p:nvSpPr>
        <p:spPr bwMode="auto">
          <a:xfrm>
            <a:off x="5073650" y="44338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AutoShape 20"/>
          <p:cNvSpPr>
            <a:spLocks noChangeArrowheads="1"/>
          </p:cNvSpPr>
          <p:nvPr/>
        </p:nvSpPr>
        <p:spPr bwMode="auto">
          <a:xfrm>
            <a:off x="4775200" y="4370388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AutoShape 21"/>
          <p:cNvSpPr>
            <a:spLocks noChangeArrowheads="1"/>
          </p:cNvSpPr>
          <p:nvPr/>
        </p:nvSpPr>
        <p:spPr bwMode="auto">
          <a:xfrm>
            <a:off x="5927725" y="187960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AutoShape 22"/>
          <p:cNvSpPr>
            <a:spLocks noChangeArrowheads="1"/>
          </p:cNvSpPr>
          <p:nvPr/>
        </p:nvSpPr>
        <p:spPr bwMode="auto">
          <a:xfrm>
            <a:off x="4819650" y="2990850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23"/>
          <p:cNvSpPr>
            <a:spLocks noChangeArrowheads="1"/>
          </p:cNvSpPr>
          <p:nvPr/>
        </p:nvSpPr>
        <p:spPr bwMode="auto">
          <a:xfrm>
            <a:off x="6262688" y="3984625"/>
            <a:ext cx="217487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39 w 21600"/>
              <a:gd name="T11" fmla="*/ 210031 h 21600"/>
              <a:gd name="T12" fmla="*/ 217487 w 21600"/>
              <a:gd name="T13" fmla="*/ 123032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24"/>
          <p:cNvSpPr>
            <a:spLocks noChangeArrowheads="1"/>
          </p:cNvSpPr>
          <p:nvPr/>
        </p:nvSpPr>
        <p:spPr bwMode="auto">
          <a:xfrm>
            <a:off x="6254750" y="4994275"/>
            <a:ext cx="217488" cy="246063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2 h 21600"/>
              <a:gd name="T6" fmla="*/ 31848 w 21600"/>
              <a:gd name="T7" fmla="*/ 210031 h 21600"/>
              <a:gd name="T8" fmla="*/ 108744 w 21600"/>
              <a:gd name="T9" fmla="*/ 246063 h 21600"/>
              <a:gd name="T10" fmla="*/ 185640 w 21600"/>
              <a:gd name="T11" fmla="*/ 210031 h 21600"/>
              <a:gd name="T12" fmla="*/ 217488 w 21600"/>
              <a:gd name="T13" fmla="*/ 123032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6778625" y="2105025"/>
            <a:ext cx="16113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Two class problem:</a:t>
            </a:r>
          </a:p>
          <a:p>
            <a:pPr>
              <a:spcBef>
                <a:spcPct val="50000"/>
              </a:spcBef>
            </a:pPr>
            <a:r>
              <a:rPr lang="en-US" b="1"/>
              <a:t>y={   ,    }</a:t>
            </a:r>
          </a:p>
        </p:txBody>
      </p:sp>
      <p:sp>
        <p:nvSpPr>
          <p:cNvPr id="51229" name="AutoShape 26"/>
          <p:cNvSpPr>
            <a:spLocks noChangeArrowheads="1"/>
          </p:cNvSpPr>
          <p:nvPr/>
        </p:nvSpPr>
        <p:spPr bwMode="auto">
          <a:xfrm>
            <a:off x="7358063" y="28749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AutoShape 27"/>
          <p:cNvSpPr>
            <a:spLocks noChangeArrowheads="1"/>
          </p:cNvSpPr>
          <p:nvPr/>
        </p:nvSpPr>
        <p:spPr bwMode="auto">
          <a:xfrm>
            <a:off x="7793038" y="2859088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Text Box 28"/>
          <p:cNvSpPr txBox="1">
            <a:spLocks noChangeArrowheads="1"/>
          </p:cNvSpPr>
          <p:nvPr/>
        </p:nvSpPr>
        <p:spPr bwMode="auto">
          <a:xfrm>
            <a:off x="7773988" y="5445125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51232" name="Text Box 29"/>
          <p:cNvSpPr txBox="1">
            <a:spLocks noChangeArrowheads="1"/>
          </p:cNvSpPr>
          <p:nvPr/>
        </p:nvSpPr>
        <p:spPr bwMode="auto">
          <a:xfrm>
            <a:off x="714375" y="1765300"/>
            <a:ext cx="44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51233" name="AutoShape 30"/>
          <p:cNvSpPr>
            <a:spLocks noChangeArrowheads="1"/>
          </p:cNvSpPr>
          <p:nvPr/>
        </p:nvSpPr>
        <p:spPr bwMode="auto">
          <a:xfrm>
            <a:off x="2343150" y="2794000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1"/>
          <p:cNvSpPr>
            <a:spLocks noChangeArrowheads="1"/>
          </p:cNvSpPr>
          <p:nvPr/>
        </p:nvSpPr>
        <p:spPr bwMode="auto">
          <a:xfrm>
            <a:off x="1784350" y="4586288"/>
            <a:ext cx="157163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AutoShape 32"/>
          <p:cNvSpPr>
            <a:spLocks noChangeArrowheads="1"/>
          </p:cNvSpPr>
          <p:nvPr/>
        </p:nvSpPr>
        <p:spPr bwMode="auto">
          <a:xfrm>
            <a:off x="3300413" y="3302000"/>
            <a:ext cx="157162" cy="231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AutoShape 33"/>
          <p:cNvSpPr>
            <a:spLocks noChangeArrowheads="1"/>
          </p:cNvSpPr>
          <p:nvPr/>
        </p:nvSpPr>
        <p:spPr bwMode="auto">
          <a:xfrm>
            <a:off x="4491038" y="2519363"/>
            <a:ext cx="217487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39 w 21600"/>
              <a:gd name="T11" fmla="*/ 210030 h 21600"/>
              <a:gd name="T12" fmla="*/ 217487 w 21600"/>
              <a:gd name="T13" fmla="*/ 123031 h 21600"/>
              <a:gd name="T14" fmla="*/ 185639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AutoShape 34"/>
          <p:cNvSpPr>
            <a:spLocks noChangeArrowheads="1"/>
          </p:cNvSpPr>
          <p:nvPr/>
        </p:nvSpPr>
        <p:spPr bwMode="auto">
          <a:xfrm>
            <a:off x="3279775" y="2411413"/>
            <a:ext cx="217488" cy="246062"/>
          </a:xfrm>
          <a:custGeom>
            <a:avLst/>
            <a:gdLst>
              <a:gd name="T0" fmla="*/ 108744 w 21600"/>
              <a:gd name="T1" fmla="*/ 0 h 21600"/>
              <a:gd name="T2" fmla="*/ 31848 w 21600"/>
              <a:gd name="T3" fmla="*/ 36032 h 21600"/>
              <a:gd name="T4" fmla="*/ 0 w 21600"/>
              <a:gd name="T5" fmla="*/ 123031 h 21600"/>
              <a:gd name="T6" fmla="*/ 31848 w 21600"/>
              <a:gd name="T7" fmla="*/ 210030 h 21600"/>
              <a:gd name="T8" fmla="*/ 108744 w 21600"/>
              <a:gd name="T9" fmla="*/ 246062 h 21600"/>
              <a:gd name="T10" fmla="*/ 185640 w 21600"/>
              <a:gd name="T11" fmla="*/ 210030 h 21600"/>
              <a:gd name="T12" fmla="*/ 217488 w 21600"/>
              <a:gd name="T13" fmla="*/ 123031 h 21600"/>
              <a:gd name="T14" fmla="*/ 185640 w 21600"/>
              <a:gd name="T15" fmla="*/ 360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35"/>
          <p:cNvSpPr>
            <a:spLocks noChangeShapeType="1"/>
          </p:cNvSpPr>
          <p:nvPr/>
        </p:nvSpPr>
        <p:spPr bwMode="auto">
          <a:xfrm flipV="1">
            <a:off x="1989138" y="1625600"/>
            <a:ext cx="2044700" cy="4037013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6CF9F0-7305-4B73-8646-8A6D7EF36AE0}" type="datetime1">
              <a:rPr lang="en-US" smtClean="0"/>
              <a:t>4/1/2013</a:t>
            </a:fld>
            <a:endParaRPr lang="en-US"/>
          </a:p>
        </p:txBody>
      </p:sp>
      <p:sp>
        <p:nvSpPr>
          <p:cNvPr id="410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10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50D01-6F54-4A9B-A683-E6D5600721D8}" type="slidenum">
              <a:rPr lang="en-US"/>
              <a:pPr/>
              <a:t>21</a:t>
            </a:fld>
            <a:endParaRPr lang="en-US"/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Training Error</a:t>
            </a: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4050" cy="4267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Optimal placing of maximum-margin separator</a:t>
            </a:r>
          </a:p>
          <a:p>
            <a:pPr lvl="1" eaLnBrk="1" hangingPunct="1"/>
            <a:r>
              <a:rPr lang="en-US" sz="1800" dirty="0" smtClean="0"/>
              <a:t>Quadratic programming (Support Vector Machines)</a:t>
            </a:r>
          </a:p>
          <a:p>
            <a:pPr lvl="1" eaLnBrk="1" hangingPunct="1"/>
            <a:r>
              <a:rPr lang="en-US" sz="1800" dirty="0" smtClean="0"/>
              <a:t>Slack variables to accommodate training errors</a:t>
            </a:r>
          </a:p>
          <a:p>
            <a:pPr eaLnBrk="1" hangingPunct="1"/>
            <a:r>
              <a:rPr lang="en-US" sz="2000" dirty="0" smtClean="0"/>
              <a:t>Minimizing error metrics</a:t>
            </a:r>
          </a:p>
          <a:p>
            <a:pPr lvl="1" eaLnBrk="1" hangingPunct="1"/>
            <a:r>
              <a:rPr lang="en-US" sz="1800" dirty="0" smtClean="0"/>
              <a:t>L0: Average number of errors 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L1: Magnitude of error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L2: Squared error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L∞: </a:t>
            </a:r>
            <a:r>
              <a:rPr lang="en-US" sz="1800" dirty="0" err="1" smtClean="0"/>
              <a:t>Chevycheff</a:t>
            </a:r>
            <a:r>
              <a:rPr lang="en-US" sz="1800" dirty="0" smtClean="0"/>
              <a:t> norm 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44738" y="3316288"/>
          <a:ext cx="3313112" cy="654050"/>
        </p:xfrm>
        <a:graphic>
          <a:graphicData uri="http://schemas.openxmlformats.org/presentationml/2006/ole">
            <p:oleObj spid="_x0000_s4098" name="Equation" r:id="rId3" imgW="1917360" imgH="41904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381250" y="4627563"/>
          <a:ext cx="4298950" cy="671512"/>
        </p:xfrm>
        <a:graphic>
          <a:graphicData uri="http://schemas.openxmlformats.org/presentationml/2006/ole">
            <p:oleObj spid="_x0000_s4099" name="Equation" r:id="rId4" imgW="2679480" imgH="419040" progId="Equation.3">
              <p:embed/>
            </p:oleObj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2281238" y="4076700"/>
          <a:ext cx="3771900" cy="554038"/>
        </p:xfrm>
        <a:graphic>
          <a:graphicData uri="http://schemas.openxmlformats.org/presentationml/2006/ole">
            <p:oleObj spid="_x0000_s4100" name="Equation" r:id="rId5" imgW="2349360" imgH="342720" progId="Equation.3">
              <p:embed/>
            </p:oleObj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2393950" y="5529263"/>
          <a:ext cx="4581525" cy="496887"/>
        </p:xfrm>
        <a:graphic>
          <a:graphicData uri="http://schemas.openxmlformats.org/presentationml/2006/ole">
            <p:oleObj spid="_x0000_s4101" name="Equation" r:id="rId6" imgW="25779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95B8-4B68-4B67-A8E3-E7A3D6FA1A72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C147-8783-4F85-8632-494D0AF86384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Sample DB Table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     [predictor attributes]    [objective]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752475" y="1654175"/>
            <a:ext cx="788035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Tot 		Num 	Max 		Num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Acct. 	Income 	Job 	Delinq 	Delinq   Owns 	Credit 	Good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numb. 	in K/yr   Now? 	accts 	cycles   home? 	years 	cust.?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---------------------------------------------------------------------------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1001 	85 	Y 	1 	1 	N 	2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1002 	60 	Y 	3 	2 	Y 	5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1003 	? 	N 	0 	0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1004 	95 	Y 	1 	2 	N 	9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1005 	100 	Y 	1 	6 	Y 	3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1006 	29 	Y 	2 	1 	Y 	1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1007 	88 	Y 	6 	4 	Y 	8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1008 	80 	Y 	0 	0 	Y 	0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1009 	31 	Y 	1 	1 	N 	1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1011 	? 	Y 	? 	0 	? 	7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1012 	75 	? 	2 	4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1013 	20 	N 	1 	1 	N 	3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1014 	65 	Y 	1 	3 	Y 	1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1015 	65 	N 	1 	2 	N 	8 	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1016 	20 	N 	0 	0 	N 	0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1017 	75 	Y 	1 	3 	N 	2 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1018 	40 	N 	0 	0 	Y 	10 	Y</a:t>
            </a: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 flipH="1">
            <a:off x="7423150" y="1416050"/>
            <a:ext cx="142875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4CFB-BD95-4BCD-9F1C-7C6510A7F762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C9C-3AB6-4BA2-9EDB-429B18E53E26}" type="slidenum">
              <a:rPr lang="en-US"/>
              <a:pPr/>
              <a:t>23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Vector Representation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Predictor-attribute rows in DB tables can be represented as vectors.  For instance, the 2</a:t>
            </a:r>
            <a:r>
              <a:rPr lang="en-US" baseline="30000"/>
              <a:t>nd</a:t>
            </a:r>
            <a:r>
              <a:rPr lang="en-US"/>
              <a:t> &amp; 4</a:t>
            </a:r>
            <a:r>
              <a:rPr lang="en-US" baseline="30000"/>
              <a:t>th</a:t>
            </a:r>
            <a:r>
              <a:rPr lang="en-US"/>
              <a:t>  rows of predictor attributes in our DB table are:</a:t>
            </a:r>
          </a:p>
          <a:p>
            <a:pPr>
              <a:buFont typeface="Wingdings" pitchFamily="2" charset="2"/>
              <a:buNone/>
            </a:pPr>
            <a:endParaRPr lang="en-US" sz="12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R2 = [60  Y  3  2  Y  5]</a:t>
            </a: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R4 = [95  Y  1  2  N  9]</a:t>
            </a: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Converting to numbers (Y = 1, N = 0), we get:</a:t>
            </a: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R2 = [60  1  3  2  1  5]</a:t>
            </a: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R4 = [95  1  1  2  0  9]</a:t>
            </a: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9C44-E71D-4EDC-9889-0CA7CFA387DB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1594-D84F-4AC7-985D-8F609FD8430B}" type="slidenum">
              <a:rPr lang="en-US"/>
              <a:pPr/>
              <a:t>24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Similarity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have a new credit applicant</a:t>
            </a:r>
          </a:p>
          <a:p>
            <a:pPr>
              <a:buFont typeface="Wingdings" pitchFamily="2" charset="2"/>
              <a:buNone/>
            </a:pPr>
            <a:endParaRPr lang="en-US" sz="12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R-new = [65  1  1  2  0  10]</a:t>
            </a: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To which of R2 or R4 is she closer?</a:t>
            </a: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R2 = [60  1  3  2  1  5]</a:t>
            </a:r>
          </a:p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R4 = [95  1  1  2  0  9]</a:t>
            </a:r>
          </a:p>
          <a:p>
            <a:pPr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What should we use as a SIMILARITY METRIC?</a:t>
            </a:r>
          </a:p>
          <a:p>
            <a:r>
              <a:rPr lang="en-US" sz="1800" b="1">
                <a:latin typeface="Courier New" pitchFamily="49" charset="0"/>
                <a:sym typeface="Wingdings" pitchFamily="2" charset="2"/>
              </a:rPr>
              <a:t>Should we first NORMALIZE the vectors?</a:t>
            </a:r>
          </a:p>
          <a:p>
            <a:pPr lvl="1"/>
            <a:r>
              <a:rPr lang="en-US" sz="1800" b="1">
                <a:latin typeface="Courier New" pitchFamily="49" charset="0"/>
                <a:sym typeface="Wingdings" pitchFamily="2" charset="2"/>
              </a:rPr>
              <a:t>If not, the largest component will dominate</a:t>
            </a:r>
            <a:br>
              <a:rPr lang="en-US" sz="1800" b="1">
                <a:latin typeface="Courier New" pitchFamily="49" charset="0"/>
                <a:sym typeface="Wingdings" pitchFamily="2" charset="2"/>
              </a:rPr>
            </a:b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5465-1011-42B1-9A5A-1C7E9A1A3684}" type="datetime1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D6E-2215-42B0-8DAD-0F8A74FFE745}" type="slidenum">
              <a:rPr lang="en-US"/>
              <a:pPr/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Normalizing Vector Attributes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02562" cy="4078288"/>
          </a:xfrm>
        </p:spPr>
        <p:txBody>
          <a:bodyPr/>
          <a:lstStyle/>
          <a:p>
            <a:r>
              <a:rPr lang="en-US"/>
              <a:t>Linear Normalization (often sufficient)</a:t>
            </a:r>
          </a:p>
          <a:p>
            <a:pPr lvl="1"/>
            <a:r>
              <a:rPr lang="en-US"/>
              <a:t>Find max &amp; min values for each attribute</a:t>
            </a:r>
          </a:p>
          <a:p>
            <a:pPr lvl="1"/>
            <a:r>
              <a:rPr lang="en-US"/>
              <a:t>Normalize each attribute by: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Apply to all vectors (historical + new)</a:t>
            </a:r>
          </a:p>
          <a:p>
            <a:pPr lvl="1"/>
            <a:r>
              <a:rPr lang="en-US"/>
              <a:t>…by normalizing each attribute, e.g.: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z="2000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411288" y="3175000"/>
          <a:ext cx="3035300" cy="963613"/>
        </p:xfrm>
        <a:graphic>
          <a:graphicData uri="http://schemas.openxmlformats.org/presentationml/2006/ole">
            <p:oleObj spid="_x0000_s115714" name="Equation" r:id="rId3" imgW="1358640" imgH="431640" progId="Equation.3">
              <p:embed/>
            </p:oleObj>
          </a:graphicData>
        </a:graphic>
      </p:graphicFrame>
      <p:graphicFrame>
        <p:nvGraphicFramePr>
          <p:cNvPr id="157702" name="Rectangle 6"/>
          <p:cNvGraphicFramePr>
            <a:graphicFrameLocks/>
          </p:cNvGraphicFramePr>
          <p:nvPr>
            <p:ph sz="quarter" idx="3"/>
          </p:nvPr>
        </p:nvGraphicFramePr>
        <p:xfrm>
          <a:off x="5437188" y="3962400"/>
          <a:ext cx="3086100" cy="2057400"/>
        </p:xfrm>
        <a:graphic>
          <a:graphicData uri="http://schemas.openxmlformats.org/presentationml/2006/ole">
            <p:oleObj spid="_x0000_s115715" name="Equation" r:id="rId4" imgW="0" imgH="0" progId="Equation.3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1308100" y="5356225"/>
          <a:ext cx="3983038" cy="473075"/>
        </p:xfrm>
        <a:graphic>
          <a:graphicData uri="http://schemas.openxmlformats.org/presentationml/2006/ole">
            <p:oleObj spid="_x0000_s115716" name="Equation" r:id="rId5" imgW="2031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9AD2-0F64-441E-A6B7-8A5EC10EEEFC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F8BC-1D19-45CF-98E2-FCF7FA2A4674}" type="slidenum">
              <a:rPr lang="en-US"/>
              <a:pPr/>
              <a:t>26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Normalizing Full Vectors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Normalizing the new applicant vector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R-new = [65  1  1  2  0  10] </a:t>
            </a:r>
            <a:r>
              <a:rPr lang="en-US" sz="2000" b="1">
                <a:latin typeface="Courier New" pitchFamily="49" charset="0"/>
                <a:sym typeface="Wingdings" pitchFamily="2" charset="2"/>
              </a:rPr>
              <a:t> [.56 1 .17 .33 0 1]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And normalizing the two past customer vectors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R2 = [60  1  3  2  1  5] </a:t>
            </a:r>
            <a:r>
              <a:rPr lang="en-US" sz="2000" b="1">
                <a:latin typeface="Courier New" pitchFamily="49" charset="0"/>
                <a:sym typeface="Wingdings" pitchFamily="2" charset="2"/>
              </a:rPr>
              <a:t> [.50 1 .50 .33 1 .50]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R4 = [95  1  1  2  0  9] </a:t>
            </a:r>
            <a:r>
              <a:rPr lang="en-US" sz="2000" b="1">
                <a:latin typeface="Courier New" pitchFamily="49" charset="0"/>
                <a:sym typeface="Wingdings" pitchFamily="2" charset="2"/>
              </a:rPr>
              <a:t> [.94 1 .17 .33 0 .90]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How about if some attributes are known to be more important, say salary (A1) &amp; delinquencies (A3)?</a:t>
            </a:r>
          </a:p>
          <a:p>
            <a:pPr lvl="1">
              <a:lnSpc>
                <a:spcPct val="80000"/>
              </a:lnSpc>
            </a:pPr>
            <a:r>
              <a:rPr lang="en-US" sz="2000" b="1">
                <a:latin typeface="Courier New" pitchFamily="49" charset="0"/>
                <a:sym typeface="Wingdings" pitchFamily="2" charset="2"/>
              </a:rPr>
              <a:t>Weight accordingly, e.g. x2 for each</a:t>
            </a:r>
          </a:p>
          <a:p>
            <a:pPr lvl="1">
              <a:lnSpc>
                <a:spcPct val="80000"/>
              </a:lnSpc>
            </a:pPr>
            <a:r>
              <a:rPr lang="en-US" sz="2000" b="1">
                <a:latin typeface="Courier New" pitchFamily="49" charset="0"/>
                <a:sym typeface="Wingdings" pitchFamily="2" charset="2"/>
              </a:rPr>
              <a:t>E.g., R-new-weighted: [1.12 1 .34 .33 0 1]</a:t>
            </a:r>
            <a:br>
              <a:rPr lang="en-US" sz="2000" b="1">
                <a:latin typeface="Courier New" pitchFamily="49" charset="0"/>
                <a:sym typeface="Wingdings" pitchFamily="2" charset="2"/>
              </a:rPr>
            </a:b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FD0-FA92-4758-B50F-AA6C10E6C837}" type="datetime1">
              <a:rPr lang="en-US" smtClean="0"/>
              <a:t>4/1/2013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120E-E262-4447-B684-696E5486A86F}" type="slidenum">
              <a:rPr lang="en-US"/>
              <a:pPr/>
              <a:t>27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Functions (inverse dist)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13725" cy="4138613"/>
          </a:xfrm>
        </p:spPr>
        <p:txBody>
          <a:bodyPr/>
          <a:lstStyle/>
          <a:p>
            <a:r>
              <a:rPr lang="en-US"/>
              <a:t>Now that we have weighted normalized vectors, how do we tell exactly their degree of similarity?</a:t>
            </a:r>
          </a:p>
          <a:p>
            <a:pPr lvl="1"/>
            <a:r>
              <a:rPr lang="en-US"/>
              <a:t>Inverse sum of differences (L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Inverse Euclidean distance (L</a:t>
            </a:r>
            <a:r>
              <a:rPr lang="en-US" baseline="-25000"/>
              <a:t>2</a:t>
            </a:r>
            <a:r>
              <a:rPr lang="en-US"/>
              <a:t>)</a:t>
            </a:r>
          </a:p>
          <a:p>
            <a:pPr lvl="1"/>
            <a:endParaRPr lang="en-US" sz="2000"/>
          </a:p>
          <a:p>
            <a:pPr lvl="1"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4375" y="3065463"/>
          <a:ext cx="2670175" cy="814387"/>
        </p:xfrm>
        <a:graphic>
          <a:graphicData uri="http://schemas.openxmlformats.org/presentationml/2006/ole">
            <p:oleObj spid="_x0000_s116738" name="Equation" r:id="rId3" imgW="1790640" imgH="545760" progId="Equation.3">
              <p:embed/>
            </p:oleObj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843088" y="4625975"/>
          <a:ext cx="3144837" cy="985838"/>
        </p:xfrm>
        <a:graphic>
          <a:graphicData uri="http://schemas.openxmlformats.org/presentationml/2006/ole">
            <p:oleObj spid="_x0000_s116739" name="Equation" r:id="rId4" imgW="1904760" imgH="596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524-AB4C-4AE4-BD3C-445A6952760C}" type="datetime1">
              <a:rPr lang="en-US" smtClean="0"/>
              <a:t>4/1/2013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1039-256B-43F0-9169-53E4644CC667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Functions (direct)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85112" cy="4230688"/>
          </a:xfrm>
        </p:spPr>
        <p:txBody>
          <a:bodyPr/>
          <a:lstStyle/>
          <a:p>
            <a:r>
              <a:rPr lang="en-US"/>
              <a:t>Dot-Product Similarity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Cosine Similarity (dot product of unit vectors)</a:t>
            </a:r>
          </a:p>
          <a:p>
            <a:endParaRPr lang="en-US" sz="2000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09738" y="2286000"/>
          <a:ext cx="3865562" cy="806450"/>
        </p:xfrm>
        <a:graphic>
          <a:graphicData uri="http://schemas.openxmlformats.org/presentationml/2006/ole">
            <p:oleObj spid="_x0000_s117762" name="Equation" r:id="rId3" imgW="1765080" imgH="368280" progId="Equation.3">
              <p:embed/>
            </p:oleObj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4186238"/>
          <a:ext cx="6096000" cy="1755775"/>
        </p:xfrm>
        <a:graphic>
          <a:graphicData uri="http://schemas.openxmlformats.org/presentationml/2006/ole">
            <p:oleObj spid="_x0000_s117763" name="Equation" r:id="rId4" imgW="299700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3A1-918B-4925-96D6-3E14FE763A3B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B94D-1047-4E3A-BACD-27D68BCA8E0A}" type="slidenum">
              <a:rPr lang="en-US"/>
              <a:pPr/>
              <a:t>29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Neighbors Method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explicit “training” phase</a:t>
            </a:r>
          </a:p>
          <a:p>
            <a:r>
              <a:rPr lang="en-US"/>
              <a:t>When new case arrives (vector of predictor att’s)</a:t>
            </a:r>
          </a:p>
          <a:p>
            <a:pPr lvl="1"/>
            <a:r>
              <a:rPr lang="en-US"/>
              <a:t>Find nearest k neighbors (max similarity) among previous cases (row vectors in DB table)</a:t>
            </a:r>
          </a:p>
          <a:p>
            <a:pPr lvl="1"/>
            <a:r>
              <a:rPr lang="en-US"/>
              <a:t>k-neighbors vote for objective attribute</a:t>
            </a:r>
          </a:p>
          <a:p>
            <a:pPr lvl="2"/>
            <a:r>
              <a:rPr lang="en-US"/>
              <a:t>Unweighted majority vote, or</a:t>
            </a:r>
          </a:p>
          <a:p>
            <a:pPr lvl="2"/>
            <a:r>
              <a:rPr lang="en-US"/>
              <a:t>Similarity-weighted vote</a:t>
            </a:r>
          </a:p>
          <a:p>
            <a:pPr lvl="1"/>
            <a:r>
              <a:rPr lang="en-US"/>
              <a:t>Works for both discrete or continuous objective attributes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C01A10-8A1A-405D-B57F-C9AF7D422578}" type="datetime1">
              <a:rPr lang="en-US" smtClean="0"/>
              <a:t>4/1/2013</a:t>
            </a:fld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2B718B-3AA2-427F-9EFF-F84A3FDA567B}" type="slidenum">
              <a:rPr lang="en-US"/>
              <a:pPr/>
              <a:t>3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08063"/>
          </a:xfrm>
        </p:spPr>
        <p:txBody>
          <a:bodyPr/>
          <a:lstStyle/>
          <a:p>
            <a:pPr eaLnBrk="1" hangingPunct="1"/>
            <a:r>
              <a:rPr lang="en-US" dirty="0" smtClean="0"/>
              <a:t>Ingredients for Machine Learning</a:t>
            </a:r>
            <a:br>
              <a:rPr lang="en-US" dirty="0" smtClean="0"/>
            </a:br>
            <a:r>
              <a:rPr lang="en-US" dirty="0" smtClean="0"/>
              <a:t>Approaches to BI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“Historical” data (e.g. DB tables)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products (features, marketing, support,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competition (products, pricing, customers)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customers (demographics, purchases, …)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Objective function (to be predicted or optimized)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maximize revenue per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minimize manufacturing defects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Scalable machine learning method(s)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decision-tree induction, logistic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“active” learning,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DCB-CA0B-4420-87D0-BCC2290605F6}" type="datetime1">
              <a:rPr lang="en-US" smtClean="0"/>
              <a:t>4/1/2013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CDDA-6A65-4776-BF2D-052934965B0C}" type="slidenum">
              <a:rPr lang="en-US"/>
              <a:pPr/>
              <a:t>30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204200" cy="1230313"/>
          </a:xfrm>
        </p:spPr>
        <p:txBody>
          <a:bodyPr/>
          <a:lstStyle/>
          <a:p>
            <a:r>
              <a:rPr lang="en-US"/>
              <a:t>Similarity-Weighted Voting in kNN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32750" cy="4194175"/>
          </a:xfrm>
        </p:spPr>
        <p:txBody>
          <a:bodyPr/>
          <a:lstStyle/>
          <a:p>
            <a:r>
              <a:rPr lang="en-US"/>
              <a:t>If the Objective Attribute is Discrete: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If the Objective Attribute is Continuous</a:t>
            </a:r>
            <a:r>
              <a:rPr lang="en-US" sz="2000"/>
              <a:t>: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79525" y="2247900"/>
          <a:ext cx="6348413" cy="1093788"/>
        </p:xfrm>
        <a:graphic>
          <a:graphicData uri="http://schemas.openxmlformats.org/presentationml/2006/ole">
            <p:oleObj spid="_x0000_s118786" name="Equation" r:id="rId3" imgW="3098520" imgH="533160" progId="Equation.3">
              <p:embed/>
            </p:oleObj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423988" y="4281488"/>
          <a:ext cx="5608637" cy="1487487"/>
        </p:xfrm>
        <a:graphic>
          <a:graphicData uri="http://schemas.openxmlformats.org/presentationml/2006/ole">
            <p:oleObj spid="_x0000_s118787" name="Equation" r:id="rId4" imgW="273024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9EF5-4416-4C02-8CCE-0DF80EFA1BAD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CE00-53E6-43D4-998C-0FBE47214168}" type="slidenum">
              <a:rPr lang="en-US"/>
              <a:pPr/>
              <a:t>31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kNN to Real Problems 1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How does one choose the vector representation?</a:t>
            </a:r>
          </a:p>
          <a:p>
            <a:pPr lvl="1">
              <a:lnSpc>
                <a:spcPct val="90000"/>
              </a:lnSpc>
            </a:pPr>
            <a:r>
              <a:rPr lang="en-US"/>
              <a:t>Easy: Vector = predictor attributes</a:t>
            </a:r>
          </a:p>
          <a:p>
            <a:pPr>
              <a:lnSpc>
                <a:spcPct val="90000"/>
              </a:lnSpc>
            </a:pPr>
            <a:r>
              <a:rPr lang="en-US"/>
              <a:t>What if attributes are not numerical?</a:t>
            </a:r>
          </a:p>
          <a:p>
            <a:pPr lvl="1">
              <a:lnSpc>
                <a:spcPct val="90000"/>
              </a:lnSpc>
            </a:pPr>
            <a:r>
              <a:rPr lang="en-US"/>
              <a:t>Convert: (e.g. High=2, Med=1, Low=0), </a:t>
            </a:r>
          </a:p>
          <a:p>
            <a:pPr lvl="1">
              <a:lnSpc>
                <a:spcPct val="90000"/>
              </a:lnSpc>
            </a:pPr>
            <a:r>
              <a:rPr lang="en-US"/>
              <a:t>Or, use similarity function over nominal values</a:t>
            </a:r>
          </a:p>
          <a:p>
            <a:pPr lvl="2">
              <a:lnSpc>
                <a:spcPct val="90000"/>
              </a:lnSpc>
            </a:pPr>
            <a:r>
              <a:rPr lang="en-US"/>
              <a:t>E.g. equality or edit-distance on strings</a:t>
            </a:r>
          </a:p>
          <a:p>
            <a:pPr>
              <a:lnSpc>
                <a:spcPct val="90000"/>
              </a:lnSpc>
            </a:pPr>
            <a:r>
              <a:rPr lang="en-US"/>
              <a:t>How does one choose a distance function?</a:t>
            </a:r>
          </a:p>
          <a:p>
            <a:pPr lvl="1">
              <a:lnSpc>
                <a:spcPct val="90000"/>
              </a:lnSpc>
            </a:pPr>
            <a:r>
              <a:rPr lang="en-US"/>
              <a:t>Hard: No magic recipe; try simpler ones first</a:t>
            </a:r>
          </a:p>
          <a:p>
            <a:pPr lvl="1">
              <a:lnSpc>
                <a:spcPct val="90000"/>
              </a:lnSpc>
            </a:pPr>
            <a:r>
              <a:rPr lang="en-US"/>
              <a:t>This implies a need for systematic testing (discussed in coming slides)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ADF-C659-4B30-81D7-D7C3FFF93289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06BB-9DAB-4C78-B514-0A73E5504575}" type="slidenum">
              <a:rPr lang="en-US"/>
              <a:pPr/>
              <a:t>32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kNN to Real Problems 2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713" y="1879600"/>
            <a:ext cx="8050212" cy="4138613"/>
          </a:xfrm>
        </p:spPr>
        <p:txBody>
          <a:bodyPr/>
          <a:lstStyle/>
          <a:p>
            <a:r>
              <a:rPr lang="en-US" dirty="0"/>
              <a:t>How does one determine whether data should be normalized?</a:t>
            </a:r>
          </a:p>
          <a:p>
            <a:pPr lvl="1"/>
            <a:r>
              <a:rPr lang="en-US" dirty="0"/>
              <a:t>Normalization is usually a good idea</a:t>
            </a:r>
          </a:p>
          <a:p>
            <a:pPr lvl="1"/>
            <a:r>
              <a:rPr lang="en-US" dirty="0"/>
              <a:t>One can try </a:t>
            </a:r>
            <a:r>
              <a:rPr lang="en-US" dirty="0" err="1"/>
              <a:t>kNN</a:t>
            </a:r>
            <a:r>
              <a:rPr lang="en-US" dirty="0"/>
              <a:t> both ways to make sure</a:t>
            </a:r>
          </a:p>
          <a:p>
            <a:r>
              <a:rPr lang="en-US" dirty="0"/>
              <a:t>How does one determine “k” in </a:t>
            </a:r>
            <a:r>
              <a:rPr lang="en-US" dirty="0" err="1"/>
              <a:t>kNN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k is often determined empirically</a:t>
            </a:r>
          </a:p>
          <a:p>
            <a:pPr lvl="1"/>
            <a:r>
              <a:rPr lang="en-US" dirty="0"/>
              <a:t>Good start is:</a:t>
            </a:r>
          </a:p>
          <a:p>
            <a:pPr lvl="1"/>
            <a:endParaRPr lang="en-US" dirty="0"/>
          </a:p>
          <a:p>
            <a:pPr lvl="1"/>
            <a:r>
              <a:rPr lang="en-US" sz="2000" dirty="0" smtClean="0"/>
              <a:t>or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20888" y="4938713"/>
          <a:ext cx="3479800" cy="609600"/>
        </p:xfrm>
        <a:graphic>
          <a:graphicData uri="http://schemas.openxmlformats.org/presentationml/2006/ole">
            <p:oleObj spid="_x0000_s119810" name="Equation" r:id="rId3" imgW="1307880" imgH="228600" progId="Equation.3">
              <p:embed/>
            </p:oleObj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762125" y="5478463"/>
          <a:ext cx="4054475" cy="609600"/>
        </p:xfrm>
        <a:graphic>
          <a:graphicData uri="http://schemas.openxmlformats.org/presentationml/2006/ole">
            <p:oleObj spid="_x0000_s119811" name="Equation" r:id="rId4" imgW="1523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4ADA59-EC6F-4D38-9FDB-C8E3AAF4E5C0}" type="datetime1">
              <a:rPr lang="en-US" smtClean="0"/>
              <a:t>4/1/2013</a:t>
            </a:fld>
            <a:endParaRPr 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748C3B-6C32-48AD-80A6-C6927D91AA0F}" type="slidenum">
              <a:rPr lang="en-US"/>
              <a:pPr/>
              <a:t>33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Application Process in a Nutshell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Choose problem where</a:t>
            </a:r>
          </a:p>
          <a:p>
            <a:pPr marL="928688" lvl="1" indent="-457200" eaLnBrk="1" hangingPunct="1"/>
            <a:r>
              <a:rPr lang="en-US" smtClean="0"/>
              <a:t>Prediction is valuable and non-trivial</a:t>
            </a:r>
          </a:p>
          <a:p>
            <a:pPr marL="928688" lvl="1" indent="-457200" eaLnBrk="1" hangingPunct="1"/>
            <a:r>
              <a:rPr lang="en-US" smtClean="0"/>
              <a:t>Sufficient historical data is available</a:t>
            </a:r>
          </a:p>
          <a:p>
            <a:pPr marL="928688" lvl="1" indent="-457200" eaLnBrk="1" hangingPunct="1"/>
            <a:r>
              <a:rPr lang="en-US" smtClean="0"/>
              <a:t>The objective is measurable (incl in past data)</a:t>
            </a:r>
          </a:p>
          <a:p>
            <a:pPr eaLnBrk="1" hangingPunct="1"/>
            <a:r>
              <a:rPr lang="en-US" smtClean="0"/>
              <a:t>Prepare the data</a:t>
            </a:r>
          </a:p>
          <a:p>
            <a:pPr marL="928688" lvl="1" indent="-457200" eaLnBrk="1" hangingPunct="1"/>
            <a:r>
              <a:rPr lang="en-US" smtClean="0"/>
              <a:t>Tabular form, clean, divide training &amp; test sets</a:t>
            </a:r>
          </a:p>
          <a:p>
            <a:pPr eaLnBrk="1" hangingPunct="1"/>
            <a:r>
              <a:rPr lang="en-US" smtClean="0"/>
              <a:t>Select a Machine Learning algorithm</a:t>
            </a:r>
          </a:p>
          <a:p>
            <a:pPr marL="928688" lvl="1" indent="-457200" eaLnBrk="1" hangingPunct="1"/>
            <a:r>
              <a:rPr lang="en-US" smtClean="0"/>
              <a:t>Human readable decision fn </a:t>
            </a:r>
            <a:r>
              <a:rPr lang="en-US" smtClean="0">
                <a:sym typeface="Wingdings" pitchFamily="2" charset="2"/>
              </a:rPr>
              <a:t> rules, trees, …</a:t>
            </a:r>
          </a:p>
          <a:p>
            <a:pPr marL="928688" lvl="1" indent="-457200" eaLnBrk="1" hangingPunct="1"/>
            <a:r>
              <a:rPr lang="en-US" smtClean="0">
                <a:sym typeface="Wingdings" pitchFamily="2" charset="2"/>
              </a:rPr>
              <a:t>Robust with noisy data  kNN, logistic reg, …</a:t>
            </a:r>
            <a:endParaRPr lang="en-US" smtClean="0"/>
          </a:p>
          <a:p>
            <a:pPr marL="928688" lvl="1" indent="-4572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064D8DE-0744-476E-95C0-C47D4A9104E5}" type="datetime1">
              <a:rPr lang="en-US" smtClean="0"/>
              <a:t>4/1/2013</a:t>
            </a:fld>
            <a:endParaRPr lang="en-US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4ABF3-1C5F-4A1E-B073-E20C0AC3F2B6}" type="slidenum">
              <a:rPr lang="en-US"/>
              <a:pPr/>
              <a:t>34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Application Process in a Nutshell (2)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Train ML Algorithm on Training Data Set</a:t>
            </a:r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smtClean="0"/>
              <a:t>Each ML method has different training process</a:t>
            </a:r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smtClean="0"/>
              <a:t>Training uses both predictor &amp; objective att’s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Run Training ML Algorithm on Test Data Set</a:t>
            </a:r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smtClean="0"/>
              <a:t>Test uses only predictor att’s &amp; outputs predictions on objective attributes</a:t>
            </a:r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smtClean="0"/>
              <a:t>Compare predictions vs actual objective att’s (see lecture 2 for evaluation metrics)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Accuracy </a:t>
            </a:r>
            <a:r>
              <a:rPr lang="en-US" smtClean="0">
                <a:sym typeface="Symbol" pitchFamily="18" charset="2"/>
              </a:rPr>
              <a:t> threshold, done.  </a:t>
            </a:r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Else, try different ML algorithm, different parameter settings, get more training data,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90DA5A-3D6A-496C-A14F-4B632129753F}" type="datetime1">
              <a:rPr lang="en-US" smtClean="0"/>
              <a:t>4/1/2013</a:t>
            </a:fld>
            <a:endParaRPr lang="en-US"/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CBCF6-F17C-4485-9D42-71FCDBA19E2D}" type="slidenum">
              <a:rPr lang="en-US"/>
              <a:pPr/>
              <a:t>35</a:t>
            </a:fld>
            <a:endParaRPr lang="en-US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Confusion Matrix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>
            <p:ph idx="1"/>
          </p:nvPr>
        </p:nvGraphicFramePr>
        <p:xfrm>
          <a:off x="1296988" y="2411413"/>
          <a:ext cx="7532687" cy="3444875"/>
        </p:xfrm>
        <a:graphic>
          <a:graphicData uri="http://schemas.openxmlformats.org/drawingml/2006/table">
            <a:tbl>
              <a:tblPr/>
              <a:tblGrid>
                <a:gridCol w="1506537"/>
                <a:gridCol w="1506538"/>
                <a:gridCol w="1506537"/>
                <a:gridCol w="1506538"/>
                <a:gridCol w="1506537"/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Power Sup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Connect’s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Burnt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plugged 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Power 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Connect’s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Burnt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plugged 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8" name="Text Box 41"/>
          <p:cNvSpPr txBox="1">
            <a:spLocks noChangeArrowheads="1"/>
          </p:cNvSpPr>
          <p:nvPr/>
        </p:nvSpPr>
        <p:spPr bwMode="auto">
          <a:xfrm>
            <a:off x="3309938" y="1936750"/>
            <a:ext cx="4992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True Diagnoses</a:t>
            </a:r>
          </a:p>
        </p:txBody>
      </p:sp>
      <p:sp>
        <p:nvSpPr>
          <p:cNvPr id="67629" name="Text Box 42"/>
          <p:cNvSpPr txBox="1">
            <a:spLocks noChangeArrowheads="1"/>
          </p:cNvSpPr>
          <p:nvPr/>
        </p:nvSpPr>
        <p:spPr bwMode="auto">
          <a:xfrm rot="10800000">
            <a:off x="738188" y="2843213"/>
            <a:ext cx="45878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b="1"/>
              <a:t>Predicted Diagnoses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84C659-3579-443B-A1A8-59B200C05328}" type="datetime1">
              <a:rPr lang="en-US" smtClean="0"/>
              <a:t>4/1/2013</a:t>
            </a:fld>
            <a:endParaRPr lang="en-US"/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FC234-0AEC-4CB5-ADE0-56B7FAE84590}" type="slidenum">
              <a:rPr lang="en-US"/>
              <a:pPr/>
              <a:t>36</a:t>
            </a:fld>
            <a:endParaRPr 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Accuracy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702550" cy="4340225"/>
          </a:xfrm>
        </p:spPr>
        <p:txBody>
          <a:bodyPr/>
          <a:lstStyle/>
          <a:p>
            <a:pPr eaLnBrk="1" hangingPunct="1"/>
            <a:r>
              <a:rPr lang="en-US" smtClean="0"/>
              <a:t>Accuracy = correct/total </a:t>
            </a:r>
          </a:p>
          <a:p>
            <a:pPr eaLnBrk="1" hangingPunct="1"/>
            <a:r>
              <a:rPr lang="en-US" smtClean="0"/>
              <a:t>Error = incorrect/total</a:t>
            </a:r>
          </a:p>
          <a:p>
            <a:pPr eaLnBrk="1" hangingPunct="1"/>
            <a:r>
              <a:rPr lang="en-US" smtClean="0"/>
              <a:t>Hence: accuracy = 1 – error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the diagnosis example:</a:t>
            </a:r>
          </a:p>
          <a:p>
            <a:pPr eaLnBrk="1" hangingPunct="1"/>
            <a:r>
              <a:rPr lang="en-US" smtClean="0"/>
              <a:t>A = 340/386 = 0.88,   E = 1 – A = 0.12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8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70000" y="3070225"/>
          <a:ext cx="4175125" cy="1481138"/>
        </p:xfrm>
        <a:graphic>
          <a:graphicData uri="http://schemas.openxmlformats.org/presentationml/2006/ole">
            <p:oleObj spid="_x0000_s10242" name="Equation" r:id="rId3" imgW="19684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F7B-9978-4D65-BB1A-20B52BC023B9}" type="datetime1">
              <a:rPr lang="en-US" smtClean="0"/>
              <a:t>4/1/2013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3CD1-D013-445E-9E0C-2685DA8FF0F6}" type="slidenum">
              <a:rPr lang="en-US"/>
              <a:pPr/>
              <a:t>37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Rare Events?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>
            <p:ph idx="1"/>
          </p:nvPr>
        </p:nvGraphicFramePr>
        <p:xfrm>
          <a:off x="1296988" y="2411413"/>
          <a:ext cx="7532687" cy="3444875"/>
        </p:xfrm>
        <a:graphic>
          <a:graphicData uri="http://schemas.openxmlformats.org/drawingml/2006/table">
            <a:tbl>
              <a:tblPr/>
              <a:tblGrid>
                <a:gridCol w="1506537"/>
                <a:gridCol w="1506538"/>
                <a:gridCol w="1506537"/>
                <a:gridCol w="1506538"/>
                <a:gridCol w="1506537"/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Power Sup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Connect’s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Burnt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plugged 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Power 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Connect’s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Burnt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plugged 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41" name="Text Box 41"/>
          <p:cNvSpPr txBox="1">
            <a:spLocks noChangeArrowheads="1"/>
          </p:cNvSpPr>
          <p:nvPr/>
        </p:nvSpPr>
        <p:spPr bwMode="auto">
          <a:xfrm>
            <a:off x="3309938" y="1936750"/>
            <a:ext cx="4992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True Diagnoses</a:t>
            </a:r>
          </a:p>
        </p:txBody>
      </p:sp>
      <p:sp>
        <p:nvSpPr>
          <p:cNvPr id="179242" name="Text Box 42"/>
          <p:cNvSpPr txBox="1">
            <a:spLocks noChangeArrowheads="1"/>
          </p:cNvSpPr>
          <p:nvPr/>
        </p:nvSpPr>
        <p:spPr bwMode="auto">
          <a:xfrm rot="10800000">
            <a:off x="738188" y="2843213"/>
            <a:ext cx="45878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b="1"/>
              <a:t>Predicted Diagnoses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C8C7B9-EAED-495F-AF28-0A202B2C9F70}" type="datetime1">
              <a:rPr lang="en-US" smtClean="0"/>
              <a:t>4/1/2013</a:t>
            </a:fld>
            <a:endParaRPr lang="en-US"/>
          </a:p>
        </p:txBody>
      </p:sp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338EF-45AA-4F23-8F8E-1B7FB1708E92}" type="slidenum">
              <a:rPr lang="en-US"/>
              <a:pPr/>
              <a:t>38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Rare Event Evaluation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88337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Accuracy for example = 0.88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…but NO correct predictions for “shorted power supply”, 1 of 4 diagnoses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Alternative:  Per-diagnosis (per-class) accuracy: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A(“shorted PS”) = 0/22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A(“not plugged in”) = 160/184 = 0.87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73225" y="3284538"/>
          <a:ext cx="4516438" cy="1452562"/>
        </p:xfrm>
        <a:graphic>
          <a:graphicData uri="http://schemas.openxmlformats.org/presentationml/2006/ole">
            <p:oleObj spid="_x0000_s11266" name="Equation" r:id="rId3" imgW="217152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630128-18D3-4A10-AAE1-24870E3CC674}" type="datetime1">
              <a:rPr lang="en-US" smtClean="0"/>
              <a:t>4/1/2013</a:t>
            </a:fld>
            <a:endParaRPr lang="en-US"/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36A8E-C710-42C8-BFAA-89F01126D075}" type="slidenum">
              <a:rPr lang="en-US"/>
              <a:pPr/>
              <a:t>39</a:t>
            </a:fld>
            <a:endParaRPr lang="en-US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 Curves </a:t>
            </a:r>
            <a:r>
              <a:rPr lang="en-US" sz="2000" smtClean="0"/>
              <a:t>(ROC=Receiver Operating Characteristic)</a:t>
            </a:r>
          </a:p>
        </p:txBody>
      </p:sp>
      <p:pic>
        <p:nvPicPr>
          <p:cNvPr id="70662" name="Picture 3" descr="image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9342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6B432B-E476-4453-877B-0958BC36384C}" type="datetime1">
              <a:rPr lang="en-US" smtClean="0"/>
              <a:t>4/1/2013</a:t>
            </a:fld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69720-8E9A-4A73-A9F1-DFE4A15857B8}" type="slidenum">
              <a:rPr lang="en-US"/>
              <a:pPr/>
              <a:t>4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22350"/>
          </a:xfrm>
        </p:spPr>
        <p:txBody>
          <a:bodyPr/>
          <a:lstStyle/>
          <a:p>
            <a:pPr eaLnBrk="1" hangingPunct="1"/>
            <a:r>
              <a:rPr lang="en-US" sz="3800" smtClean="0"/>
              <a:t>Sample ML/DM Applications I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758950"/>
            <a:ext cx="8231188" cy="4448175"/>
          </a:xfrm>
        </p:spPr>
        <p:txBody>
          <a:bodyPr/>
          <a:lstStyle/>
          <a:p>
            <a:pPr eaLnBrk="1" hangingPunct="1"/>
            <a:r>
              <a:rPr lang="en-US" b="1" smtClean="0"/>
              <a:t>Credit Scoring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applicant profiles, how much credit given, payback or default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applicant profile (income, debts, …)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credit-score + max amount</a:t>
            </a:r>
          </a:p>
          <a:p>
            <a:pPr eaLnBrk="1" hangingPunct="1"/>
            <a:r>
              <a:rPr lang="en-US" b="1" smtClean="0"/>
              <a:t>Fraud Detection</a:t>
            </a:r>
            <a:r>
              <a:rPr lang="en-US" smtClean="0"/>
              <a:t> (e.g. credit-card transactions)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known legitimate &amp; fraudulent transactions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proposed transaction (loc, cust, $$, …)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approve/block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896E-CAD2-4450-84E4-D5DA0D3E4351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F06-5847-46E7-B584-E42A479BEABB}" type="slidenum">
              <a:rPr lang="en-US"/>
              <a:pPr/>
              <a:t>40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 Procedure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Purpose: Evaluate DM accuracy on training data</a:t>
            </a:r>
          </a:p>
          <a:p>
            <a:r>
              <a:rPr lang="en-US"/>
              <a:t>Experiment: Try different similarity functions, etc.</a:t>
            </a:r>
          </a:p>
          <a:p>
            <a:r>
              <a:rPr lang="en-US"/>
              <a:t>Process:</a:t>
            </a:r>
          </a:p>
          <a:p>
            <a:pPr lvl="1"/>
            <a:r>
              <a:rPr lang="en-US"/>
              <a:t>Divide the training data into k equal pieces (each piece is called a “fold”)</a:t>
            </a:r>
          </a:p>
          <a:p>
            <a:pPr lvl="1"/>
            <a:r>
              <a:rPr lang="en-US"/>
              <a:t>Train the classifier using all but k</a:t>
            </a:r>
            <a:r>
              <a:rPr lang="en-US" baseline="30000"/>
              <a:t>th</a:t>
            </a:r>
            <a:r>
              <a:rPr lang="en-US"/>
              <a:t> fold</a:t>
            </a:r>
          </a:p>
          <a:p>
            <a:pPr lvl="1"/>
            <a:r>
              <a:rPr lang="en-US"/>
              <a:t>Test for accuracy on k</a:t>
            </a:r>
            <a:r>
              <a:rPr lang="en-US" baseline="30000"/>
              <a:t>th</a:t>
            </a:r>
            <a:r>
              <a:rPr lang="en-US"/>
              <a:t> fold</a:t>
            </a:r>
          </a:p>
          <a:p>
            <a:pPr lvl="1"/>
            <a:r>
              <a:rPr lang="en-US"/>
              <a:t>Repeat with k</a:t>
            </a:r>
            <a:r>
              <a:rPr lang="en-US" baseline="30000"/>
              <a:t>th-1</a:t>
            </a:r>
            <a:r>
              <a:rPr lang="en-US"/>
              <a:t> fold held out for testing, then with k</a:t>
            </a:r>
            <a:r>
              <a:rPr lang="en-US" baseline="30000"/>
              <a:t>th-2</a:t>
            </a:r>
            <a:r>
              <a:rPr lang="en-US"/>
              <a:t> fold for testing, till tested on all folds</a:t>
            </a:r>
          </a:p>
          <a:p>
            <a:pPr lvl="1"/>
            <a:r>
              <a:rPr lang="en-US"/>
              <a:t>Report the average accuracy across folds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C776CA-3A4B-45FD-82E9-268627D3134F}" type="datetime1">
              <a:rPr lang="en-US" smtClean="0"/>
              <a:t>4/1/2013</a:t>
            </a:fld>
            <a:endParaRPr lang="en-US"/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3F0CA-944A-407B-BE2B-11D51A238A6C}" type="slidenum">
              <a:rPr lang="en-US"/>
              <a:pPr/>
              <a:t>41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35050"/>
          </a:xfrm>
        </p:spPr>
        <p:txBody>
          <a:bodyPr/>
          <a:lstStyle/>
          <a:p>
            <a:pPr eaLnBrk="1" hangingPunct="1"/>
            <a:r>
              <a:rPr lang="en-US" sz="3200" smtClean="0"/>
              <a:t>If Plenty of data, evaluate with Holdout Set</a:t>
            </a:r>
          </a:p>
        </p:txBody>
      </p:sp>
      <p:grpSp>
        <p:nvGrpSpPr>
          <p:cNvPr id="69638" name="Group 3"/>
          <p:cNvGrpSpPr>
            <a:grpSpLocks/>
          </p:cNvGrpSpPr>
          <p:nvPr/>
        </p:nvGrpSpPr>
        <p:grpSpPr bwMode="auto">
          <a:xfrm>
            <a:off x="1600200" y="1600200"/>
            <a:ext cx="3962400" cy="152400"/>
            <a:chOff x="1008" y="1008"/>
            <a:chExt cx="2496" cy="96"/>
          </a:xfrm>
        </p:grpSpPr>
        <p:sp>
          <p:nvSpPr>
            <p:cNvPr id="69692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3" name="Rectangle 5"/>
            <p:cNvSpPr>
              <a:spLocks noChangeArrowheads="1"/>
            </p:cNvSpPr>
            <p:nvPr/>
          </p:nvSpPr>
          <p:spPr bwMode="auto">
            <a:xfrm>
              <a:off x="110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Rectangle 6"/>
            <p:cNvSpPr>
              <a:spLocks noChangeArrowheads="1"/>
            </p:cNvSpPr>
            <p:nvPr/>
          </p:nvSpPr>
          <p:spPr bwMode="auto">
            <a:xfrm>
              <a:off x="120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Rectangle 7"/>
            <p:cNvSpPr>
              <a:spLocks noChangeArrowheads="1"/>
            </p:cNvSpPr>
            <p:nvPr/>
          </p:nvSpPr>
          <p:spPr bwMode="auto">
            <a:xfrm>
              <a:off x="129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6" name="Rectangle 8"/>
            <p:cNvSpPr>
              <a:spLocks noChangeArrowheads="1"/>
            </p:cNvSpPr>
            <p:nvPr/>
          </p:nvSpPr>
          <p:spPr bwMode="auto">
            <a:xfrm>
              <a:off x="139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Rectangle 9"/>
            <p:cNvSpPr>
              <a:spLocks noChangeArrowheads="1"/>
            </p:cNvSpPr>
            <p:nvPr/>
          </p:nvSpPr>
          <p:spPr bwMode="auto">
            <a:xfrm>
              <a:off x="148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Rectangle 10"/>
            <p:cNvSpPr>
              <a:spLocks noChangeArrowheads="1"/>
            </p:cNvSpPr>
            <p:nvPr/>
          </p:nvSpPr>
          <p:spPr bwMode="auto">
            <a:xfrm>
              <a:off x="158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9" name="Rectangle 11"/>
            <p:cNvSpPr>
              <a:spLocks noChangeArrowheads="1"/>
            </p:cNvSpPr>
            <p:nvPr/>
          </p:nvSpPr>
          <p:spPr bwMode="auto">
            <a:xfrm>
              <a:off x="168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0" name="Rectangle 12"/>
            <p:cNvSpPr>
              <a:spLocks noChangeArrowheads="1"/>
            </p:cNvSpPr>
            <p:nvPr/>
          </p:nvSpPr>
          <p:spPr bwMode="auto">
            <a:xfrm>
              <a:off x="177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Rectangle 13"/>
            <p:cNvSpPr>
              <a:spLocks noChangeArrowheads="1"/>
            </p:cNvSpPr>
            <p:nvPr/>
          </p:nvSpPr>
          <p:spPr bwMode="auto">
            <a:xfrm>
              <a:off x="187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Rectangle 14"/>
            <p:cNvSpPr>
              <a:spLocks noChangeArrowheads="1"/>
            </p:cNvSpPr>
            <p:nvPr/>
          </p:nvSpPr>
          <p:spPr bwMode="auto">
            <a:xfrm>
              <a:off x="196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3" name="Rectangle 15"/>
            <p:cNvSpPr>
              <a:spLocks noChangeArrowheads="1"/>
            </p:cNvSpPr>
            <p:nvPr/>
          </p:nvSpPr>
          <p:spPr bwMode="auto">
            <a:xfrm>
              <a:off x="206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4" name="Rectangle 16"/>
            <p:cNvSpPr>
              <a:spLocks noChangeArrowheads="1"/>
            </p:cNvSpPr>
            <p:nvPr/>
          </p:nvSpPr>
          <p:spPr bwMode="auto">
            <a:xfrm>
              <a:off x="216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5" name="Rectangle 17"/>
            <p:cNvSpPr>
              <a:spLocks noChangeArrowheads="1"/>
            </p:cNvSpPr>
            <p:nvPr/>
          </p:nvSpPr>
          <p:spPr bwMode="auto">
            <a:xfrm>
              <a:off x="225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6" name="Rectangle 18"/>
            <p:cNvSpPr>
              <a:spLocks noChangeArrowheads="1"/>
            </p:cNvSpPr>
            <p:nvPr/>
          </p:nvSpPr>
          <p:spPr bwMode="auto">
            <a:xfrm>
              <a:off x="235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7" name="Rectangle 19"/>
            <p:cNvSpPr>
              <a:spLocks noChangeArrowheads="1"/>
            </p:cNvSpPr>
            <p:nvPr/>
          </p:nvSpPr>
          <p:spPr bwMode="auto">
            <a:xfrm>
              <a:off x="244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Rectangle 20"/>
            <p:cNvSpPr>
              <a:spLocks noChangeArrowheads="1"/>
            </p:cNvSpPr>
            <p:nvPr/>
          </p:nvSpPr>
          <p:spPr bwMode="auto">
            <a:xfrm>
              <a:off x="254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Rectangle 21"/>
            <p:cNvSpPr>
              <a:spLocks noChangeArrowheads="1"/>
            </p:cNvSpPr>
            <p:nvPr/>
          </p:nvSpPr>
          <p:spPr bwMode="auto">
            <a:xfrm>
              <a:off x="264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0" name="Rectangle 22"/>
            <p:cNvSpPr>
              <a:spLocks noChangeArrowheads="1"/>
            </p:cNvSpPr>
            <p:nvPr/>
          </p:nvSpPr>
          <p:spPr bwMode="auto">
            <a:xfrm>
              <a:off x="273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1" name="Rectangle 23"/>
            <p:cNvSpPr>
              <a:spLocks noChangeArrowheads="1"/>
            </p:cNvSpPr>
            <p:nvPr/>
          </p:nvSpPr>
          <p:spPr bwMode="auto">
            <a:xfrm>
              <a:off x="283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2" name="Rectangle 24"/>
            <p:cNvSpPr>
              <a:spLocks noChangeArrowheads="1"/>
            </p:cNvSpPr>
            <p:nvPr/>
          </p:nvSpPr>
          <p:spPr bwMode="auto">
            <a:xfrm>
              <a:off x="292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3" name="Rectangle 25"/>
            <p:cNvSpPr>
              <a:spLocks noChangeArrowheads="1"/>
            </p:cNvSpPr>
            <p:nvPr/>
          </p:nvSpPr>
          <p:spPr bwMode="auto">
            <a:xfrm>
              <a:off x="302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4" name="Rectangle 26"/>
            <p:cNvSpPr>
              <a:spLocks noChangeArrowheads="1"/>
            </p:cNvSpPr>
            <p:nvPr/>
          </p:nvSpPr>
          <p:spPr bwMode="auto">
            <a:xfrm>
              <a:off x="312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Rectangle 27"/>
            <p:cNvSpPr>
              <a:spLocks noChangeArrowheads="1"/>
            </p:cNvSpPr>
            <p:nvPr/>
          </p:nvSpPr>
          <p:spPr bwMode="auto">
            <a:xfrm>
              <a:off x="321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Rectangle 28"/>
            <p:cNvSpPr>
              <a:spLocks noChangeArrowheads="1"/>
            </p:cNvSpPr>
            <p:nvPr/>
          </p:nvSpPr>
          <p:spPr bwMode="auto">
            <a:xfrm>
              <a:off x="331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7" name="Rectangle 29"/>
            <p:cNvSpPr>
              <a:spLocks noChangeArrowheads="1"/>
            </p:cNvSpPr>
            <p:nvPr/>
          </p:nvSpPr>
          <p:spPr bwMode="auto">
            <a:xfrm>
              <a:off x="340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9" name="Group 30"/>
          <p:cNvGrpSpPr>
            <a:grpSpLocks/>
          </p:cNvGrpSpPr>
          <p:nvPr/>
        </p:nvGrpSpPr>
        <p:grpSpPr bwMode="auto">
          <a:xfrm>
            <a:off x="5562600" y="1600200"/>
            <a:ext cx="914400" cy="152400"/>
            <a:chOff x="3504" y="1008"/>
            <a:chExt cx="576" cy="96"/>
          </a:xfrm>
        </p:grpSpPr>
        <p:sp>
          <p:nvSpPr>
            <p:cNvPr id="69686" name="Rectangle 31"/>
            <p:cNvSpPr>
              <a:spLocks noChangeArrowheads="1"/>
            </p:cNvSpPr>
            <p:nvPr/>
          </p:nvSpPr>
          <p:spPr bwMode="auto">
            <a:xfrm>
              <a:off x="350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Rectangle 32"/>
            <p:cNvSpPr>
              <a:spLocks noChangeArrowheads="1"/>
            </p:cNvSpPr>
            <p:nvPr/>
          </p:nvSpPr>
          <p:spPr bwMode="auto">
            <a:xfrm>
              <a:off x="360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Rectangle 33"/>
            <p:cNvSpPr>
              <a:spLocks noChangeArrowheads="1"/>
            </p:cNvSpPr>
            <p:nvPr/>
          </p:nvSpPr>
          <p:spPr bwMode="auto">
            <a:xfrm>
              <a:off x="369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Rectangle 34"/>
            <p:cNvSpPr>
              <a:spLocks noChangeArrowheads="1"/>
            </p:cNvSpPr>
            <p:nvPr/>
          </p:nvSpPr>
          <p:spPr bwMode="auto">
            <a:xfrm>
              <a:off x="379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0" name="Rectangle 35"/>
            <p:cNvSpPr>
              <a:spLocks noChangeArrowheads="1"/>
            </p:cNvSpPr>
            <p:nvPr/>
          </p:nvSpPr>
          <p:spPr bwMode="auto">
            <a:xfrm>
              <a:off x="388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1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Text Box 37"/>
          <p:cNvSpPr txBox="1">
            <a:spLocks noChangeArrowheads="1"/>
          </p:cNvSpPr>
          <p:nvPr/>
        </p:nvSpPr>
        <p:spPr bwMode="auto">
          <a:xfrm>
            <a:off x="3657600" y="12192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Data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334000" y="1828800"/>
            <a:ext cx="2424113" cy="3236913"/>
            <a:chOff x="3360" y="1152"/>
            <a:chExt cx="1527" cy="2039"/>
          </a:xfrm>
        </p:grpSpPr>
        <p:grpSp>
          <p:nvGrpSpPr>
            <p:cNvPr id="69682" name="Group 39"/>
            <p:cNvGrpSpPr>
              <a:grpSpLocks/>
            </p:cNvGrpSpPr>
            <p:nvPr/>
          </p:nvGrpSpPr>
          <p:grpSpPr bwMode="auto">
            <a:xfrm>
              <a:off x="3504" y="1152"/>
              <a:ext cx="576" cy="1344"/>
              <a:chOff x="1584" y="1152"/>
              <a:chExt cx="2496" cy="1344"/>
            </a:xfrm>
          </p:grpSpPr>
          <p:sp>
            <p:nvSpPr>
              <p:cNvPr id="69684" name="Line 40"/>
              <p:cNvSpPr>
                <a:spLocks noChangeShapeType="1"/>
              </p:cNvSpPr>
              <p:nvPr/>
            </p:nvSpPr>
            <p:spPr bwMode="auto">
              <a:xfrm>
                <a:off x="1584" y="1152"/>
                <a:ext cx="1392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5" name="Line 41"/>
              <p:cNvSpPr>
                <a:spLocks noChangeShapeType="1"/>
              </p:cNvSpPr>
              <p:nvPr/>
            </p:nvSpPr>
            <p:spPr bwMode="auto">
              <a:xfrm flipH="1">
                <a:off x="3024" y="1152"/>
                <a:ext cx="1056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83" name="Text Box 42"/>
            <p:cNvSpPr txBox="1">
              <a:spLocks noChangeArrowheads="1"/>
            </p:cNvSpPr>
            <p:nvPr/>
          </p:nvSpPr>
          <p:spPr bwMode="auto">
            <a:xfrm>
              <a:off x="3360" y="2541"/>
              <a:ext cx="1527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evaluate </a:t>
              </a:r>
              <a:r>
                <a:rPr lang="en-US" sz="2800">
                  <a:latin typeface="Arial" charset="0"/>
                  <a:sym typeface="Symbol" pitchFamily="18" charset="2"/>
                </a:rPr>
                <a:t> 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800">
                  <a:latin typeface="Arial" charset="0"/>
                  <a:sym typeface="Symbol" pitchFamily="18" charset="2"/>
                </a:rPr>
                <a:t>measure error</a:t>
              </a:r>
              <a:endParaRPr lang="en-US" sz="2800">
                <a:latin typeface="Arial" charset="0"/>
              </a:endParaRP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600200" y="1600200"/>
            <a:ext cx="4876800" cy="152400"/>
            <a:chOff x="1008" y="1008"/>
            <a:chExt cx="3072" cy="96"/>
          </a:xfrm>
        </p:grpSpPr>
        <p:grpSp>
          <p:nvGrpSpPr>
            <p:cNvPr id="69648" name="Group 44"/>
            <p:cNvGrpSpPr>
              <a:grpSpLocks/>
            </p:cNvGrpSpPr>
            <p:nvPr/>
          </p:nvGrpSpPr>
          <p:grpSpPr bwMode="auto">
            <a:xfrm>
              <a:off x="1008" y="1008"/>
              <a:ext cx="2496" cy="96"/>
              <a:chOff x="1008" y="1008"/>
              <a:chExt cx="2496" cy="96"/>
            </a:xfrm>
          </p:grpSpPr>
          <p:sp>
            <p:nvSpPr>
              <p:cNvPr id="69656" name="Rectangle 45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7" name="Rectangle 46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8" name="Rectangle 47"/>
              <p:cNvSpPr>
                <a:spLocks noChangeArrowheads="1"/>
              </p:cNvSpPr>
              <p:nvPr/>
            </p:nvSpPr>
            <p:spPr bwMode="auto">
              <a:xfrm>
                <a:off x="1200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9" name="Rectangle 48"/>
              <p:cNvSpPr>
                <a:spLocks noChangeArrowheads="1"/>
              </p:cNvSpPr>
              <p:nvPr/>
            </p:nvSpPr>
            <p:spPr bwMode="auto">
              <a:xfrm>
                <a:off x="1296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0" name="Rectangle 49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1" name="Rectangle 50"/>
              <p:cNvSpPr>
                <a:spLocks noChangeArrowheads="1"/>
              </p:cNvSpPr>
              <p:nvPr/>
            </p:nvSpPr>
            <p:spPr bwMode="auto">
              <a:xfrm>
                <a:off x="148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Rectangle 51"/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3" name="Rectangle 52"/>
              <p:cNvSpPr>
                <a:spLocks noChangeArrowheads="1"/>
              </p:cNvSpPr>
              <p:nvPr/>
            </p:nvSpPr>
            <p:spPr bwMode="auto">
              <a:xfrm>
                <a:off x="1680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Rectangle 53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5" name="Rectangle 54"/>
              <p:cNvSpPr>
                <a:spLocks noChangeArrowheads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6" name="Rectangle 55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7" name="Rectangle 56"/>
              <p:cNvSpPr>
                <a:spLocks noChangeArrowheads="1"/>
              </p:cNvSpPr>
              <p:nvPr/>
            </p:nvSpPr>
            <p:spPr bwMode="auto">
              <a:xfrm>
                <a:off x="206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8" name="Rectangle 57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9" name="Rectangle 58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0" name="Rectangle 59"/>
              <p:cNvSpPr>
                <a:spLocks noChangeArrowheads="1"/>
              </p:cNvSpPr>
              <p:nvPr/>
            </p:nvSpPr>
            <p:spPr bwMode="auto">
              <a:xfrm>
                <a:off x="2352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1" name="Rectangle 60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2" name="Rectangle 61"/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3" name="Rectangle 62"/>
              <p:cNvSpPr>
                <a:spLocks noChangeArrowheads="1"/>
              </p:cNvSpPr>
              <p:nvPr/>
            </p:nvSpPr>
            <p:spPr bwMode="auto">
              <a:xfrm>
                <a:off x="2640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4" name="Rectangle 63"/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5" name="Rectangle 64"/>
              <p:cNvSpPr>
                <a:spLocks noChangeArrowheads="1"/>
              </p:cNvSpPr>
              <p:nvPr/>
            </p:nvSpPr>
            <p:spPr bwMode="auto">
              <a:xfrm>
                <a:off x="2832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6" name="Rectangle 65"/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7" name="Rectangle 66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8" name="Rectangle 67"/>
              <p:cNvSpPr>
                <a:spLocks noChangeArrowheads="1"/>
              </p:cNvSpPr>
              <p:nvPr/>
            </p:nvSpPr>
            <p:spPr bwMode="auto">
              <a:xfrm>
                <a:off x="3120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9" name="Rectangle 68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0" name="Rectangle 69"/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1" name="Rectangle 70"/>
              <p:cNvSpPr>
                <a:spLocks noChangeArrowheads="1"/>
              </p:cNvSpPr>
              <p:nvPr/>
            </p:nvSpPr>
            <p:spPr bwMode="auto">
              <a:xfrm>
                <a:off x="3408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649" name="Group 71"/>
            <p:cNvGrpSpPr>
              <a:grpSpLocks/>
            </p:cNvGrpSpPr>
            <p:nvPr/>
          </p:nvGrpSpPr>
          <p:grpSpPr bwMode="auto">
            <a:xfrm>
              <a:off x="3504" y="1008"/>
              <a:ext cx="576" cy="96"/>
              <a:chOff x="3504" y="1008"/>
              <a:chExt cx="576" cy="96"/>
            </a:xfrm>
          </p:grpSpPr>
          <p:sp>
            <p:nvSpPr>
              <p:cNvPr id="69650" name="Rectangle 72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1" name="Rectangle 73"/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2" name="Rectangle 74"/>
              <p:cNvSpPr>
                <a:spLocks noChangeArrowheads="1"/>
              </p:cNvSpPr>
              <p:nvPr/>
            </p:nvSpPr>
            <p:spPr bwMode="auto">
              <a:xfrm>
                <a:off x="3696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Rectangle 75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4" name="Rectangle 76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5" name="Rectangle 77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96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587500" y="1816100"/>
            <a:ext cx="3962400" cy="2728913"/>
            <a:chOff x="1008" y="1152"/>
            <a:chExt cx="2496" cy="1719"/>
          </a:xfrm>
        </p:grpSpPr>
        <p:sp>
          <p:nvSpPr>
            <p:cNvPr id="69645" name="Line 79"/>
            <p:cNvSpPr>
              <a:spLocks noChangeShapeType="1"/>
            </p:cNvSpPr>
            <p:nvPr/>
          </p:nvSpPr>
          <p:spPr bwMode="auto">
            <a:xfrm>
              <a:off x="1008" y="1152"/>
              <a:ext cx="1392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80"/>
            <p:cNvSpPr>
              <a:spLocks noChangeShapeType="1"/>
            </p:cNvSpPr>
            <p:nvPr/>
          </p:nvSpPr>
          <p:spPr bwMode="auto">
            <a:xfrm flipH="1">
              <a:off x="2448" y="1152"/>
              <a:ext cx="105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Text Box 81"/>
            <p:cNvSpPr txBox="1">
              <a:spLocks noChangeArrowheads="1"/>
            </p:cNvSpPr>
            <p:nvPr/>
          </p:nvSpPr>
          <p:spPr bwMode="auto">
            <a:xfrm>
              <a:off x="2160" y="2544"/>
              <a:ext cx="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800">
                  <a:latin typeface="Arial" charset="0"/>
                </a:rPr>
                <a:t>train</a:t>
              </a:r>
            </a:p>
          </p:txBody>
        </p:sp>
      </p:grpSp>
      <p:sp>
        <p:nvSpPr>
          <p:cNvPr id="262226" name="Text Box 82"/>
          <p:cNvSpPr txBox="1">
            <a:spLocks noChangeArrowheads="1"/>
          </p:cNvSpPr>
          <p:nvPr/>
        </p:nvSpPr>
        <p:spPr bwMode="auto">
          <a:xfrm>
            <a:off x="609600" y="5410200"/>
            <a:ext cx="717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>
                <a:latin typeface="Arial" charset="0"/>
              </a:rPr>
              <a:t> Often also used for parameter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2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k-fold Cross Validation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657600" y="12192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Data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1600200" y="1600200"/>
            <a:ext cx="4876800" cy="152400"/>
            <a:chOff x="1008" y="1008"/>
            <a:chExt cx="3072" cy="96"/>
          </a:xfrm>
        </p:grpSpPr>
        <p:sp>
          <p:nvSpPr>
            <p:cNvPr id="72991" name="Rectangle 5"/>
            <p:cNvSpPr>
              <a:spLocks noChangeArrowheads="1"/>
            </p:cNvSpPr>
            <p:nvPr/>
          </p:nvSpPr>
          <p:spPr bwMode="auto">
            <a:xfrm>
              <a:off x="100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2" name="Rectangle 6"/>
            <p:cNvSpPr>
              <a:spLocks noChangeArrowheads="1"/>
            </p:cNvSpPr>
            <p:nvPr/>
          </p:nvSpPr>
          <p:spPr bwMode="auto">
            <a:xfrm>
              <a:off x="110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3" name="Rectangle 7"/>
            <p:cNvSpPr>
              <a:spLocks noChangeArrowheads="1"/>
            </p:cNvSpPr>
            <p:nvPr/>
          </p:nvSpPr>
          <p:spPr bwMode="auto">
            <a:xfrm>
              <a:off x="120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4" name="Rectangle 8"/>
            <p:cNvSpPr>
              <a:spLocks noChangeArrowheads="1"/>
            </p:cNvSpPr>
            <p:nvPr/>
          </p:nvSpPr>
          <p:spPr bwMode="auto">
            <a:xfrm>
              <a:off x="129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5" name="Rectangle 9"/>
            <p:cNvSpPr>
              <a:spLocks noChangeArrowheads="1"/>
            </p:cNvSpPr>
            <p:nvPr/>
          </p:nvSpPr>
          <p:spPr bwMode="auto">
            <a:xfrm>
              <a:off x="139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6" name="Rectangle 10"/>
            <p:cNvSpPr>
              <a:spLocks noChangeArrowheads="1"/>
            </p:cNvSpPr>
            <p:nvPr/>
          </p:nvSpPr>
          <p:spPr bwMode="auto">
            <a:xfrm>
              <a:off x="148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7" name="Rectangle 11"/>
            <p:cNvSpPr>
              <a:spLocks noChangeArrowheads="1"/>
            </p:cNvSpPr>
            <p:nvPr/>
          </p:nvSpPr>
          <p:spPr bwMode="auto">
            <a:xfrm>
              <a:off x="158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8" name="Rectangle 12"/>
            <p:cNvSpPr>
              <a:spLocks noChangeArrowheads="1"/>
            </p:cNvSpPr>
            <p:nvPr/>
          </p:nvSpPr>
          <p:spPr bwMode="auto">
            <a:xfrm>
              <a:off x="168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9" name="Rectangle 13"/>
            <p:cNvSpPr>
              <a:spLocks noChangeArrowheads="1"/>
            </p:cNvSpPr>
            <p:nvPr/>
          </p:nvSpPr>
          <p:spPr bwMode="auto">
            <a:xfrm>
              <a:off x="177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0" name="Rectangle 14"/>
            <p:cNvSpPr>
              <a:spLocks noChangeArrowheads="1"/>
            </p:cNvSpPr>
            <p:nvPr/>
          </p:nvSpPr>
          <p:spPr bwMode="auto">
            <a:xfrm>
              <a:off x="187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1" name="Rectangle 15"/>
            <p:cNvSpPr>
              <a:spLocks noChangeArrowheads="1"/>
            </p:cNvSpPr>
            <p:nvPr/>
          </p:nvSpPr>
          <p:spPr bwMode="auto">
            <a:xfrm>
              <a:off x="196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2" name="Rectangle 16"/>
            <p:cNvSpPr>
              <a:spLocks noChangeArrowheads="1"/>
            </p:cNvSpPr>
            <p:nvPr/>
          </p:nvSpPr>
          <p:spPr bwMode="auto">
            <a:xfrm>
              <a:off x="206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3" name="Rectangle 17"/>
            <p:cNvSpPr>
              <a:spLocks noChangeArrowheads="1"/>
            </p:cNvSpPr>
            <p:nvPr/>
          </p:nvSpPr>
          <p:spPr bwMode="auto">
            <a:xfrm>
              <a:off x="216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4" name="Rectangle 18"/>
            <p:cNvSpPr>
              <a:spLocks noChangeArrowheads="1"/>
            </p:cNvSpPr>
            <p:nvPr/>
          </p:nvSpPr>
          <p:spPr bwMode="auto">
            <a:xfrm>
              <a:off x="225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5" name="Rectangle 19"/>
            <p:cNvSpPr>
              <a:spLocks noChangeArrowheads="1"/>
            </p:cNvSpPr>
            <p:nvPr/>
          </p:nvSpPr>
          <p:spPr bwMode="auto">
            <a:xfrm>
              <a:off x="235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6" name="Rectangle 20"/>
            <p:cNvSpPr>
              <a:spLocks noChangeArrowheads="1"/>
            </p:cNvSpPr>
            <p:nvPr/>
          </p:nvSpPr>
          <p:spPr bwMode="auto">
            <a:xfrm>
              <a:off x="244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7" name="Rectangle 21"/>
            <p:cNvSpPr>
              <a:spLocks noChangeArrowheads="1"/>
            </p:cNvSpPr>
            <p:nvPr/>
          </p:nvSpPr>
          <p:spPr bwMode="auto">
            <a:xfrm>
              <a:off x="254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8" name="Rectangle 22"/>
            <p:cNvSpPr>
              <a:spLocks noChangeArrowheads="1"/>
            </p:cNvSpPr>
            <p:nvPr/>
          </p:nvSpPr>
          <p:spPr bwMode="auto">
            <a:xfrm>
              <a:off x="264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9" name="Rectangle 23"/>
            <p:cNvSpPr>
              <a:spLocks noChangeArrowheads="1"/>
            </p:cNvSpPr>
            <p:nvPr/>
          </p:nvSpPr>
          <p:spPr bwMode="auto">
            <a:xfrm>
              <a:off x="273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0" name="Rectangle 24"/>
            <p:cNvSpPr>
              <a:spLocks noChangeArrowheads="1"/>
            </p:cNvSpPr>
            <p:nvPr/>
          </p:nvSpPr>
          <p:spPr bwMode="auto">
            <a:xfrm>
              <a:off x="283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1" name="Rectangle 25"/>
            <p:cNvSpPr>
              <a:spLocks noChangeArrowheads="1"/>
            </p:cNvSpPr>
            <p:nvPr/>
          </p:nvSpPr>
          <p:spPr bwMode="auto">
            <a:xfrm>
              <a:off x="292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" name="Rectangle 26"/>
            <p:cNvSpPr>
              <a:spLocks noChangeArrowheads="1"/>
            </p:cNvSpPr>
            <p:nvPr/>
          </p:nvSpPr>
          <p:spPr bwMode="auto">
            <a:xfrm>
              <a:off x="302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3" name="Rectangle 27"/>
            <p:cNvSpPr>
              <a:spLocks noChangeArrowheads="1"/>
            </p:cNvSpPr>
            <p:nvPr/>
          </p:nvSpPr>
          <p:spPr bwMode="auto">
            <a:xfrm>
              <a:off x="312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4" name="Rectangle 28"/>
            <p:cNvSpPr>
              <a:spLocks noChangeArrowheads="1"/>
            </p:cNvSpPr>
            <p:nvPr/>
          </p:nvSpPr>
          <p:spPr bwMode="auto">
            <a:xfrm>
              <a:off x="321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5" name="Rectangle 29"/>
            <p:cNvSpPr>
              <a:spLocks noChangeArrowheads="1"/>
            </p:cNvSpPr>
            <p:nvPr/>
          </p:nvSpPr>
          <p:spPr bwMode="auto">
            <a:xfrm>
              <a:off x="331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6" name="Rectangle 30"/>
            <p:cNvSpPr>
              <a:spLocks noChangeArrowheads="1"/>
            </p:cNvSpPr>
            <p:nvPr/>
          </p:nvSpPr>
          <p:spPr bwMode="auto">
            <a:xfrm>
              <a:off x="340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7" name="Rectangle 31"/>
            <p:cNvSpPr>
              <a:spLocks noChangeArrowheads="1"/>
            </p:cNvSpPr>
            <p:nvPr/>
          </p:nvSpPr>
          <p:spPr bwMode="auto">
            <a:xfrm>
              <a:off x="350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8" name="Rectangle 32"/>
            <p:cNvSpPr>
              <a:spLocks noChangeArrowheads="1"/>
            </p:cNvSpPr>
            <p:nvPr/>
          </p:nvSpPr>
          <p:spPr bwMode="auto">
            <a:xfrm>
              <a:off x="3600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9" name="Rectangle 33"/>
            <p:cNvSpPr>
              <a:spLocks noChangeArrowheads="1"/>
            </p:cNvSpPr>
            <p:nvPr/>
          </p:nvSpPr>
          <p:spPr bwMode="auto">
            <a:xfrm>
              <a:off x="3696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20" name="Rectangle 34"/>
            <p:cNvSpPr>
              <a:spLocks noChangeArrowheads="1"/>
            </p:cNvSpPr>
            <p:nvPr/>
          </p:nvSpPr>
          <p:spPr bwMode="auto">
            <a:xfrm>
              <a:off x="3792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21" name="Rectangle 35"/>
            <p:cNvSpPr>
              <a:spLocks noChangeArrowheads="1"/>
            </p:cNvSpPr>
            <p:nvPr/>
          </p:nvSpPr>
          <p:spPr bwMode="auto">
            <a:xfrm>
              <a:off x="3888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2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362200" y="1676400"/>
            <a:ext cx="5207002" cy="4651375"/>
            <a:chOff x="1488" y="1056"/>
            <a:chExt cx="3280" cy="2930"/>
          </a:xfrm>
        </p:grpSpPr>
        <p:sp>
          <p:nvSpPr>
            <p:cNvPr id="72983" name="Text Box 38"/>
            <p:cNvSpPr txBox="1">
              <a:spLocks noChangeArrowheads="1"/>
            </p:cNvSpPr>
            <p:nvPr/>
          </p:nvSpPr>
          <p:spPr bwMode="auto">
            <a:xfrm>
              <a:off x="1488" y="2592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5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4" name="Text Box 39"/>
            <p:cNvSpPr txBox="1">
              <a:spLocks noChangeArrowheads="1"/>
            </p:cNvSpPr>
            <p:nvPr/>
          </p:nvSpPr>
          <p:spPr bwMode="auto">
            <a:xfrm>
              <a:off x="1488" y="2976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6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5" name="Text Box 40"/>
            <p:cNvSpPr txBox="1">
              <a:spLocks noChangeArrowheads="1"/>
            </p:cNvSpPr>
            <p:nvPr/>
          </p:nvSpPr>
          <p:spPr bwMode="auto">
            <a:xfrm>
              <a:off x="1488" y="3360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7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6" name="Text Box 41"/>
            <p:cNvSpPr txBox="1">
              <a:spLocks noChangeArrowheads="1"/>
            </p:cNvSpPr>
            <p:nvPr/>
          </p:nvSpPr>
          <p:spPr bwMode="auto">
            <a:xfrm>
              <a:off x="1488" y="1056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1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7" name="Text Box 42"/>
            <p:cNvSpPr txBox="1">
              <a:spLocks noChangeArrowheads="1"/>
            </p:cNvSpPr>
            <p:nvPr/>
          </p:nvSpPr>
          <p:spPr bwMode="auto">
            <a:xfrm>
              <a:off x="1488" y="1824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3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8" name="Text Box 43"/>
            <p:cNvSpPr txBox="1">
              <a:spLocks noChangeArrowheads="1"/>
            </p:cNvSpPr>
            <p:nvPr/>
          </p:nvSpPr>
          <p:spPr bwMode="auto">
            <a:xfrm>
              <a:off x="1488" y="2208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4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72989" name="Text Box 44"/>
            <p:cNvSpPr txBox="1">
              <a:spLocks noChangeArrowheads="1"/>
            </p:cNvSpPr>
            <p:nvPr/>
          </p:nvSpPr>
          <p:spPr bwMode="auto">
            <a:xfrm>
              <a:off x="1488" y="3734"/>
              <a:ext cx="32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 dirty="0">
                  <a:latin typeface="Arial" charset="0"/>
                </a:rPr>
                <a:t>Train </a:t>
              </a:r>
              <a:r>
                <a:rPr lang="en-US" sz="2000" dirty="0" smtClean="0">
                  <a:latin typeface="Arial" charset="0"/>
                </a:rPr>
                <a:t>on </a:t>
              </a:r>
              <a:r>
                <a:rPr lang="en-US" sz="2000" dirty="0">
                  <a:latin typeface="Arial" charset="0"/>
                </a:rPr>
                <a:t>yellow, evaluate on </a:t>
              </a:r>
              <a:r>
                <a:rPr lang="en-US" sz="2000" dirty="0" smtClean="0">
                  <a:latin typeface="Arial" charset="0"/>
                </a:rPr>
                <a:t>pink   </a:t>
              </a:r>
              <a:r>
                <a:rPr lang="en-US" sz="2000" dirty="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 dirty="0">
                  <a:latin typeface="Arial" charset="0"/>
                  <a:sym typeface="Symbol" pitchFamily="18" charset="2"/>
                </a:rPr>
                <a:t>8</a:t>
              </a:r>
              <a:endParaRPr lang="en-US" sz="2000" baseline="-25000" dirty="0">
                <a:latin typeface="Arial" charset="0"/>
              </a:endParaRPr>
            </a:p>
          </p:txBody>
        </p:sp>
        <p:sp>
          <p:nvSpPr>
            <p:cNvPr id="72990" name="Text Box 45"/>
            <p:cNvSpPr txBox="1">
              <a:spLocks noChangeArrowheads="1"/>
            </p:cNvSpPr>
            <p:nvPr/>
          </p:nvSpPr>
          <p:spPr bwMode="auto">
            <a:xfrm>
              <a:off x="1488" y="1440"/>
              <a:ext cx="3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Train on yellow, evaluate on pink   </a:t>
              </a:r>
              <a:r>
                <a:rPr lang="en-US" sz="2000">
                  <a:latin typeface="Arial" charset="0"/>
                  <a:sym typeface="Symbol" pitchFamily="18" charset="2"/>
                </a:rPr>
                <a:t>  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2</a:t>
              </a:r>
              <a:endParaRPr lang="en-US" sz="2000" baseline="-25000">
                <a:latin typeface="Arial" charset="0"/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096000" y="6400800"/>
            <a:ext cx="2362200" cy="396875"/>
            <a:chOff x="3840" y="4032"/>
            <a:chExt cx="1488" cy="250"/>
          </a:xfrm>
        </p:grpSpPr>
        <p:sp>
          <p:nvSpPr>
            <p:cNvPr id="72981" name="Text Box 47"/>
            <p:cNvSpPr txBox="1">
              <a:spLocks noChangeArrowheads="1"/>
            </p:cNvSpPr>
            <p:nvPr/>
          </p:nvSpPr>
          <p:spPr bwMode="auto">
            <a:xfrm>
              <a:off x="3936" y="4032"/>
              <a:ext cx="13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error = </a:t>
              </a:r>
              <a:r>
                <a:rPr lang="en-US" sz="2000">
                  <a:latin typeface="Arial" charset="0"/>
                  <a:sym typeface="Symbol" pitchFamily="18" charset="2"/>
                </a:rPr>
                <a:t> error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i</a:t>
              </a:r>
              <a:r>
                <a:rPr lang="en-US" sz="2000">
                  <a:latin typeface="Arial" charset="0"/>
                  <a:sym typeface="Symbol" pitchFamily="18" charset="2"/>
                </a:rPr>
                <a:t> / k</a:t>
              </a:r>
              <a:r>
                <a:rPr lang="en-US" sz="2000">
                  <a:latin typeface="Arial" charset="0"/>
                </a:rPr>
                <a:t> </a:t>
              </a:r>
            </a:p>
          </p:txBody>
        </p:sp>
        <p:sp>
          <p:nvSpPr>
            <p:cNvPr id="72982" name="Line 48"/>
            <p:cNvSpPr>
              <a:spLocks noChangeShapeType="1"/>
            </p:cNvSpPr>
            <p:nvPr/>
          </p:nvSpPr>
          <p:spPr bwMode="auto">
            <a:xfrm>
              <a:off x="3840" y="4032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53988" y="1600200"/>
            <a:ext cx="6323012" cy="4419600"/>
            <a:chOff x="97" y="1008"/>
            <a:chExt cx="3983" cy="2784"/>
          </a:xfrm>
        </p:grpSpPr>
        <p:grpSp>
          <p:nvGrpSpPr>
            <p:cNvPr id="72715" name="Group 50"/>
            <p:cNvGrpSpPr>
              <a:grpSpLocks/>
            </p:cNvGrpSpPr>
            <p:nvPr/>
          </p:nvGrpSpPr>
          <p:grpSpPr bwMode="auto">
            <a:xfrm>
              <a:off x="1008" y="1008"/>
              <a:ext cx="3072" cy="2784"/>
              <a:chOff x="1008" y="1008"/>
              <a:chExt cx="3072" cy="2784"/>
            </a:xfrm>
          </p:grpSpPr>
          <p:grpSp>
            <p:nvGrpSpPr>
              <p:cNvPr id="72717" name="Group 51"/>
              <p:cNvGrpSpPr>
                <a:grpSpLocks/>
              </p:cNvGrpSpPr>
              <p:nvPr/>
            </p:nvGrpSpPr>
            <p:grpSpPr bwMode="auto">
              <a:xfrm>
                <a:off x="1008" y="1392"/>
                <a:ext cx="3072" cy="96"/>
                <a:chOff x="1008" y="1488"/>
                <a:chExt cx="3072" cy="96"/>
              </a:xfrm>
            </p:grpSpPr>
            <p:sp>
              <p:nvSpPr>
                <p:cNvPr id="72949" name="Rectangle 52"/>
                <p:cNvSpPr>
                  <a:spLocks noChangeArrowheads="1"/>
                </p:cNvSpPr>
                <p:nvPr/>
              </p:nvSpPr>
              <p:spPr bwMode="auto">
                <a:xfrm>
                  <a:off x="100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0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1" name="Rectangle 54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2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3" name="Rectangle 56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4" name="Rectangle 57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5" name="Rectangle 58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6" name="Rectangle 59"/>
                <p:cNvSpPr>
                  <a:spLocks noChangeArrowheads="1"/>
                </p:cNvSpPr>
                <p:nvPr/>
              </p:nvSpPr>
              <p:spPr bwMode="auto">
                <a:xfrm>
                  <a:off x="1680" y="148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7" name="Rectangle 60"/>
                <p:cNvSpPr>
                  <a:spLocks noChangeArrowheads="1"/>
                </p:cNvSpPr>
                <p:nvPr/>
              </p:nvSpPr>
              <p:spPr bwMode="auto">
                <a:xfrm>
                  <a:off x="177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8" name="Rectangle 61"/>
                <p:cNvSpPr>
                  <a:spLocks noChangeArrowheads="1"/>
                </p:cNvSpPr>
                <p:nvPr/>
              </p:nvSpPr>
              <p:spPr bwMode="auto">
                <a:xfrm>
                  <a:off x="1872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9" name="Rectangle 62"/>
                <p:cNvSpPr>
                  <a:spLocks noChangeArrowheads="1"/>
                </p:cNvSpPr>
                <p:nvPr/>
              </p:nvSpPr>
              <p:spPr bwMode="auto">
                <a:xfrm>
                  <a:off x="196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0" name="Rectangle 63"/>
                <p:cNvSpPr>
                  <a:spLocks noChangeArrowheads="1"/>
                </p:cNvSpPr>
                <p:nvPr/>
              </p:nvSpPr>
              <p:spPr bwMode="auto">
                <a:xfrm>
                  <a:off x="206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1" name="Rectangle 64"/>
                <p:cNvSpPr>
                  <a:spLocks noChangeArrowheads="1"/>
                </p:cNvSpPr>
                <p:nvPr/>
              </p:nvSpPr>
              <p:spPr bwMode="auto">
                <a:xfrm>
                  <a:off x="2160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2" name="Rectangle 65"/>
                <p:cNvSpPr>
                  <a:spLocks noChangeArrowheads="1"/>
                </p:cNvSpPr>
                <p:nvPr/>
              </p:nvSpPr>
              <p:spPr bwMode="auto">
                <a:xfrm>
                  <a:off x="225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3" name="Rectangle 66"/>
                <p:cNvSpPr>
                  <a:spLocks noChangeArrowheads="1"/>
                </p:cNvSpPr>
                <p:nvPr/>
              </p:nvSpPr>
              <p:spPr bwMode="auto">
                <a:xfrm>
                  <a:off x="2352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4" name="Rectangle 67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5" name="Rectangle 68"/>
                <p:cNvSpPr>
                  <a:spLocks noChangeArrowheads="1"/>
                </p:cNvSpPr>
                <p:nvPr/>
              </p:nvSpPr>
              <p:spPr bwMode="auto">
                <a:xfrm>
                  <a:off x="254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6" name="Rectangle 69"/>
                <p:cNvSpPr>
                  <a:spLocks noChangeArrowheads="1"/>
                </p:cNvSpPr>
                <p:nvPr/>
              </p:nvSpPr>
              <p:spPr bwMode="auto">
                <a:xfrm>
                  <a:off x="2640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7" name="Rectangle 70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8" name="Rectangle 71"/>
                <p:cNvSpPr>
                  <a:spLocks noChangeArrowheads="1"/>
                </p:cNvSpPr>
                <p:nvPr/>
              </p:nvSpPr>
              <p:spPr bwMode="auto">
                <a:xfrm>
                  <a:off x="2832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9" name="Rectangle 72"/>
                <p:cNvSpPr>
                  <a:spLocks noChangeArrowheads="1"/>
                </p:cNvSpPr>
                <p:nvPr/>
              </p:nvSpPr>
              <p:spPr bwMode="auto">
                <a:xfrm>
                  <a:off x="292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0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1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2" name="Rectangle 75"/>
                <p:cNvSpPr>
                  <a:spLocks noChangeArrowheads="1"/>
                </p:cNvSpPr>
                <p:nvPr/>
              </p:nvSpPr>
              <p:spPr bwMode="auto">
                <a:xfrm>
                  <a:off x="321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3" name="Rectangle 76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4" name="Rectangle 77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5" name="Rectangle 78"/>
                <p:cNvSpPr>
                  <a:spLocks noChangeArrowheads="1"/>
                </p:cNvSpPr>
                <p:nvPr/>
              </p:nvSpPr>
              <p:spPr bwMode="auto">
                <a:xfrm>
                  <a:off x="350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6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0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96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8" name="Rectangle 81"/>
                <p:cNvSpPr>
                  <a:spLocks noChangeArrowheads="1"/>
                </p:cNvSpPr>
                <p:nvPr/>
              </p:nvSpPr>
              <p:spPr bwMode="auto">
                <a:xfrm>
                  <a:off x="3792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9" name="Rectangle 82"/>
                <p:cNvSpPr>
                  <a:spLocks noChangeArrowheads="1"/>
                </p:cNvSpPr>
                <p:nvPr/>
              </p:nvSpPr>
              <p:spPr bwMode="auto">
                <a:xfrm>
                  <a:off x="3888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80" name="Rectangle 83"/>
                <p:cNvSpPr>
                  <a:spLocks noChangeArrowheads="1"/>
                </p:cNvSpPr>
                <p:nvPr/>
              </p:nvSpPr>
              <p:spPr bwMode="auto">
                <a:xfrm>
                  <a:off x="3984" y="148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18" name="Group 84"/>
              <p:cNvGrpSpPr>
                <a:grpSpLocks/>
              </p:cNvGrpSpPr>
              <p:nvPr/>
            </p:nvGrpSpPr>
            <p:grpSpPr bwMode="auto">
              <a:xfrm>
                <a:off x="1008" y="1776"/>
                <a:ext cx="3072" cy="96"/>
                <a:chOff x="1008" y="1680"/>
                <a:chExt cx="3072" cy="96"/>
              </a:xfrm>
            </p:grpSpPr>
            <p:sp>
              <p:nvSpPr>
                <p:cNvPr id="72917" name="Rectangle 8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8" name="Rectangle 86"/>
                <p:cNvSpPr>
                  <a:spLocks noChangeArrowheads="1"/>
                </p:cNvSpPr>
                <p:nvPr/>
              </p:nvSpPr>
              <p:spPr bwMode="auto">
                <a:xfrm>
                  <a:off x="110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9" name="Rectangle 87"/>
                <p:cNvSpPr>
                  <a:spLocks noChangeArrowheads="1"/>
                </p:cNvSpPr>
                <p:nvPr/>
              </p:nvSpPr>
              <p:spPr bwMode="auto">
                <a:xfrm>
                  <a:off x="120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0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6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1" name="Rectangle 89"/>
                <p:cNvSpPr>
                  <a:spLocks noChangeArrowheads="1"/>
                </p:cNvSpPr>
                <p:nvPr/>
              </p:nvSpPr>
              <p:spPr bwMode="auto">
                <a:xfrm>
                  <a:off x="1392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" name="Rectangle 90"/>
                <p:cNvSpPr>
                  <a:spLocks noChangeArrowheads="1"/>
                </p:cNvSpPr>
                <p:nvPr/>
              </p:nvSpPr>
              <p:spPr bwMode="auto">
                <a:xfrm>
                  <a:off x="148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" name="Rectangle 91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" name="Rectangle 92"/>
                <p:cNvSpPr>
                  <a:spLocks noChangeArrowheads="1"/>
                </p:cNvSpPr>
                <p:nvPr/>
              </p:nvSpPr>
              <p:spPr bwMode="auto">
                <a:xfrm>
                  <a:off x="168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5" name="Rectangle 93"/>
                <p:cNvSpPr>
                  <a:spLocks noChangeArrowheads="1"/>
                </p:cNvSpPr>
                <p:nvPr/>
              </p:nvSpPr>
              <p:spPr bwMode="auto">
                <a:xfrm>
                  <a:off x="1776" y="168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6" name="Rectangle 94"/>
                <p:cNvSpPr>
                  <a:spLocks noChangeArrowheads="1"/>
                </p:cNvSpPr>
                <p:nvPr/>
              </p:nvSpPr>
              <p:spPr bwMode="auto">
                <a:xfrm>
                  <a:off x="1872" y="168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64" y="168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9" name="Rectangle 97"/>
                <p:cNvSpPr>
                  <a:spLocks noChangeArrowheads="1"/>
                </p:cNvSpPr>
                <p:nvPr/>
              </p:nvSpPr>
              <p:spPr bwMode="auto">
                <a:xfrm>
                  <a:off x="216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0" name="Rectangle 98"/>
                <p:cNvSpPr>
                  <a:spLocks noChangeArrowheads="1"/>
                </p:cNvSpPr>
                <p:nvPr/>
              </p:nvSpPr>
              <p:spPr bwMode="auto">
                <a:xfrm>
                  <a:off x="2256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1" name="Rectangle 99"/>
                <p:cNvSpPr>
                  <a:spLocks noChangeArrowheads="1"/>
                </p:cNvSpPr>
                <p:nvPr/>
              </p:nvSpPr>
              <p:spPr bwMode="auto">
                <a:xfrm>
                  <a:off x="2352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44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254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4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4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5" name="Rectangle 103"/>
                <p:cNvSpPr>
                  <a:spLocks noChangeArrowheads="1"/>
                </p:cNvSpPr>
                <p:nvPr/>
              </p:nvSpPr>
              <p:spPr bwMode="auto">
                <a:xfrm>
                  <a:off x="2736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6" name="Rectangle 104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7" name="Rectangle 105"/>
                <p:cNvSpPr>
                  <a:spLocks noChangeArrowheads="1"/>
                </p:cNvSpPr>
                <p:nvPr/>
              </p:nvSpPr>
              <p:spPr bwMode="auto">
                <a:xfrm>
                  <a:off x="292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2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0" name="Rectangle 108"/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1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12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2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0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3" name="Rectangle 111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00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96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888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984" y="168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19" name="Group 117"/>
              <p:cNvGrpSpPr>
                <a:grpSpLocks/>
              </p:cNvGrpSpPr>
              <p:nvPr/>
            </p:nvGrpSpPr>
            <p:grpSpPr bwMode="auto">
              <a:xfrm>
                <a:off x="1008" y="2160"/>
                <a:ext cx="3072" cy="96"/>
                <a:chOff x="1008" y="1872"/>
                <a:chExt cx="3072" cy="96"/>
              </a:xfrm>
            </p:grpSpPr>
            <p:sp>
              <p:nvSpPr>
                <p:cNvPr id="7288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6" name="Rectangle 119"/>
                <p:cNvSpPr>
                  <a:spLocks noChangeArrowheads="1"/>
                </p:cNvSpPr>
                <p:nvPr/>
              </p:nvSpPr>
              <p:spPr bwMode="auto">
                <a:xfrm>
                  <a:off x="110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7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00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8" name="Rectangle 121"/>
                <p:cNvSpPr>
                  <a:spLocks noChangeArrowheads="1"/>
                </p:cNvSpPr>
                <p:nvPr/>
              </p:nvSpPr>
              <p:spPr bwMode="auto">
                <a:xfrm>
                  <a:off x="1296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9" name="Rectangle 122"/>
                <p:cNvSpPr>
                  <a:spLocks noChangeArrowheads="1"/>
                </p:cNvSpPr>
                <p:nvPr/>
              </p:nvSpPr>
              <p:spPr bwMode="auto">
                <a:xfrm>
                  <a:off x="1392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0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8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1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8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2" name="Rectangle 125"/>
                <p:cNvSpPr>
                  <a:spLocks noChangeArrowheads="1"/>
                </p:cNvSpPr>
                <p:nvPr/>
              </p:nvSpPr>
              <p:spPr bwMode="auto">
                <a:xfrm>
                  <a:off x="1680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776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5" name="Rectangle 128"/>
                <p:cNvSpPr>
                  <a:spLocks noChangeArrowheads="1"/>
                </p:cNvSpPr>
                <p:nvPr/>
              </p:nvSpPr>
              <p:spPr bwMode="auto">
                <a:xfrm>
                  <a:off x="196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160" y="1872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56" y="1872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52" y="1872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0" name="Rectangle 133"/>
                <p:cNvSpPr>
                  <a:spLocks noChangeArrowheads="1"/>
                </p:cNvSpPr>
                <p:nvPr/>
              </p:nvSpPr>
              <p:spPr bwMode="auto">
                <a:xfrm>
                  <a:off x="2448" y="1872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1" name="Rectangle 134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2" name="Rectangle 1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5" name="Rectangle 138"/>
                <p:cNvSpPr>
                  <a:spLocks noChangeArrowheads="1"/>
                </p:cNvSpPr>
                <p:nvPr/>
              </p:nvSpPr>
              <p:spPr bwMode="auto">
                <a:xfrm>
                  <a:off x="292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7" name="Rectangle 140"/>
                <p:cNvSpPr>
                  <a:spLocks noChangeArrowheads="1"/>
                </p:cNvSpPr>
                <p:nvPr/>
              </p:nvSpPr>
              <p:spPr bwMode="auto">
                <a:xfrm>
                  <a:off x="3120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8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16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9" name="Rectangle 14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0" name="Rectangle 143"/>
                <p:cNvSpPr>
                  <a:spLocks noChangeArrowheads="1"/>
                </p:cNvSpPr>
                <p:nvPr/>
              </p:nvSpPr>
              <p:spPr bwMode="auto">
                <a:xfrm>
                  <a:off x="340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1" name="Rectangle 144"/>
                <p:cNvSpPr>
                  <a:spLocks noChangeArrowheads="1"/>
                </p:cNvSpPr>
                <p:nvPr/>
              </p:nvSpPr>
              <p:spPr bwMode="auto">
                <a:xfrm>
                  <a:off x="350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96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792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84" y="187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20" name="Group 150"/>
              <p:cNvGrpSpPr>
                <a:grpSpLocks/>
              </p:cNvGrpSpPr>
              <p:nvPr/>
            </p:nvGrpSpPr>
            <p:grpSpPr bwMode="auto">
              <a:xfrm>
                <a:off x="1008" y="2544"/>
                <a:ext cx="3072" cy="96"/>
                <a:chOff x="1008" y="2064"/>
                <a:chExt cx="3072" cy="96"/>
              </a:xfrm>
            </p:grpSpPr>
            <p:sp>
              <p:nvSpPr>
                <p:cNvPr id="7285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4" name="Rectangle 152"/>
                <p:cNvSpPr>
                  <a:spLocks noChangeArrowheads="1"/>
                </p:cNvSpPr>
                <p:nvPr/>
              </p:nvSpPr>
              <p:spPr bwMode="auto">
                <a:xfrm>
                  <a:off x="110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00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7" name="Rectangle 155"/>
                <p:cNvSpPr>
                  <a:spLocks noChangeArrowheads="1"/>
                </p:cNvSpPr>
                <p:nvPr/>
              </p:nvSpPr>
              <p:spPr bwMode="auto">
                <a:xfrm>
                  <a:off x="1392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8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9" name="Rectangle 157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0" name="Rectangle 158"/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776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2" name="Rectangle 160"/>
                <p:cNvSpPr>
                  <a:spLocks noChangeArrowheads="1"/>
                </p:cNvSpPr>
                <p:nvPr/>
              </p:nvSpPr>
              <p:spPr bwMode="auto">
                <a:xfrm>
                  <a:off x="1872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3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4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6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5" name="Rectangle 163"/>
                <p:cNvSpPr>
                  <a:spLocks noChangeArrowheads="1"/>
                </p:cNvSpPr>
                <p:nvPr/>
              </p:nvSpPr>
              <p:spPr bwMode="auto">
                <a:xfrm>
                  <a:off x="2160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6" name="Rectangle 164"/>
                <p:cNvSpPr>
                  <a:spLocks noChangeArrowheads="1"/>
                </p:cNvSpPr>
                <p:nvPr/>
              </p:nvSpPr>
              <p:spPr bwMode="auto">
                <a:xfrm>
                  <a:off x="2256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52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8" name="Rectangle 166"/>
                <p:cNvSpPr>
                  <a:spLocks noChangeArrowheads="1"/>
                </p:cNvSpPr>
                <p:nvPr/>
              </p:nvSpPr>
              <p:spPr bwMode="auto">
                <a:xfrm>
                  <a:off x="244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9" name="Rectangle 167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2" name="Rectangle 170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3" name="Rectangle 171"/>
                <p:cNvSpPr>
                  <a:spLocks noChangeArrowheads="1"/>
                </p:cNvSpPr>
                <p:nvPr/>
              </p:nvSpPr>
              <p:spPr bwMode="auto">
                <a:xfrm>
                  <a:off x="292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4" name="Rectangle 172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5" name="Rectangle 173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6" name="Rectangle 174"/>
                <p:cNvSpPr>
                  <a:spLocks noChangeArrowheads="1"/>
                </p:cNvSpPr>
                <p:nvPr/>
              </p:nvSpPr>
              <p:spPr bwMode="auto">
                <a:xfrm>
                  <a:off x="3216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7" name="Rectangle 175"/>
                <p:cNvSpPr>
                  <a:spLocks noChangeArrowheads="1"/>
                </p:cNvSpPr>
                <p:nvPr/>
              </p:nvSpPr>
              <p:spPr bwMode="auto">
                <a:xfrm>
                  <a:off x="3312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8" name="Rectangle 176"/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9" name="Rectangle 177"/>
                <p:cNvSpPr>
                  <a:spLocks noChangeArrowheads="1"/>
                </p:cNvSpPr>
                <p:nvPr/>
              </p:nvSpPr>
              <p:spPr bwMode="auto">
                <a:xfrm>
                  <a:off x="350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0" name="Rectangle 178"/>
                <p:cNvSpPr>
                  <a:spLocks noChangeArrowheads="1"/>
                </p:cNvSpPr>
                <p:nvPr/>
              </p:nvSpPr>
              <p:spPr bwMode="auto">
                <a:xfrm>
                  <a:off x="3600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1" name="Rectangle 17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2" name="Rectangle 180"/>
                <p:cNvSpPr>
                  <a:spLocks noChangeArrowheads="1"/>
                </p:cNvSpPr>
                <p:nvPr/>
              </p:nvSpPr>
              <p:spPr bwMode="auto">
                <a:xfrm>
                  <a:off x="3792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3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4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84" y="206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21" name="Group 183"/>
              <p:cNvGrpSpPr>
                <a:grpSpLocks/>
              </p:cNvGrpSpPr>
              <p:nvPr/>
            </p:nvGrpSpPr>
            <p:grpSpPr bwMode="auto">
              <a:xfrm>
                <a:off x="1008" y="2928"/>
                <a:ext cx="3072" cy="96"/>
                <a:chOff x="1008" y="2256"/>
                <a:chExt cx="3072" cy="96"/>
              </a:xfrm>
            </p:grpSpPr>
            <p:sp>
              <p:nvSpPr>
                <p:cNvPr id="72821" name="Rectangle 184"/>
                <p:cNvSpPr>
                  <a:spLocks noChangeArrowheads="1"/>
                </p:cNvSpPr>
                <p:nvPr/>
              </p:nvSpPr>
              <p:spPr bwMode="auto">
                <a:xfrm>
                  <a:off x="100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2" name="Rectangle 185"/>
                <p:cNvSpPr>
                  <a:spLocks noChangeArrowheads="1"/>
                </p:cNvSpPr>
                <p:nvPr/>
              </p:nvSpPr>
              <p:spPr bwMode="auto">
                <a:xfrm>
                  <a:off x="110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3" name="Rectangle 186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4" name="Rectangle 187"/>
                <p:cNvSpPr>
                  <a:spLocks noChangeArrowheads="1"/>
                </p:cNvSpPr>
                <p:nvPr/>
              </p:nvSpPr>
              <p:spPr bwMode="auto">
                <a:xfrm>
                  <a:off x="1296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5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9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6" name="Rectangle 189"/>
                <p:cNvSpPr>
                  <a:spLocks noChangeArrowheads="1"/>
                </p:cNvSpPr>
                <p:nvPr/>
              </p:nvSpPr>
              <p:spPr bwMode="auto">
                <a:xfrm>
                  <a:off x="148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7" name="Rectangle 190"/>
                <p:cNvSpPr>
                  <a:spLocks noChangeArrowheads="1"/>
                </p:cNvSpPr>
                <p:nvPr/>
              </p:nvSpPr>
              <p:spPr bwMode="auto">
                <a:xfrm>
                  <a:off x="158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8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80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9" name="Rectangle 192"/>
                <p:cNvSpPr>
                  <a:spLocks noChangeArrowheads="1"/>
                </p:cNvSpPr>
                <p:nvPr/>
              </p:nvSpPr>
              <p:spPr bwMode="auto">
                <a:xfrm>
                  <a:off x="1776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0" name="Rectangle 193"/>
                <p:cNvSpPr>
                  <a:spLocks noChangeArrowheads="1"/>
                </p:cNvSpPr>
                <p:nvPr/>
              </p:nvSpPr>
              <p:spPr bwMode="auto">
                <a:xfrm>
                  <a:off x="187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1" name="Rectangle 194"/>
                <p:cNvSpPr>
                  <a:spLocks noChangeArrowheads="1"/>
                </p:cNvSpPr>
                <p:nvPr/>
              </p:nvSpPr>
              <p:spPr bwMode="auto">
                <a:xfrm>
                  <a:off x="196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2" name="Rectangle 195"/>
                <p:cNvSpPr>
                  <a:spLocks noChangeArrowheads="1"/>
                </p:cNvSpPr>
                <p:nvPr/>
              </p:nvSpPr>
              <p:spPr bwMode="auto">
                <a:xfrm>
                  <a:off x="206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3" name="Rectangle 196"/>
                <p:cNvSpPr>
                  <a:spLocks noChangeArrowheads="1"/>
                </p:cNvSpPr>
                <p:nvPr/>
              </p:nvSpPr>
              <p:spPr bwMode="auto">
                <a:xfrm>
                  <a:off x="2160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4" name="Rectangle 197"/>
                <p:cNvSpPr>
                  <a:spLocks noChangeArrowheads="1"/>
                </p:cNvSpPr>
                <p:nvPr/>
              </p:nvSpPr>
              <p:spPr bwMode="auto">
                <a:xfrm>
                  <a:off x="2256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5" name="Rectangle 198"/>
                <p:cNvSpPr>
                  <a:spLocks noChangeArrowheads="1"/>
                </p:cNvSpPr>
                <p:nvPr/>
              </p:nvSpPr>
              <p:spPr bwMode="auto">
                <a:xfrm>
                  <a:off x="235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6" name="Rectangle 199"/>
                <p:cNvSpPr>
                  <a:spLocks noChangeArrowheads="1"/>
                </p:cNvSpPr>
                <p:nvPr/>
              </p:nvSpPr>
              <p:spPr bwMode="auto">
                <a:xfrm>
                  <a:off x="244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7" name="Rectangle 200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8" name="Rectangle 201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9" name="Rectangle 202"/>
                <p:cNvSpPr>
                  <a:spLocks noChangeArrowheads="1"/>
                </p:cNvSpPr>
                <p:nvPr/>
              </p:nvSpPr>
              <p:spPr bwMode="auto">
                <a:xfrm>
                  <a:off x="2736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0" name="Rectangle 203"/>
                <p:cNvSpPr>
                  <a:spLocks noChangeArrowheads="1"/>
                </p:cNvSpPr>
                <p:nvPr/>
              </p:nvSpPr>
              <p:spPr bwMode="auto">
                <a:xfrm>
                  <a:off x="283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1" name="Rectangle 204"/>
                <p:cNvSpPr>
                  <a:spLocks noChangeArrowheads="1"/>
                </p:cNvSpPr>
                <p:nvPr/>
              </p:nvSpPr>
              <p:spPr bwMode="auto">
                <a:xfrm>
                  <a:off x="2928" y="225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2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3" name="Rectangle 206"/>
                <p:cNvSpPr>
                  <a:spLocks noChangeArrowheads="1"/>
                </p:cNvSpPr>
                <p:nvPr/>
              </p:nvSpPr>
              <p:spPr bwMode="auto">
                <a:xfrm>
                  <a:off x="3120" y="225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4" name="Rectangle 207"/>
                <p:cNvSpPr>
                  <a:spLocks noChangeArrowheads="1"/>
                </p:cNvSpPr>
                <p:nvPr/>
              </p:nvSpPr>
              <p:spPr bwMode="auto">
                <a:xfrm>
                  <a:off x="3216" y="225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5" name="Rectangle 208"/>
                <p:cNvSpPr>
                  <a:spLocks noChangeArrowheads="1"/>
                </p:cNvSpPr>
                <p:nvPr/>
              </p:nvSpPr>
              <p:spPr bwMode="auto">
                <a:xfrm>
                  <a:off x="331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6" name="Rectangle 209"/>
                <p:cNvSpPr>
                  <a:spLocks noChangeArrowheads="1"/>
                </p:cNvSpPr>
                <p:nvPr/>
              </p:nvSpPr>
              <p:spPr bwMode="auto">
                <a:xfrm>
                  <a:off x="340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7" name="Rectangle 210"/>
                <p:cNvSpPr>
                  <a:spLocks noChangeArrowheads="1"/>
                </p:cNvSpPr>
                <p:nvPr/>
              </p:nvSpPr>
              <p:spPr bwMode="auto">
                <a:xfrm>
                  <a:off x="350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8" name="Rectangle 211"/>
                <p:cNvSpPr>
                  <a:spLocks noChangeArrowheads="1"/>
                </p:cNvSpPr>
                <p:nvPr/>
              </p:nvSpPr>
              <p:spPr bwMode="auto">
                <a:xfrm>
                  <a:off x="3600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9" name="Rectangle 212"/>
                <p:cNvSpPr>
                  <a:spLocks noChangeArrowheads="1"/>
                </p:cNvSpPr>
                <p:nvPr/>
              </p:nvSpPr>
              <p:spPr bwMode="auto">
                <a:xfrm>
                  <a:off x="3696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0" name="Rectangle 213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1" name="Rectangle 214"/>
                <p:cNvSpPr>
                  <a:spLocks noChangeArrowheads="1"/>
                </p:cNvSpPr>
                <p:nvPr/>
              </p:nvSpPr>
              <p:spPr bwMode="auto">
                <a:xfrm>
                  <a:off x="3888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2" name="Rectangle 215"/>
                <p:cNvSpPr>
                  <a:spLocks noChangeArrowheads="1"/>
                </p:cNvSpPr>
                <p:nvPr/>
              </p:nvSpPr>
              <p:spPr bwMode="auto">
                <a:xfrm>
                  <a:off x="3984" y="225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22" name="Group 216"/>
              <p:cNvGrpSpPr>
                <a:grpSpLocks/>
              </p:cNvGrpSpPr>
              <p:nvPr/>
            </p:nvGrpSpPr>
            <p:grpSpPr bwMode="auto">
              <a:xfrm>
                <a:off x="1008" y="3312"/>
                <a:ext cx="3072" cy="96"/>
                <a:chOff x="1008" y="2448"/>
                <a:chExt cx="3072" cy="96"/>
              </a:xfrm>
            </p:grpSpPr>
            <p:sp>
              <p:nvSpPr>
                <p:cNvPr id="72789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0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0" name="Rectangle 218"/>
                <p:cNvSpPr>
                  <a:spLocks noChangeArrowheads="1"/>
                </p:cNvSpPr>
                <p:nvPr/>
              </p:nvSpPr>
              <p:spPr bwMode="auto">
                <a:xfrm>
                  <a:off x="110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1" name="Rectangle 219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2" name="Rectangle 220"/>
                <p:cNvSpPr>
                  <a:spLocks noChangeArrowheads="1"/>
                </p:cNvSpPr>
                <p:nvPr/>
              </p:nvSpPr>
              <p:spPr bwMode="auto">
                <a:xfrm>
                  <a:off x="129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3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4" name="Rectangle 222"/>
                <p:cNvSpPr>
                  <a:spLocks noChangeArrowheads="1"/>
                </p:cNvSpPr>
                <p:nvPr/>
              </p:nvSpPr>
              <p:spPr bwMode="auto">
                <a:xfrm>
                  <a:off x="148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5" name="Rectangle 223"/>
                <p:cNvSpPr>
                  <a:spLocks noChangeArrowheads="1"/>
                </p:cNvSpPr>
                <p:nvPr/>
              </p:nvSpPr>
              <p:spPr bwMode="auto">
                <a:xfrm>
                  <a:off x="158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6" name="Rectangle 224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7" name="Rectangle 225"/>
                <p:cNvSpPr>
                  <a:spLocks noChangeArrowheads="1"/>
                </p:cNvSpPr>
                <p:nvPr/>
              </p:nvSpPr>
              <p:spPr bwMode="auto">
                <a:xfrm>
                  <a:off x="177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8" name="Rectangle 226"/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9" name="Rectangle 227"/>
                <p:cNvSpPr>
                  <a:spLocks noChangeArrowheads="1"/>
                </p:cNvSpPr>
                <p:nvPr/>
              </p:nvSpPr>
              <p:spPr bwMode="auto">
                <a:xfrm>
                  <a:off x="196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0" name="Rectangle 228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1" name="Rectangle 229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2" name="Rectangle 230"/>
                <p:cNvSpPr>
                  <a:spLocks noChangeArrowheads="1"/>
                </p:cNvSpPr>
                <p:nvPr/>
              </p:nvSpPr>
              <p:spPr bwMode="auto">
                <a:xfrm>
                  <a:off x="225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3" name="Rectangle 231"/>
                <p:cNvSpPr>
                  <a:spLocks noChangeArrowheads="1"/>
                </p:cNvSpPr>
                <p:nvPr/>
              </p:nvSpPr>
              <p:spPr bwMode="auto">
                <a:xfrm>
                  <a:off x="2352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4" name="Rectangle 23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5" name="Rectangle 233"/>
                <p:cNvSpPr>
                  <a:spLocks noChangeArrowheads="1"/>
                </p:cNvSpPr>
                <p:nvPr/>
              </p:nvSpPr>
              <p:spPr bwMode="auto">
                <a:xfrm>
                  <a:off x="254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6" name="Rectangle 234"/>
                <p:cNvSpPr>
                  <a:spLocks noChangeArrowheads="1"/>
                </p:cNvSpPr>
                <p:nvPr/>
              </p:nvSpPr>
              <p:spPr bwMode="auto">
                <a:xfrm>
                  <a:off x="2640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7" name="Rectangle 235"/>
                <p:cNvSpPr>
                  <a:spLocks noChangeArrowheads="1"/>
                </p:cNvSpPr>
                <p:nvPr/>
              </p:nvSpPr>
              <p:spPr bwMode="auto">
                <a:xfrm>
                  <a:off x="273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8" name="Rectangle 236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9" name="Rectangle 237"/>
                <p:cNvSpPr>
                  <a:spLocks noChangeArrowheads="1"/>
                </p:cNvSpPr>
                <p:nvPr/>
              </p:nvSpPr>
              <p:spPr bwMode="auto">
                <a:xfrm>
                  <a:off x="292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0" name="Rectangle 238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1" name="Rectangle 239"/>
                <p:cNvSpPr>
                  <a:spLocks noChangeArrowheads="1"/>
                </p:cNvSpPr>
                <p:nvPr/>
              </p:nvSpPr>
              <p:spPr bwMode="auto">
                <a:xfrm>
                  <a:off x="3120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2" name="Rectangle 240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3" name="Rectangle 241"/>
                <p:cNvSpPr>
                  <a:spLocks noChangeArrowheads="1"/>
                </p:cNvSpPr>
                <p:nvPr/>
              </p:nvSpPr>
              <p:spPr bwMode="auto">
                <a:xfrm>
                  <a:off x="3312" y="244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" name="Rectangle 242"/>
                <p:cNvSpPr>
                  <a:spLocks noChangeArrowheads="1"/>
                </p:cNvSpPr>
                <p:nvPr/>
              </p:nvSpPr>
              <p:spPr bwMode="auto">
                <a:xfrm>
                  <a:off x="3408" y="244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" name="Rectangle 243"/>
                <p:cNvSpPr>
                  <a:spLocks noChangeArrowheads="1"/>
                </p:cNvSpPr>
                <p:nvPr/>
              </p:nvSpPr>
              <p:spPr bwMode="auto">
                <a:xfrm>
                  <a:off x="3504" y="244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6" name="Rectangle 244"/>
                <p:cNvSpPr>
                  <a:spLocks noChangeArrowheads="1"/>
                </p:cNvSpPr>
                <p:nvPr/>
              </p:nvSpPr>
              <p:spPr bwMode="auto">
                <a:xfrm>
                  <a:off x="3600" y="2448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7" name="Rectangle 245"/>
                <p:cNvSpPr>
                  <a:spLocks noChangeArrowheads="1"/>
                </p:cNvSpPr>
                <p:nvPr/>
              </p:nvSpPr>
              <p:spPr bwMode="auto">
                <a:xfrm>
                  <a:off x="3696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8" name="Rectangle 246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9" name="Rectangle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0" name="Rectangle 248"/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23" name="Group 249"/>
              <p:cNvGrpSpPr>
                <a:grpSpLocks/>
              </p:cNvGrpSpPr>
              <p:nvPr/>
            </p:nvGrpSpPr>
            <p:grpSpPr bwMode="auto">
              <a:xfrm>
                <a:off x="1008" y="3696"/>
                <a:ext cx="3072" cy="96"/>
                <a:chOff x="1008" y="2640"/>
                <a:chExt cx="3072" cy="96"/>
              </a:xfrm>
            </p:grpSpPr>
            <p:sp>
              <p:nvSpPr>
                <p:cNvPr id="72757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8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0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9" name="Rectangle 25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0" name="Rectangle 253"/>
                <p:cNvSpPr>
                  <a:spLocks noChangeArrowheads="1"/>
                </p:cNvSpPr>
                <p:nvPr/>
              </p:nvSpPr>
              <p:spPr bwMode="auto">
                <a:xfrm>
                  <a:off x="1296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2" name="Rectangle 255"/>
                <p:cNvSpPr>
                  <a:spLocks noChangeArrowheads="1"/>
                </p:cNvSpPr>
                <p:nvPr/>
              </p:nvSpPr>
              <p:spPr bwMode="auto">
                <a:xfrm>
                  <a:off x="148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3" name="Rectangle 25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4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8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5" name="Rectangle 258"/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6" name="Rectangle 259"/>
                <p:cNvSpPr>
                  <a:spLocks noChangeArrowheads="1"/>
                </p:cNvSpPr>
                <p:nvPr/>
              </p:nvSpPr>
              <p:spPr bwMode="auto">
                <a:xfrm>
                  <a:off x="1872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7" name="Rectangle 26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8" name="Rectangle 261"/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9" name="Rectangle 262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0" name="Rectangle 263"/>
                <p:cNvSpPr>
                  <a:spLocks noChangeArrowheads="1"/>
                </p:cNvSpPr>
                <p:nvPr/>
              </p:nvSpPr>
              <p:spPr bwMode="auto">
                <a:xfrm>
                  <a:off x="2256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1" name="Rectangle 264"/>
                <p:cNvSpPr>
                  <a:spLocks noChangeArrowheads="1"/>
                </p:cNvSpPr>
                <p:nvPr/>
              </p:nvSpPr>
              <p:spPr bwMode="auto">
                <a:xfrm>
                  <a:off x="2352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2" name="Rectangle 265"/>
                <p:cNvSpPr>
                  <a:spLocks noChangeArrowheads="1"/>
                </p:cNvSpPr>
                <p:nvPr/>
              </p:nvSpPr>
              <p:spPr bwMode="auto">
                <a:xfrm>
                  <a:off x="244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3" name="Rectangle 266"/>
                <p:cNvSpPr>
                  <a:spLocks noChangeArrowheads="1"/>
                </p:cNvSpPr>
                <p:nvPr/>
              </p:nvSpPr>
              <p:spPr bwMode="auto">
                <a:xfrm>
                  <a:off x="254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4" name="Rectangle 267"/>
                <p:cNvSpPr>
                  <a:spLocks noChangeArrowheads="1"/>
                </p:cNvSpPr>
                <p:nvPr/>
              </p:nvSpPr>
              <p:spPr bwMode="auto">
                <a:xfrm>
                  <a:off x="264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5" name="Rectangle 268"/>
                <p:cNvSpPr>
                  <a:spLocks noChangeArrowheads="1"/>
                </p:cNvSpPr>
                <p:nvPr/>
              </p:nvSpPr>
              <p:spPr bwMode="auto">
                <a:xfrm>
                  <a:off x="2736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6" name="Rectangle 269"/>
                <p:cNvSpPr>
                  <a:spLocks noChangeArrowheads="1"/>
                </p:cNvSpPr>
                <p:nvPr/>
              </p:nvSpPr>
              <p:spPr bwMode="auto">
                <a:xfrm>
                  <a:off x="2832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7" name="Rectangle 270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8" name="Rectangle 271"/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9" name="Rectangle 272"/>
                <p:cNvSpPr>
                  <a:spLocks noChangeArrowheads="1"/>
                </p:cNvSpPr>
                <p:nvPr/>
              </p:nvSpPr>
              <p:spPr bwMode="auto">
                <a:xfrm>
                  <a:off x="312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0" name="Rectangle 273"/>
                <p:cNvSpPr>
                  <a:spLocks noChangeArrowheads="1"/>
                </p:cNvSpPr>
                <p:nvPr/>
              </p:nvSpPr>
              <p:spPr bwMode="auto">
                <a:xfrm>
                  <a:off x="3216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1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12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2" name="Rectangle 275"/>
                <p:cNvSpPr>
                  <a:spLocks noChangeArrowheads="1"/>
                </p:cNvSpPr>
                <p:nvPr/>
              </p:nvSpPr>
              <p:spPr bwMode="auto">
                <a:xfrm>
                  <a:off x="3408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3" name="Rectangle 276"/>
                <p:cNvSpPr>
                  <a:spLocks noChangeArrowheads="1"/>
                </p:cNvSpPr>
                <p:nvPr/>
              </p:nvSpPr>
              <p:spPr bwMode="auto">
                <a:xfrm>
                  <a:off x="3504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4" name="Rectangle 277"/>
                <p:cNvSpPr>
                  <a:spLocks noChangeArrowheads="1"/>
                </p:cNvSpPr>
                <p:nvPr/>
              </p:nvSpPr>
              <p:spPr bwMode="auto">
                <a:xfrm>
                  <a:off x="3600" y="26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5" name="Rectangle 278"/>
                <p:cNvSpPr>
                  <a:spLocks noChangeArrowheads="1"/>
                </p:cNvSpPr>
                <p:nvPr/>
              </p:nvSpPr>
              <p:spPr bwMode="auto">
                <a:xfrm>
                  <a:off x="3696" y="264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6" name="Rectangle 279"/>
                <p:cNvSpPr>
                  <a:spLocks noChangeArrowheads="1"/>
                </p:cNvSpPr>
                <p:nvPr/>
              </p:nvSpPr>
              <p:spPr bwMode="auto">
                <a:xfrm>
                  <a:off x="3792" y="264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7" name="Rectangle 280"/>
                <p:cNvSpPr>
                  <a:spLocks noChangeArrowheads="1"/>
                </p:cNvSpPr>
                <p:nvPr/>
              </p:nvSpPr>
              <p:spPr bwMode="auto">
                <a:xfrm>
                  <a:off x="3888" y="264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8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84" y="2640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724" name="Group 282"/>
              <p:cNvGrpSpPr>
                <a:grpSpLocks/>
              </p:cNvGrpSpPr>
              <p:nvPr/>
            </p:nvGrpSpPr>
            <p:grpSpPr bwMode="auto">
              <a:xfrm>
                <a:off x="1008" y="1008"/>
                <a:ext cx="3072" cy="96"/>
                <a:chOff x="1008" y="1296"/>
                <a:chExt cx="3072" cy="96"/>
              </a:xfrm>
            </p:grpSpPr>
            <p:sp>
              <p:nvSpPr>
                <p:cNvPr id="72725" name="Rectangle 283"/>
                <p:cNvSpPr>
                  <a:spLocks noChangeArrowheads="1"/>
                </p:cNvSpPr>
                <p:nvPr/>
              </p:nvSpPr>
              <p:spPr bwMode="auto">
                <a:xfrm>
                  <a:off x="1008" y="129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6" name="Rectangle 284"/>
                <p:cNvSpPr>
                  <a:spLocks noChangeArrowheads="1"/>
                </p:cNvSpPr>
                <p:nvPr/>
              </p:nvSpPr>
              <p:spPr bwMode="auto">
                <a:xfrm>
                  <a:off x="1104" y="129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7" name="Rectangle 285"/>
                <p:cNvSpPr>
                  <a:spLocks noChangeArrowheads="1"/>
                </p:cNvSpPr>
                <p:nvPr/>
              </p:nvSpPr>
              <p:spPr bwMode="auto">
                <a:xfrm>
                  <a:off x="1200" y="129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8" name="Rectangle 286"/>
                <p:cNvSpPr>
                  <a:spLocks noChangeArrowheads="1"/>
                </p:cNvSpPr>
                <p:nvPr/>
              </p:nvSpPr>
              <p:spPr bwMode="auto">
                <a:xfrm>
                  <a:off x="1296" y="1296"/>
                  <a:ext cx="96" cy="9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9" name="Rectangle 287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0" name="Rectangle 288"/>
                <p:cNvSpPr>
                  <a:spLocks noChangeArrowheads="1"/>
                </p:cNvSpPr>
                <p:nvPr/>
              </p:nvSpPr>
              <p:spPr bwMode="auto">
                <a:xfrm>
                  <a:off x="148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1" name="Rectangle 289"/>
                <p:cNvSpPr>
                  <a:spLocks noChangeArrowheads="1"/>
                </p:cNvSpPr>
                <p:nvPr/>
              </p:nvSpPr>
              <p:spPr bwMode="auto">
                <a:xfrm>
                  <a:off x="158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80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3" name="Rectangle 291"/>
                <p:cNvSpPr>
                  <a:spLocks noChangeArrowheads="1"/>
                </p:cNvSpPr>
                <p:nvPr/>
              </p:nvSpPr>
              <p:spPr bwMode="auto">
                <a:xfrm>
                  <a:off x="1776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4" name="Rectangle 292"/>
                <p:cNvSpPr>
                  <a:spLocks noChangeArrowheads="1"/>
                </p:cNvSpPr>
                <p:nvPr/>
              </p:nvSpPr>
              <p:spPr bwMode="auto">
                <a:xfrm>
                  <a:off x="187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5" name="Rectangle 293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6" name="Rectangle 294"/>
                <p:cNvSpPr>
                  <a:spLocks noChangeArrowheads="1"/>
                </p:cNvSpPr>
                <p:nvPr/>
              </p:nvSpPr>
              <p:spPr bwMode="auto">
                <a:xfrm>
                  <a:off x="206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7" name="Rectangle 295"/>
                <p:cNvSpPr>
                  <a:spLocks noChangeArrowheads="1"/>
                </p:cNvSpPr>
                <p:nvPr/>
              </p:nvSpPr>
              <p:spPr bwMode="auto">
                <a:xfrm>
                  <a:off x="2160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8" name="Rectangle 296"/>
                <p:cNvSpPr>
                  <a:spLocks noChangeArrowheads="1"/>
                </p:cNvSpPr>
                <p:nvPr/>
              </p:nvSpPr>
              <p:spPr bwMode="auto">
                <a:xfrm>
                  <a:off x="2256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9" name="Rectangle 297"/>
                <p:cNvSpPr>
                  <a:spLocks noChangeArrowheads="1"/>
                </p:cNvSpPr>
                <p:nvPr/>
              </p:nvSpPr>
              <p:spPr bwMode="auto">
                <a:xfrm>
                  <a:off x="235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0" name="Rectangle 298"/>
                <p:cNvSpPr>
                  <a:spLocks noChangeArrowheads="1"/>
                </p:cNvSpPr>
                <p:nvPr/>
              </p:nvSpPr>
              <p:spPr bwMode="auto">
                <a:xfrm>
                  <a:off x="244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1" name="Rectangle 299"/>
                <p:cNvSpPr>
                  <a:spLocks noChangeArrowheads="1"/>
                </p:cNvSpPr>
                <p:nvPr/>
              </p:nvSpPr>
              <p:spPr bwMode="auto">
                <a:xfrm>
                  <a:off x="254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2" name="Rectangle 300"/>
                <p:cNvSpPr>
                  <a:spLocks noChangeArrowheads="1"/>
                </p:cNvSpPr>
                <p:nvPr/>
              </p:nvSpPr>
              <p:spPr bwMode="auto">
                <a:xfrm>
                  <a:off x="2640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3" name="Rectangle 301"/>
                <p:cNvSpPr>
                  <a:spLocks noChangeArrowheads="1"/>
                </p:cNvSpPr>
                <p:nvPr/>
              </p:nvSpPr>
              <p:spPr bwMode="auto">
                <a:xfrm>
                  <a:off x="2736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4" name="Rectangle 302"/>
                <p:cNvSpPr>
                  <a:spLocks noChangeArrowheads="1"/>
                </p:cNvSpPr>
                <p:nvPr/>
              </p:nvSpPr>
              <p:spPr bwMode="auto">
                <a:xfrm>
                  <a:off x="283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5" name="Rectangle 303"/>
                <p:cNvSpPr>
                  <a:spLocks noChangeArrowheads="1"/>
                </p:cNvSpPr>
                <p:nvPr/>
              </p:nvSpPr>
              <p:spPr bwMode="auto">
                <a:xfrm>
                  <a:off x="292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6" name="Rectangle 304"/>
                <p:cNvSpPr>
                  <a:spLocks noChangeArrowheads="1"/>
                </p:cNvSpPr>
                <p:nvPr/>
              </p:nvSpPr>
              <p:spPr bwMode="auto">
                <a:xfrm>
                  <a:off x="302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7" name="Rectangle 305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8" name="Rectangle 306"/>
                <p:cNvSpPr>
                  <a:spLocks noChangeArrowheads="1"/>
                </p:cNvSpPr>
                <p:nvPr/>
              </p:nvSpPr>
              <p:spPr bwMode="auto">
                <a:xfrm>
                  <a:off x="3216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9" name="Rectangle 307"/>
                <p:cNvSpPr>
                  <a:spLocks noChangeArrowheads="1"/>
                </p:cNvSpPr>
                <p:nvPr/>
              </p:nvSpPr>
              <p:spPr bwMode="auto">
                <a:xfrm>
                  <a:off x="331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0" name="Rectangle 308"/>
                <p:cNvSpPr>
                  <a:spLocks noChangeArrowheads="1"/>
                </p:cNvSpPr>
                <p:nvPr/>
              </p:nvSpPr>
              <p:spPr bwMode="auto">
                <a:xfrm>
                  <a:off x="340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1" name="Rectangle 309"/>
                <p:cNvSpPr>
                  <a:spLocks noChangeArrowheads="1"/>
                </p:cNvSpPr>
                <p:nvPr/>
              </p:nvSpPr>
              <p:spPr bwMode="auto">
                <a:xfrm>
                  <a:off x="350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2" name="Rectangle 310"/>
                <p:cNvSpPr>
                  <a:spLocks noChangeArrowheads="1"/>
                </p:cNvSpPr>
                <p:nvPr/>
              </p:nvSpPr>
              <p:spPr bwMode="auto">
                <a:xfrm>
                  <a:off x="3600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3" name="Rectangle 311"/>
                <p:cNvSpPr>
                  <a:spLocks noChangeArrowheads="1"/>
                </p:cNvSpPr>
                <p:nvPr/>
              </p:nvSpPr>
              <p:spPr bwMode="auto">
                <a:xfrm>
                  <a:off x="3696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4" name="Rectangle 312"/>
                <p:cNvSpPr>
                  <a:spLocks noChangeArrowheads="1"/>
                </p:cNvSpPr>
                <p:nvPr/>
              </p:nvSpPr>
              <p:spPr bwMode="auto">
                <a:xfrm>
                  <a:off x="3792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5" name="Rectangle 313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6" name="Rectangle 314"/>
                <p:cNvSpPr>
                  <a:spLocks noChangeArrowheads="1"/>
                </p:cNvSpPr>
                <p:nvPr/>
              </p:nvSpPr>
              <p:spPr bwMode="auto">
                <a:xfrm>
                  <a:off x="3984" y="129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2716" name="Text Box 315"/>
            <p:cNvSpPr txBox="1">
              <a:spLocks noChangeArrowheads="1"/>
            </p:cNvSpPr>
            <p:nvPr/>
          </p:nvSpPr>
          <p:spPr bwMode="auto">
            <a:xfrm>
              <a:off x="97" y="2246"/>
              <a:ext cx="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k-way split</a:t>
              </a:r>
            </a:p>
          </p:txBody>
        </p:sp>
      </p:grpSp>
      <p:sp>
        <p:nvSpPr>
          <p:cNvPr id="72712" name="Date Placeholder 3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B298E29-240A-4214-BD5B-86C2DA058031}" type="datetime1">
              <a:rPr lang="en-US" smtClean="0"/>
              <a:t>4/1/2013</a:t>
            </a:fld>
            <a:endParaRPr lang="en-US"/>
          </a:p>
        </p:txBody>
      </p:sp>
      <p:sp>
        <p:nvSpPr>
          <p:cNvPr id="72713" name="Slide Number Placeholder 3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5A060-6AAC-4A48-A929-018F9E237F5F}" type="slidenum">
              <a:rPr lang="en-US"/>
              <a:pPr/>
              <a:t>42</a:t>
            </a:fld>
            <a:endParaRPr lang="en-US"/>
          </a:p>
        </p:txBody>
      </p:sp>
      <p:sp>
        <p:nvSpPr>
          <p:cNvPr id="72714" name="Footer Placeholder 3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DBB0-D291-4018-AEB4-89382A7AE4EA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B867-BA75-41C0-90AC-DABA8C7ABF71}" type="slidenum">
              <a:rPr lang="en-US"/>
              <a:pPr/>
              <a:t>43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DM Procedure with kNN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the data set</a:t>
            </a:r>
          </a:p>
          <a:p>
            <a:pPr lvl="1"/>
            <a:r>
              <a:rPr lang="en-US"/>
              <a:t>Select predictor attributes, objective, etc.</a:t>
            </a:r>
          </a:p>
          <a:p>
            <a:pPr lvl="1"/>
            <a:r>
              <a:rPr lang="en-US"/>
              <a:t>Normalize data table </a:t>
            </a:r>
          </a:p>
          <a:p>
            <a:r>
              <a:rPr lang="en-US"/>
              <a:t>Select a similarity metric and value of “k” in kNN</a:t>
            </a:r>
          </a:p>
          <a:p>
            <a:r>
              <a:rPr lang="en-US"/>
              <a:t>Divide data into k-folds (this is a different “k”), usually k=5 is sufficient (80% of data for training)</a:t>
            </a:r>
          </a:p>
          <a:p>
            <a:r>
              <a:rPr lang="en-US"/>
              <a:t>Test on held-out fold, repeat, and average</a:t>
            </a:r>
          </a:p>
          <a:p>
            <a:r>
              <a:rPr lang="en-US"/>
              <a:t>If rare classes, calculate per-class accuracy too</a:t>
            </a:r>
          </a:p>
          <a:p>
            <a:r>
              <a:rPr lang="en-US"/>
              <a:t>If satisfied with accuracy, stop, else go back to 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2E44-0AA6-4A9C-9E94-B3CD9423F8F2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F2DF-E217-4B4E-9891-6D6E83276D55}" type="slidenum">
              <a:rPr lang="en-US"/>
              <a:pPr/>
              <a:t>44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the </a:t>
            </a:r>
            <a:r>
              <a:rPr lang="en-US" dirty="0" err="1" smtClean="0"/>
              <a:t>roject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is understand, by doing: </a:t>
            </a:r>
          </a:p>
          <a:p>
            <a:pPr lvl="1"/>
            <a:r>
              <a:rPr lang="en-US" dirty="0"/>
              <a:t>How to Apply </a:t>
            </a:r>
            <a:r>
              <a:rPr lang="en-US" dirty="0" err="1"/>
              <a:t>kNN</a:t>
            </a:r>
            <a:r>
              <a:rPr lang="en-US" dirty="0"/>
              <a:t> and Decision Tree Induction</a:t>
            </a:r>
          </a:p>
          <a:p>
            <a:pPr lvl="1"/>
            <a:r>
              <a:rPr lang="en-US" dirty="0"/>
              <a:t>How to implement one method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optimize and compare results</a:t>
            </a:r>
          </a:p>
          <a:p>
            <a:r>
              <a:rPr lang="en-US" dirty="0"/>
              <a:t>Two DM Tasks</a:t>
            </a:r>
          </a:p>
          <a:p>
            <a:pPr lvl="1"/>
            <a:r>
              <a:rPr lang="en-US" dirty="0" smtClean="0"/>
              <a:t>How to optimize large-customer penetration (after initial customer acquisition)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predict likely market acceptance of new product concept, fresh out of </a:t>
            </a:r>
            <a:r>
              <a:rPr lang="en-US" dirty="0" smtClean="0"/>
              <a:t>R&amp;D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F116-A839-499C-9738-E1E3EF277409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E36-41AA-4B64-A08D-62DE43201D26}" type="slidenum">
              <a:rPr lang="en-US"/>
              <a:pPr/>
              <a:t>45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50011" cy="957943"/>
          </a:xfrm>
        </p:spPr>
        <p:txBody>
          <a:bodyPr/>
          <a:lstStyle/>
          <a:p>
            <a:r>
              <a:rPr lang="en-US" dirty="0" smtClean="0"/>
              <a:t>Get Started!   (extra slides follow)</a:t>
            </a:r>
            <a:endParaRPr lang="en-US" dirty="0"/>
          </a:p>
        </p:txBody>
      </p:sp>
      <p:pic>
        <p:nvPicPr>
          <p:cNvPr id="280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7BF090-F21C-4E29-B942-9F71BE41A177}" type="datetime1">
              <a:rPr lang="en-US" smtClean="0"/>
              <a:t>4/1/2013</a:t>
            </a:fld>
            <a:endParaRPr lang="en-US"/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A2A63-7F38-4CF8-BBE5-37A9E977051E}" type="slidenum">
              <a:rPr lang="en-US"/>
              <a:pPr/>
              <a:t>46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 Classifier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1800" b="1" smtClean="0"/>
              <a:t>Assigning the most probable category to x</a:t>
            </a:r>
          </a:p>
          <a:p>
            <a:pPr marL="342900" indent="-342900" eaLnBrk="1" hangingPunct="1">
              <a:buFont typeface="Wingdings" pitchFamily="2" charset="2"/>
              <a:buNone/>
            </a:pPr>
            <a:endParaRPr lang="en-US" sz="1800" b="1" smtClean="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752600" y="5486400"/>
          <a:ext cx="3078163" cy="401638"/>
        </p:xfrm>
        <a:graphic>
          <a:graphicData uri="http://schemas.openxmlformats.org/presentationml/2006/ole">
            <p:oleObj spid="_x0000_s18434" name="Equation" r:id="rId3" imgW="1955520" imgH="253800" progId="Equation.3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1797050" y="2590800"/>
          <a:ext cx="3994150" cy="1903413"/>
        </p:xfrm>
        <a:graphic>
          <a:graphicData uri="http://schemas.openxmlformats.org/presentationml/2006/ole">
            <p:oleObj spid="_x0000_s18435" name="Equation" r:id="rId4" imgW="2323800" imgH="1168200" progId="Equation.3">
              <p:embed/>
            </p:oleObj>
          </a:graphicData>
        </a:graphic>
      </p:graphicFrame>
      <p:cxnSp>
        <p:nvCxnSpPr>
          <p:cNvPr id="18442" name="AutoShape 6"/>
          <p:cNvCxnSpPr>
            <a:cxnSpLocks noChangeShapeType="1"/>
          </p:cNvCxnSpPr>
          <p:nvPr/>
        </p:nvCxnSpPr>
        <p:spPr bwMode="auto">
          <a:xfrm rot="5400000" flipV="1">
            <a:off x="4316413" y="2068512"/>
            <a:ext cx="952500" cy="1997075"/>
          </a:xfrm>
          <a:prstGeom prst="bentConnector4">
            <a:avLst>
              <a:gd name="adj1" fmla="val -24000"/>
              <a:gd name="adj2" fmla="val 111444"/>
            </a:avLst>
          </a:prstGeom>
          <a:noFill/>
          <a:ln w="12700">
            <a:noFill/>
            <a:miter lim="800000"/>
            <a:headEnd type="triangle" w="med" len="med"/>
            <a:tailEnd type="triangle" w="med" len="med"/>
          </a:ln>
        </p:spPr>
      </p:cxnSp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1841500" y="4648200"/>
          <a:ext cx="3937000" cy="684213"/>
        </p:xfrm>
        <a:graphic>
          <a:graphicData uri="http://schemas.openxmlformats.org/presentationml/2006/ole">
            <p:oleObj spid="_x0000_s18436" name="Equation" r:id="rId5" imgW="2260440" imgH="393480" progId="Equation.3">
              <p:embed/>
            </p:oleObj>
          </a:graphicData>
        </a:graphic>
      </p:graphicFrame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3603625" y="4033838"/>
            <a:ext cx="685800" cy="530225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4748213" y="4038600"/>
            <a:ext cx="990600" cy="533400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5486400" y="2819400"/>
            <a:ext cx="16970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90015"/>
                </a:solidFill>
                <a:latin typeface="Comic Sans MS" pitchFamily="66" charset="0"/>
              </a:rPr>
              <a:t>Bayes Rule</a:t>
            </a:r>
          </a:p>
        </p:txBody>
      </p:sp>
      <p:sp>
        <p:nvSpPr>
          <p:cNvPr id="18446" name="Freeform 11"/>
          <p:cNvSpPr>
            <a:spLocks/>
          </p:cNvSpPr>
          <p:nvPr/>
        </p:nvSpPr>
        <p:spPr bwMode="auto">
          <a:xfrm>
            <a:off x="5029200" y="2819400"/>
            <a:ext cx="406400" cy="533400"/>
          </a:xfrm>
          <a:custGeom>
            <a:avLst/>
            <a:gdLst>
              <a:gd name="T0" fmla="*/ 0 w 256"/>
              <a:gd name="T1" fmla="*/ 0 h 336"/>
              <a:gd name="T2" fmla="*/ 240 w 256"/>
              <a:gd name="T3" fmla="*/ 144 h 336"/>
              <a:gd name="T4" fmla="*/ 96 w 256"/>
              <a:gd name="T5" fmla="*/ 336 h 336"/>
              <a:gd name="T6" fmla="*/ 0 60000 65536"/>
              <a:gd name="T7" fmla="*/ 0 60000 65536"/>
              <a:gd name="T8" fmla="*/ 0 60000 65536"/>
              <a:gd name="T9" fmla="*/ 0 w 256"/>
              <a:gd name="T10" fmla="*/ 0 h 336"/>
              <a:gd name="T11" fmla="*/ 256 w 25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336">
                <a:moveTo>
                  <a:pt x="0" y="0"/>
                </a:moveTo>
                <a:cubicBezTo>
                  <a:pt x="112" y="44"/>
                  <a:pt x="224" y="88"/>
                  <a:pt x="240" y="144"/>
                </a:cubicBezTo>
                <a:cubicBezTo>
                  <a:pt x="256" y="200"/>
                  <a:pt x="176" y="268"/>
                  <a:pt x="96" y="336"/>
                </a:cubicBez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7" name="Text Box 12"/>
          <p:cNvSpPr txBox="1">
            <a:spLocks noChangeArrowheads="1"/>
          </p:cNvSpPr>
          <p:nvPr/>
        </p:nvSpPr>
        <p:spPr bwMode="auto">
          <a:xfrm>
            <a:off x="6308725" y="4694238"/>
            <a:ext cx="1035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90015"/>
                </a:solidFill>
                <a:latin typeface="Comic Sans MS" pitchFamily="66" charset="0"/>
              </a:rPr>
              <a:t>(MLE)</a:t>
            </a:r>
          </a:p>
        </p:txBody>
      </p:sp>
      <p:sp>
        <p:nvSpPr>
          <p:cNvPr id="18448" name="Text Box 13"/>
          <p:cNvSpPr txBox="1">
            <a:spLocks noChangeArrowheads="1"/>
          </p:cNvSpPr>
          <p:nvPr/>
        </p:nvSpPr>
        <p:spPr bwMode="auto">
          <a:xfrm>
            <a:off x="4953000" y="5410200"/>
            <a:ext cx="38385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90015"/>
                </a:solidFill>
                <a:latin typeface="Comic Sans MS" pitchFamily="66" charset="0"/>
              </a:rPr>
              <a:t>(Multinomial Distribution)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 animBg="1"/>
      <p:bldP spid="1894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D58AEA-FE00-462F-9897-DCCE7235C96A}" type="datetime1">
              <a:rPr lang="en-US" smtClean="0"/>
              <a:t>4/1/2013</a:t>
            </a:fld>
            <a:endParaRPr lang="en-US"/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649AE-4187-454F-B3FB-36EEF71E4CA8}" type="slidenum">
              <a:rPr lang="en-US"/>
              <a:pPr/>
              <a:t>47</a:t>
            </a:fld>
            <a:endParaRPr lang="en-US"/>
          </a:p>
        </p:txBody>
      </p:sp>
      <p:sp>
        <p:nvSpPr>
          <p:cNvPr id="19463" name="Text Box 2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1219200"/>
          </a:xfrm>
        </p:spPr>
        <p:txBody>
          <a:bodyPr/>
          <a:lstStyle/>
          <a:p>
            <a:pPr eaLnBrk="1" hangingPunct="1"/>
            <a:r>
              <a:rPr lang="en-US" sz="3200" smtClean="0"/>
              <a:t>Maximum Likelihood Estimate (MLE)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057400"/>
            <a:ext cx="8001000" cy="1295400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/>
              <a:t>n: # of objects in a random sample from an population</a:t>
            </a: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/>
              <a:t>m: # of instances of a category among the n-object sample</a:t>
            </a: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/>
              <a:t>p: true probability of any object belonging to the category</a:t>
            </a: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/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solidFill>
                  <a:srgbClr val="790015"/>
                </a:solidFill>
              </a:rPr>
              <a:t>Likelihood </a:t>
            </a:r>
            <a:r>
              <a:rPr lang="en-US" sz="1600" smtClean="0"/>
              <a:t>of observing the data given model p is defined as:</a:t>
            </a: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/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>
              <a:solidFill>
                <a:srgbClr val="790015"/>
              </a:solidFill>
            </a:endParaRP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>
              <a:solidFill>
                <a:srgbClr val="790015"/>
              </a:solidFill>
            </a:endParaRP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>
              <a:solidFill>
                <a:srgbClr val="790015"/>
              </a:solidFill>
            </a:endParaRPr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/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/>
          </a:p>
          <a:p>
            <a:pPr marL="285750" indent="-285750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/>
              <a:t>Setting the derivative of f(p) to zero yields: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371600" y="3733800"/>
          <a:ext cx="6705600" cy="1222375"/>
        </p:xfrm>
        <a:graphic>
          <a:graphicData uri="http://schemas.openxmlformats.org/presentationml/2006/ole">
            <p:oleObj spid="_x0000_s19458" name="Equation" r:id="rId3" imgW="4025880" imgH="774360" progId="Equation.3">
              <p:embed/>
            </p:oleObj>
          </a:graphicData>
        </a:graphic>
      </p:graphicFrame>
      <p:cxnSp>
        <p:nvCxnSpPr>
          <p:cNvPr id="19466" name="AutoShape 6"/>
          <p:cNvCxnSpPr>
            <a:cxnSpLocks noChangeShapeType="1"/>
          </p:cNvCxnSpPr>
          <p:nvPr/>
        </p:nvCxnSpPr>
        <p:spPr bwMode="auto">
          <a:xfrm rot="5400000" flipV="1">
            <a:off x="6095206" y="2362994"/>
            <a:ext cx="611188" cy="3352800"/>
          </a:xfrm>
          <a:prstGeom prst="bentConnector4">
            <a:avLst>
              <a:gd name="adj1" fmla="val -37403"/>
              <a:gd name="adj2" fmla="val 106819"/>
            </a:avLst>
          </a:prstGeom>
          <a:noFill/>
          <a:ln w="12700">
            <a:noFill/>
            <a:miter lim="800000"/>
            <a:headEnd type="triangle" w="med" len="med"/>
            <a:tailEnd type="triangle" w="med" len="med"/>
          </a:ln>
        </p:spPr>
      </p:cxnSp>
      <p:graphicFrame>
        <p:nvGraphicFramePr>
          <p:cNvPr id="19047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150938" y="5308600"/>
          <a:ext cx="6416675" cy="711200"/>
        </p:xfrm>
        <a:graphic>
          <a:graphicData uri="http://schemas.openxmlformats.org/presentationml/2006/ole">
            <p:oleObj spid="_x0000_s19459" name="Equation" r:id="rId4" imgW="3504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B42F6A-5FA9-467E-81E0-4E88EB567D2B}" type="datetime1">
              <a:rPr lang="en-US" smtClean="0"/>
              <a:t>4/1/2013</a:t>
            </a:fld>
            <a:endParaRPr 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19841-AF4C-436D-94F2-5837EBF69338}" type="slidenum">
              <a:rPr lang="en-US"/>
              <a:pPr/>
              <a:t>48</a:t>
            </a:fld>
            <a:endParaRPr lang="en-US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69913"/>
            <a:ext cx="6329363" cy="950912"/>
          </a:xfrm>
        </p:spPr>
        <p:txBody>
          <a:bodyPr/>
          <a:lstStyle/>
          <a:p>
            <a:pPr eaLnBrk="1" hangingPunct="1"/>
            <a:r>
              <a:rPr lang="en-US" sz="3200" smtClean="0"/>
              <a:t>Binomial Distribution</a:t>
            </a:r>
          </a:p>
        </p:txBody>
      </p:sp>
      <p:sp>
        <p:nvSpPr>
          <p:cNvPr id="204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209800"/>
            <a:ext cx="6970713" cy="573088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/>
              <a:t>Consider coin toss as a Bernoulli process, </a:t>
            </a:r>
            <a:r>
              <a:rPr lang="en-US" sz="1600" i="1" smtClean="0"/>
              <a:t>X ~ Ber(p)</a:t>
            </a:r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sz="1400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28800" y="2819400"/>
          <a:ext cx="4089400" cy="352425"/>
        </p:xfrm>
        <a:graphic>
          <a:graphicData uri="http://schemas.openxmlformats.org/presentationml/2006/ole">
            <p:oleObj spid="_x0000_s20482" name="Equation" r:id="rId3" imgW="2158920" imgH="21564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1828800" y="3810000"/>
          <a:ext cx="4706938" cy="711200"/>
        </p:xfrm>
        <a:graphic>
          <a:graphicData uri="http://schemas.openxmlformats.org/presentationml/2006/ole">
            <p:oleObj spid="_x0000_s20483" name="Equation" r:id="rId4" imgW="2844720" imgH="457200" progId="Equation.3">
              <p:embed/>
            </p:oleObj>
          </a:graphicData>
        </a:graphic>
      </p:graphicFrame>
      <p:sp>
        <p:nvSpPr>
          <p:cNvPr id="20490" name="Rectangle 6"/>
          <p:cNvSpPr>
            <a:spLocks noChangeArrowheads="1"/>
          </p:cNvSpPr>
          <p:nvPr/>
        </p:nvSpPr>
        <p:spPr bwMode="auto">
          <a:xfrm>
            <a:off x="914400" y="33528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600"/>
              <a:t>What is the probability of seeing 2 heads out of 5 tosses?</a:t>
            </a:r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233488" y="4918075"/>
          <a:ext cx="6383337" cy="763588"/>
        </p:xfrm>
        <a:graphic>
          <a:graphicData uri="http://schemas.openxmlformats.org/presentationml/2006/ole">
            <p:oleObj spid="_x0000_s20484" name="Equation" r:id="rId5" imgW="3619440" imgH="457200" progId="Equation.3">
              <p:embed/>
            </p:oleObj>
          </a:graphicData>
        </a:graphic>
      </p:graphicFrame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1066800" y="45720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600"/>
              <a:t>Observing k heads in n tosses follows a binomial distribution: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7481BF-551A-4F2E-BEFB-4B771108B247}" type="datetime1">
              <a:rPr lang="en-US" smtClean="0"/>
              <a:t>4/1/2013</a:t>
            </a:fld>
            <a:endParaRPr lang="en-US"/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15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2CD96F-FE52-42EB-A339-764AD28911E6}" type="slidenum">
              <a:rPr lang="en-US"/>
              <a:pPr/>
              <a:t>49</a:t>
            </a:fld>
            <a:endParaRPr lang="en-US"/>
          </a:p>
        </p:txBody>
      </p:sp>
      <p:sp>
        <p:nvSpPr>
          <p:cNvPr id="21511" name="Text Box 2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905000" y="4724400"/>
          <a:ext cx="5494338" cy="820738"/>
        </p:xfrm>
        <a:graphic>
          <a:graphicData uri="http://schemas.openxmlformats.org/presentationml/2006/ole">
            <p:oleObj spid="_x0000_s21506" name="Equation" r:id="rId3" imgW="3301920" imgH="482400" progId="Equation.3">
              <p:embed/>
            </p:oleObj>
          </a:graphicData>
        </a:graphic>
      </p:graphicFrame>
      <p:sp>
        <p:nvSpPr>
          <p:cNvPr id="21512" name="Rectangle 4"/>
          <p:cNvSpPr>
            <a:spLocks noGrp="1" noChangeArrowheads="1"/>
          </p:cNvSpPr>
          <p:nvPr>
            <p:ph type="title"/>
          </p:nvPr>
        </p:nvSpPr>
        <p:spPr>
          <a:xfrm>
            <a:off x="779463" y="442913"/>
            <a:ext cx="6985000" cy="887412"/>
          </a:xfrm>
        </p:spPr>
        <p:txBody>
          <a:bodyPr/>
          <a:lstStyle/>
          <a:p>
            <a:pPr eaLnBrk="1" hangingPunct="1"/>
            <a:r>
              <a:rPr lang="en-US" sz="3200" smtClean="0"/>
              <a:t>Multinomial Distribution</a:t>
            </a:r>
          </a:p>
        </p:txBody>
      </p:sp>
      <p:sp>
        <p:nvSpPr>
          <p:cNvPr id="215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920875"/>
            <a:ext cx="8016875" cy="1295400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chemeClr val="hlink"/>
                </a:solidFill>
              </a:rPr>
              <a:t>Consider tossing a 6-faced dice </a:t>
            </a:r>
            <a:r>
              <a:rPr lang="en-US" sz="2000" b="1" i="1" smtClean="0">
                <a:solidFill>
                  <a:schemeClr val="hlink"/>
                </a:solidFill>
              </a:rPr>
              <a:t>n</a:t>
            </a:r>
            <a:r>
              <a:rPr lang="en-US" sz="2000" smtClean="0">
                <a:solidFill>
                  <a:schemeClr val="hlink"/>
                </a:solidFill>
              </a:rPr>
              <a:t> times with probabilities p1, p2, …, p6 where the probabilities sum up to 1.  </a:t>
            </a:r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chemeClr val="hlink"/>
                </a:solidFill>
              </a:rPr>
              <a:t>Let the count of observing each face as a random variable, we have a multinomial process defined as</a:t>
            </a:r>
            <a:endParaRPr lang="en-US" smtClean="0">
              <a:solidFill>
                <a:schemeClr val="hlink"/>
              </a:solidFill>
            </a:endParaRP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639888" y="3490913"/>
          <a:ext cx="4133850" cy="952500"/>
        </p:xfrm>
        <a:graphic>
          <a:graphicData uri="http://schemas.openxmlformats.org/presentationml/2006/ole">
            <p:oleObj spid="_x0000_s21507" name="Equation" r:id="rId4" imgW="219708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092350-A14C-484D-B200-48EDD7599882}" type="datetime1">
              <a:rPr lang="en-US" smtClean="0"/>
              <a:t>4/1/2013</a:t>
            </a:fld>
            <a:endParaRPr 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9299F-2401-4CC7-BF9F-12D31D5EB56C}" type="slidenum">
              <a:rPr lang="en-US"/>
              <a:pPr/>
              <a:t>5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1216025"/>
          </a:xfrm>
        </p:spPr>
        <p:txBody>
          <a:bodyPr/>
          <a:lstStyle/>
          <a:p>
            <a:pPr eaLnBrk="1" hangingPunct="1"/>
            <a:r>
              <a:rPr lang="en-US" sz="3800" smtClean="0"/>
              <a:t>Sample ML/DM Applications II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758950"/>
            <a:ext cx="8231188" cy="4448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Demographic Segmentation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customer profiles (age, gender, education, income,…) + product preferences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product description (features)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predict market segment affinity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Marketing/Advertisement Effectiveness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advertisement campaigns, demographic targets, product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proposed advertisement campaign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project effectiveness (sales increase modulated by marketing cost)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19B5DE-D041-4C34-BCF0-99CAAC41D7C4}" type="datetime1">
              <a:rPr lang="en-US" smtClean="0"/>
              <a:t>4/1/2013</a:t>
            </a:fld>
            <a:endParaRPr lang="en-US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0F272-850C-4156-8CA9-E8C16660A371}" type="slidenum">
              <a:rPr lang="en-US"/>
              <a:pPr/>
              <a:t>50</a:t>
            </a:fld>
            <a:endParaRPr lang="en-US"/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5792788" cy="1216025"/>
          </a:xfrm>
        </p:spPr>
        <p:txBody>
          <a:bodyPr/>
          <a:lstStyle/>
          <a:p>
            <a:pPr eaLnBrk="1" hangingPunct="1"/>
            <a:r>
              <a:rPr lang="en-US" smtClean="0"/>
              <a:t>Multinomial NB</a:t>
            </a:r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001000" cy="3962400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The conditional probability is</a:t>
            </a:r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1800" smtClean="0"/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1800" smtClean="0"/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1800" smtClean="0"/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1800" smtClean="0"/>
          </a:p>
          <a:p>
            <a:pPr marL="342900" indent="-342900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We can remove the first term from the objective function</a:t>
            </a:r>
          </a:p>
          <a:p>
            <a:pPr marL="342900" indent="-342900" eaLnBrk="1" hangingPunct="1"/>
            <a:endParaRPr lang="en-US" sz="1800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447800" y="2590800"/>
          <a:ext cx="7099300" cy="838200"/>
        </p:xfrm>
        <a:graphic>
          <a:graphicData uri="http://schemas.openxmlformats.org/presentationml/2006/ole">
            <p:oleObj spid="_x0000_s22530" name="Equation" r:id="rId3" imgW="3695400" imgH="457200" progId="Equation.3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676400" y="4724400"/>
          <a:ext cx="5399088" cy="677863"/>
        </p:xfrm>
        <a:graphic>
          <a:graphicData uri="http://schemas.openxmlformats.org/presentationml/2006/ole">
            <p:oleObj spid="_x0000_s22531" name="Equation" r:id="rId4" imgW="28447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412AD2-D9DD-4443-9043-1A408851395C}" type="datetime1">
              <a:rPr lang="en-US" smtClean="0"/>
              <a:t>4/1/2013</a:t>
            </a:fld>
            <a:endParaRPr lang="en-US"/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83B29-4CE0-40E6-8634-6370ADB6E220}" type="slidenum">
              <a:rPr lang="en-US"/>
              <a:pPr/>
              <a:t>51</a:t>
            </a:fld>
            <a:endParaRPr 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457200" y="6096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Smoothing Methods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23561" name="Text Box 3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sp>
        <p:nvSpPr>
          <p:cNvPr id="235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7700" y="1752600"/>
            <a:ext cx="7993063" cy="419735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Laplace Smoothing (common)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Two-state Hidden Markov Model (BBN, or Jelinek-Mercer Interpolation)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Hierarchical Smoothing (McCallum, ICML’98)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smtClean="0"/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Lambda’s (summing to 1) are the mixture weights, obtained by running an EM algorithm on a validation set. 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362200" y="2151063"/>
          <a:ext cx="2133600" cy="863600"/>
        </p:xfrm>
        <a:graphic>
          <a:graphicData uri="http://schemas.openxmlformats.org/presentationml/2006/ole">
            <p:oleObj spid="_x0000_s23554" name="Equation" r:id="rId3" imgW="2577960" imgH="1041120" progId="Equation.3">
              <p:embed/>
            </p:oleObj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2301875" y="3717925"/>
          <a:ext cx="3359150" cy="357188"/>
        </p:xfrm>
        <a:graphic>
          <a:graphicData uri="http://schemas.openxmlformats.org/presentationml/2006/ole">
            <p:oleObj spid="_x0000_s23555" name="Equation" r:id="rId4" imgW="3695400" imgH="393480" progId="Equation.3">
              <p:embed/>
            </p:oleObj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2317750" y="4627563"/>
          <a:ext cx="4695825" cy="398462"/>
        </p:xfrm>
        <a:graphic>
          <a:graphicData uri="http://schemas.openxmlformats.org/presentationml/2006/ole">
            <p:oleObj spid="_x0000_s23556" name="Equation" r:id="rId5" imgW="29844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DF8F29-770C-463D-BFBC-F4F4331A4FCF}" type="datetime1">
              <a:rPr lang="en-US" smtClean="0"/>
              <a:t>4/1/2013</a:t>
            </a:fld>
            <a:endParaRPr lang="en-US"/>
          </a:p>
        </p:txBody>
      </p:sp>
      <p:sp>
        <p:nvSpPr>
          <p:cNvPr id="245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50D0B-4B5F-46BE-83EB-87390EB588D3}" type="slidenum">
              <a:rPr lang="en-US"/>
              <a:pPr/>
              <a:t>52</a:t>
            </a:fld>
            <a:endParaRPr 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762000" y="7620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Basic Assumptions</a:t>
            </a:r>
            <a:r>
              <a:rPr lang="en-US" sz="3600" b="1" i="1">
                <a:latin typeface="Helvetica" pitchFamily="34" charset="0"/>
              </a:rPr>
              <a:t> </a:t>
            </a:r>
          </a:p>
        </p:txBody>
      </p:sp>
      <p:sp>
        <p:nvSpPr>
          <p:cNvPr id="24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382000" cy="39624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smtClean="0"/>
              <a:t>Term independence: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600" smtClean="0"/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smtClean="0"/>
              <a:t>Expecting one objective attribute y per instance: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600" smtClean="0"/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600" smtClean="0"/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smtClean="0"/>
              <a:t>Continuity of instances in the same class (one-mode per class)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600" smtClean="0"/>
          </a:p>
          <a:p>
            <a:pPr marL="381000" indent="-381000" eaLnBrk="1" hangingPunct="1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smtClean="0"/>
          </a:p>
          <a:p>
            <a:pPr marL="381000" indent="-3810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b="1" smtClean="0"/>
              <a:t>	</a:t>
            </a:r>
          </a:p>
        </p:txBody>
      </p:sp>
      <p:graphicFrame>
        <p:nvGraphicFramePr>
          <p:cNvPr id="24578" name="Rectangle 4"/>
          <p:cNvGraphicFramePr>
            <a:graphicFrameLocks/>
          </p:cNvGraphicFramePr>
          <p:nvPr/>
        </p:nvGraphicFramePr>
        <p:xfrm>
          <a:off x="1143000" y="1905000"/>
          <a:ext cx="6096000" cy="4064000"/>
        </p:xfrm>
        <a:graphic>
          <a:graphicData uri="http://schemas.openxmlformats.org/presentationml/2006/ole">
            <p:oleObj spid="_x0000_s24578" name="Equation" r:id="rId3" imgW="0" imgH="0" progId="Equation.3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2255838" y="3094038"/>
          <a:ext cx="1371600" cy="528637"/>
        </p:xfrm>
        <a:graphic>
          <a:graphicData uri="http://schemas.openxmlformats.org/presentationml/2006/ole">
            <p:oleObj spid="_x0000_s24579" name="Equation" r:id="rId4" imgW="888840" imgH="342720" progId="Equation.3">
              <p:embed/>
            </p:oleObj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1046163" y="4522788"/>
          <a:ext cx="7315200" cy="793750"/>
        </p:xfrm>
        <a:graphic>
          <a:graphicData uri="http://schemas.openxmlformats.org/presentationml/2006/ole">
            <p:oleObj spid="_x0000_s24580" name="Equation" r:id="rId5" imgW="4470120" imgH="507960" progId="Equation.3">
              <p:embed/>
            </p:oleObj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2087563" y="2392363"/>
          <a:ext cx="4114800" cy="390525"/>
        </p:xfrm>
        <a:graphic>
          <a:graphicData uri="http://schemas.openxmlformats.org/presentationml/2006/ole">
            <p:oleObj spid="_x0000_s24581" name="Equation" r:id="rId6" imgW="2400120" imgH="241200" progId="Equation.3">
              <p:embed/>
            </p:oleObj>
          </a:graphicData>
        </a:graphic>
      </p:graphicFrame>
      <p:sp>
        <p:nvSpPr>
          <p:cNvPr id="200712" name="AutoShape 8"/>
          <p:cNvSpPr>
            <a:spLocks noChangeArrowheads="1"/>
          </p:cNvSpPr>
          <p:nvPr/>
        </p:nvSpPr>
        <p:spPr bwMode="auto">
          <a:xfrm>
            <a:off x="4364038" y="4600575"/>
            <a:ext cx="762000" cy="762000"/>
          </a:xfrm>
          <a:custGeom>
            <a:avLst/>
            <a:gdLst>
              <a:gd name="T0" fmla="*/ 381000 w 21600"/>
              <a:gd name="T1" fmla="*/ 0 h 21600"/>
              <a:gd name="T2" fmla="*/ 111584 w 21600"/>
              <a:gd name="T3" fmla="*/ 111584 h 21600"/>
              <a:gd name="T4" fmla="*/ 0 w 21600"/>
              <a:gd name="T5" fmla="*/ 381000 h 21600"/>
              <a:gd name="T6" fmla="*/ 111584 w 21600"/>
              <a:gd name="T7" fmla="*/ 650416 h 21600"/>
              <a:gd name="T8" fmla="*/ 381000 w 21600"/>
              <a:gd name="T9" fmla="*/ 762000 h 21600"/>
              <a:gd name="T10" fmla="*/ 650416 w 21600"/>
              <a:gd name="T11" fmla="*/ 650416 h 21600"/>
              <a:gd name="T12" fmla="*/ 762000 w 21600"/>
              <a:gd name="T13" fmla="*/ 381000 h 21600"/>
              <a:gd name="T14" fmla="*/ 650416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13" name="AutoShape 9"/>
          <p:cNvSpPr>
            <a:spLocks noChangeArrowheads="1"/>
          </p:cNvSpPr>
          <p:nvPr/>
        </p:nvSpPr>
        <p:spPr bwMode="auto">
          <a:xfrm>
            <a:off x="5645150" y="4598988"/>
            <a:ext cx="762000" cy="762000"/>
          </a:xfrm>
          <a:custGeom>
            <a:avLst/>
            <a:gdLst>
              <a:gd name="T0" fmla="*/ 381000 w 21600"/>
              <a:gd name="T1" fmla="*/ 0 h 21600"/>
              <a:gd name="T2" fmla="*/ 111584 w 21600"/>
              <a:gd name="T3" fmla="*/ 111584 h 21600"/>
              <a:gd name="T4" fmla="*/ 0 w 21600"/>
              <a:gd name="T5" fmla="*/ 381000 h 21600"/>
              <a:gd name="T6" fmla="*/ 111584 w 21600"/>
              <a:gd name="T7" fmla="*/ 650416 h 21600"/>
              <a:gd name="T8" fmla="*/ 381000 w 21600"/>
              <a:gd name="T9" fmla="*/ 762000 h 21600"/>
              <a:gd name="T10" fmla="*/ 650416 w 21600"/>
              <a:gd name="T11" fmla="*/ 650416 h 21600"/>
              <a:gd name="T12" fmla="*/ 762000 w 21600"/>
              <a:gd name="T13" fmla="*/ 381000 h 21600"/>
              <a:gd name="T14" fmla="*/ 650416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nimBg="1"/>
      <p:bldP spid="2007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D26E600-9957-427F-A8E5-F3D2547CF4B9}" type="datetime1">
              <a:rPr lang="en-US" smtClean="0"/>
              <a:t>4/1/2013</a:t>
            </a:fld>
            <a:endParaRPr lang="en-US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B6E33-DCF6-4B55-91E0-77EDCBA30D76}" type="slidenum">
              <a:rPr lang="en-US"/>
              <a:pPr/>
              <a:t>53</a:t>
            </a:fld>
            <a:endParaRPr lang="en-US"/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609600" y="7620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NB and Cross Entropy</a:t>
            </a:r>
          </a:p>
        </p:txBody>
      </p:sp>
      <p:sp>
        <p:nvSpPr>
          <p:cNvPr id="25608" name="Text Box 3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sp>
        <p:nvSpPr>
          <p:cNvPr id="256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4267200" cy="4419600"/>
          </a:xfrm>
        </p:spPr>
        <p:txBody>
          <a:bodyPr/>
          <a:lstStyle/>
          <a:p>
            <a:pPr marL="381000" indent="-381000" eaLnBrk="1" hangingPunct="1">
              <a:spcAft>
                <a:spcPct val="1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Entropy </a:t>
            </a:r>
          </a:p>
          <a:p>
            <a:pPr marL="381000" indent="-381000" eaLnBrk="1" hangingPunct="1"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Measuring the uncertainty – lower entropy means easier predictions</a:t>
            </a:r>
          </a:p>
          <a:p>
            <a:pPr marL="381000" indent="-381000" eaLnBrk="1" hangingPunct="1"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Minimum coding length if distribution 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b="1" i="1" smtClean="0"/>
              <a:t> </a:t>
            </a:r>
            <a:r>
              <a:rPr lang="en-US" sz="2000" smtClean="0"/>
              <a:t>is known</a:t>
            </a:r>
          </a:p>
          <a:p>
            <a:pPr marL="381000" indent="-381000" eaLnBrk="1" hangingPunct="1">
              <a:spcAft>
                <a:spcPct val="1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Cross Entropy</a:t>
            </a:r>
          </a:p>
          <a:p>
            <a:pPr marL="381000" indent="-381000" eaLnBrk="1" hangingPunct="1">
              <a:spcAft>
                <a:spcPct val="1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smtClean="0"/>
              <a:t>Measuring the coding length (in # of bits) based on distribution </a:t>
            </a:r>
            <a:r>
              <a:rPr lang="en-US" sz="2000" i="1" smtClean="0">
                <a:latin typeface="Times New Roman" pitchFamily="18" charset="0"/>
              </a:rPr>
              <a:t>q</a:t>
            </a:r>
            <a:r>
              <a:rPr lang="en-US" sz="2000" smtClean="0"/>
              <a:t> when the true distribution is </a:t>
            </a:r>
            <a:r>
              <a:rPr lang="en-US" sz="2000" i="1" smtClean="0">
                <a:latin typeface="Times New Roman" pitchFamily="18" charset="0"/>
              </a:rPr>
              <a:t>p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5105400" y="3733800"/>
          <a:ext cx="3276600" cy="2260600"/>
        </p:xfrm>
        <a:graphic>
          <a:graphicData uri="http://schemas.openxmlformats.org/presentationml/2006/ole">
            <p:oleObj spid="_x0000_s25602" name="Equation" r:id="rId3" imgW="2133360" imgH="1473120" progId="Equation.3">
              <p:embed/>
            </p:oleObj>
          </a:graphicData>
        </a:graphic>
      </p:graphicFrame>
      <p:cxnSp>
        <p:nvCxnSpPr>
          <p:cNvPr id="25610" name="AutoShape 6"/>
          <p:cNvCxnSpPr>
            <a:cxnSpLocks noChangeShapeType="1"/>
          </p:cNvCxnSpPr>
          <p:nvPr/>
        </p:nvCxnSpPr>
        <p:spPr bwMode="auto">
          <a:xfrm rot="5400000">
            <a:off x="7891462" y="4090988"/>
            <a:ext cx="1101725" cy="120650"/>
          </a:xfrm>
          <a:prstGeom prst="curvedConnector4">
            <a:avLst>
              <a:gd name="adj1" fmla="val 19019"/>
              <a:gd name="adj2" fmla="val 289472"/>
            </a:avLst>
          </a:prstGeom>
          <a:noFill/>
          <a:ln w="9525">
            <a:noFill/>
            <a:round/>
            <a:headEnd type="triangle" w="med" len="med"/>
            <a:tailEnd type="triangle" w="med" len="med"/>
          </a:ln>
        </p:spPr>
      </p:cxnSp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5105400" y="2286000"/>
          <a:ext cx="2690813" cy="1076325"/>
        </p:xfrm>
        <a:graphic>
          <a:graphicData uri="http://schemas.openxmlformats.org/presentationml/2006/ole">
            <p:oleObj spid="_x0000_s25603" name="Equation" r:id="rId4" imgW="17143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C8947A-AC2C-4EB1-A810-BDB5B2BA3F55}" type="datetime1">
              <a:rPr lang="en-US" smtClean="0"/>
              <a:t>4/1/2013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EB41C-F835-4BFC-9E33-724F6BDE2450}" type="slidenum">
              <a:rPr lang="en-US"/>
              <a:pPr/>
              <a:t>54</a:t>
            </a:fld>
            <a:endParaRPr lang="en-US"/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162800" cy="34290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mtClean="0"/>
              <a:t>Kullback Liebler (KL) Divergence</a:t>
            </a:r>
          </a:p>
          <a:p>
            <a:pPr marL="381000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mtClean="0"/>
          </a:p>
          <a:p>
            <a:pPr marL="381000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mtClean="0"/>
          </a:p>
          <a:p>
            <a:pPr marL="838200" lvl="1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mtClean="0"/>
              <a:t>Also called “Relative Entropy”</a:t>
            </a:r>
          </a:p>
          <a:p>
            <a:pPr marL="838200" lvl="1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mtClean="0"/>
              <a:t>Measuring the difference between two distributions</a:t>
            </a:r>
          </a:p>
          <a:p>
            <a:pPr marL="838200" lvl="1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mtClean="0"/>
              <a:t>Zero valued if p = q </a:t>
            </a:r>
          </a:p>
          <a:p>
            <a:pPr marL="838200" lvl="1" indent="-381000" eaLnBrk="1" hangingPunct="1">
              <a:lnSpc>
                <a:spcPct val="80000"/>
              </a:lnSpc>
              <a:spcAft>
                <a:spcPct val="15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mtClean="0"/>
              <a:t>Not inter-changeable</a:t>
            </a:r>
          </a:p>
        </p:txBody>
      </p:sp>
      <p:cxnSp>
        <p:nvCxnSpPr>
          <p:cNvPr id="26632" name="AutoShape 4"/>
          <p:cNvCxnSpPr>
            <a:cxnSpLocks noChangeShapeType="1"/>
          </p:cNvCxnSpPr>
          <p:nvPr/>
        </p:nvCxnSpPr>
        <p:spPr bwMode="auto">
          <a:xfrm rot="5400000">
            <a:off x="7891462" y="4090988"/>
            <a:ext cx="1101725" cy="120650"/>
          </a:xfrm>
          <a:prstGeom prst="curvedConnector4">
            <a:avLst>
              <a:gd name="adj1" fmla="val 19019"/>
              <a:gd name="adj2" fmla="val 289472"/>
            </a:avLst>
          </a:prstGeom>
          <a:noFill/>
          <a:ln w="9525">
            <a:noFill/>
            <a:round/>
            <a:headEnd type="triangle" w="med" len="med"/>
            <a:tailEnd type="triangle" w="med" len="med"/>
          </a:ln>
        </p:spPr>
      </p:cxn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2057400" y="2528888"/>
          <a:ext cx="3062288" cy="862012"/>
        </p:xfrm>
        <a:graphic>
          <a:graphicData uri="http://schemas.openxmlformats.org/presentationml/2006/ole">
            <p:oleObj spid="_x0000_s26626" name="Equation" r:id="rId3" imgW="1536480" imgH="431640" progId="Equation.3">
              <p:embed/>
            </p:oleObj>
          </a:graphicData>
        </a:graphic>
      </p:graphicFrame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1143000" y="7620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NB and Cross Entropy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A1FD8D-D0AF-485A-987F-1DC6D1B8E516}" type="datetime1">
              <a:rPr lang="en-US" smtClean="0"/>
              <a:t>4/1/2013</a:t>
            </a:fld>
            <a:endParaRPr lang="en-US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0F5C1-9A5F-4A05-8257-33080A5AA072}" type="slidenum">
              <a:rPr lang="en-US"/>
              <a:pPr/>
              <a:t>55</a:t>
            </a:fld>
            <a:endParaRPr lang="en-US"/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914400" y="6096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NB &amp; Cross Entropy</a:t>
            </a:r>
            <a:r>
              <a:rPr lang="en-US" sz="3600" b="1" i="1">
                <a:latin typeface="Helvetica" pitchFamily="34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(cont’d)</a:t>
            </a: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1524000" y="1981200"/>
          <a:ext cx="5486400" cy="3265488"/>
        </p:xfrm>
        <a:graphic>
          <a:graphicData uri="http://schemas.openxmlformats.org/presentationml/2006/ole">
            <p:oleObj spid="_x0000_s27650" name="Equation" r:id="rId3" imgW="3149280" imgH="2133360" progId="Equation.3">
              <p:embed/>
            </p:oleObj>
          </a:graphicData>
        </a:graphic>
      </p:graphicFrame>
      <p:cxnSp>
        <p:nvCxnSpPr>
          <p:cNvPr id="27656" name="AutoShape 5"/>
          <p:cNvCxnSpPr>
            <a:cxnSpLocks noChangeShapeType="1"/>
          </p:cNvCxnSpPr>
          <p:nvPr/>
        </p:nvCxnSpPr>
        <p:spPr bwMode="auto">
          <a:xfrm rot="5400000">
            <a:off x="7891462" y="4090988"/>
            <a:ext cx="1101725" cy="120650"/>
          </a:xfrm>
          <a:prstGeom prst="curvedConnector4">
            <a:avLst>
              <a:gd name="adj1" fmla="val 19019"/>
              <a:gd name="adj2" fmla="val 289472"/>
            </a:avLst>
          </a:prstGeom>
          <a:noFill/>
          <a:ln w="9525">
            <a:noFill/>
            <a:round/>
            <a:headEnd type="triangle" w="med" len="med"/>
            <a:tailEnd type="triangle" w="med" len="med"/>
          </a:ln>
        </p:spPr>
      </p:cxn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1600200" y="54864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790015"/>
                </a:solidFill>
                <a:latin typeface="Comic Sans MS" pitchFamily="66" charset="0"/>
              </a:rPr>
              <a:t>Minimum Description Length (MDL) Classifier</a:t>
            </a:r>
          </a:p>
        </p:txBody>
      </p:sp>
      <p:sp>
        <p:nvSpPr>
          <p:cNvPr id="27658" name="Oval 7"/>
          <p:cNvSpPr>
            <a:spLocks noChangeArrowheads="1"/>
          </p:cNvSpPr>
          <p:nvPr/>
        </p:nvSpPr>
        <p:spPr bwMode="auto">
          <a:xfrm>
            <a:off x="1905000" y="4648200"/>
            <a:ext cx="3962400" cy="685800"/>
          </a:xfrm>
          <a:prstGeom prst="ellipse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3A341C7-B482-4C84-8B12-D4AF734E9897}" type="datetime1">
              <a:rPr lang="en-US" smtClean="0"/>
              <a:t>4/1/2013</a:t>
            </a:fld>
            <a:endParaRPr lang="en-US"/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58C40-E30A-422A-A34E-677AE9CC2DC7}" type="slidenum">
              <a:rPr lang="en-US"/>
              <a:pPr/>
              <a:t>56</a:t>
            </a:fld>
            <a:endParaRPr lang="en-US"/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1295400" y="6096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latin typeface="Comic Sans MS" pitchFamily="66" charset="0"/>
              </a:rPr>
              <a:t>Concluding Remarks on NB</a:t>
            </a:r>
          </a:p>
        </p:txBody>
      </p:sp>
      <p:sp>
        <p:nvSpPr>
          <p:cNvPr id="81926" name="Text Box 3"/>
          <p:cNvSpPr txBox="1">
            <a:spLocks noChangeArrowheads="1"/>
          </p:cNvSpPr>
          <p:nvPr/>
        </p:nvSpPr>
        <p:spPr bwMode="auto">
          <a:xfrm>
            <a:off x="746125" y="2032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>
              <a:latin typeface="Book Antiqua" pitchFamily="18" charset="0"/>
            </a:endParaRPr>
          </a:p>
        </p:txBody>
      </p:sp>
      <p:sp>
        <p:nvSpPr>
          <p:cNvPr id="819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3733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b="1" smtClean="0"/>
              <a:t>Pros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Explicit probabilistic reasoning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Relatively effective, fast online response (as an eager learning)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b="1" smtClean="0"/>
              <a:t>Cons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Scoring function (logarithm of term probabilities) would be too sensitive to measurement errors on rare features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One-class-per-instance assumption imposes both theoretical and practical limitations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Empirically weak when dealing with rare categories and large feature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CA5A50-68C9-45D7-8B77-E0CA9FD551BB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© 2004-2013, Jaime G. </a:t>
            </a:r>
            <a:r>
              <a:rPr lang="en-US" dirty="0" err="1" smtClean="0"/>
              <a:t>Carbonell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C1209-E779-403A-A45C-CA25DF615B7E}" type="slidenum">
              <a:rPr lang="en-US"/>
              <a:pPr/>
              <a:t>57</a:t>
            </a:fld>
            <a:endParaRPr 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79488"/>
          </a:xfrm>
        </p:spPr>
        <p:txBody>
          <a:bodyPr/>
          <a:lstStyle/>
          <a:p>
            <a:pPr eaLnBrk="1" hangingPunct="1"/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Statistical Decision Theory</a:t>
            </a: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6834187" cy="4267200"/>
          </a:xfrm>
        </p:spPr>
        <p:txBody>
          <a:bodyPr/>
          <a:lstStyle/>
          <a:p>
            <a:pPr marL="342900" indent="-342900" eaLnBrk="1" hangingPunct="1"/>
            <a:r>
              <a:rPr lang="en-US" sz="1600" smtClean="0"/>
              <a:t>Random input X in R</a:t>
            </a:r>
            <a:r>
              <a:rPr lang="en-US" sz="1600" baseline="30000" smtClean="0"/>
              <a:t>J</a:t>
            </a:r>
          </a:p>
          <a:p>
            <a:pPr marL="342900" indent="-342900" eaLnBrk="1" hangingPunct="1"/>
            <a:r>
              <a:rPr lang="en-US" sz="1600" smtClean="0"/>
              <a:t>Random output Y in {1,2, …, K}</a:t>
            </a:r>
          </a:p>
          <a:p>
            <a:pPr marL="342900" indent="-342900" eaLnBrk="1" hangingPunct="1"/>
            <a:r>
              <a:rPr lang="en-US" sz="1600" smtClean="0"/>
              <a:t>Prediction f(X) in {1,2, …, K}</a:t>
            </a:r>
          </a:p>
          <a:p>
            <a:pPr marL="342900" indent="-342900" eaLnBrk="1" hangingPunct="1"/>
            <a:r>
              <a:rPr lang="en-US" sz="1600" smtClean="0"/>
              <a:t>Loss function (</a:t>
            </a:r>
            <a:r>
              <a:rPr lang="en-US" sz="1600" smtClean="0">
                <a:solidFill>
                  <a:srgbClr val="790015"/>
                </a:solidFill>
              </a:rPr>
              <a:t>0-1 loss for classification</a:t>
            </a:r>
            <a:r>
              <a:rPr lang="en-US" sz="1600" smtClean="0"/>
              <a:t>)</a:t>
            </a:r>
          </a:p>
          <a:p>
            <a:pPr marL="742950" lvl="1" indent="-285750" eaLnBrk="1" hangingPunct="1"/>
            <a:r>
              <a:rPr lang="en-US" sz="1600" smtClean="0"/>
              <a:t>L(y(x), f(x)) = 0 iff f(x) = y(x)</a:t>
            </a:r>
          </a:p>
          <a:p>
            <a:pPr marL="742950" lvl="1" indent="-285750" eaLnBrk="1" hangingPunct="1"/>
            <a:r>
              <a:rPr lang="en-US" sz="1600" smtClean="0"/>
              <a:t>L(y(x), f(x)) = 1 otherwise</a:t>
            </a:r>
          </a:p>
          <a:p>
            <a:pPr marL="342900" indent="-342900" eaLnBrk="1" hangingPunct="1"/>
            <a:r>
              <a:rPr lang="en-US" sz="1600" smtClean="0"/>
              <a:t>Expected Prediction Error (EPE)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23988" y="3979863"/>
          <a:ext cx="6667500" cy="1639887"/>
        </p:xfrm>
        <a:graphic>
          <a:graphicData uri="http://schemas.openxmlformats.org/presentationml/2006/ole">
            <p:oleObj spid="_x0000_s28674" name="Equation" r:id="rId3" imgW="3327120" imgH="863280" progId="Equation.3">
              <p:embed/>
            </p:oleObj>
          </a:graphicData>
        </a:graphic>
      </p:graphicFrame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533400" y="5181600"/>
            <a:ext cx="16764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90015"/>
                </a:solidFill>
                <a:latin typeface="Tahoma" pitchFamily="34" charset="0"/>
              </a:rPr>
              <a:t>Minimizing EPE pointwise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57F883C-84FE-4221-B1D4-E9D0E28F4492}" type="datetime1">
              <a:rPr lang="en-US" smtClean="0"/>
              <a:t>4/1/2013</a:t>
            </a:fld>
            <a:endParaRPr lang="en-US"/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14D09-1A9F-4B2E-A7A9-91E431B6E3BC}" type="slidenum">
              <a:rPr lang="en-US"/>
              <a:pPr/>
              <a:t>58</a:t>
            </a:fld>
            <a:endParaRPr lang="en-US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of ML Algorithm (I)</a:t>
            </a:r>
          </a:p>
        </p:txBody>
      </p:sp>
      <p:graphicFrame>
        <p:nvGraphicFramePr>
          <p:cNvPr id="207875" name="Group 3"/>
          <p:cNvGraphicFramePr>
            <a:graphicFrameLocks noGrp="1"/>
          </p:cNvGraphicFramePr>
          <p:nvPr>
            <p:ph idx="1"/>
          </p:nvPr>
        </p:nvGraphicFramePr>
        <p:xfrm>
          <a:off x="642938" y="1773238"/>
          <a:ext cx="8501062" cy="4465638"/>
        </p:xfrm>
        <a:graphic>
          <a:graphicData uri="http://schemas.openxmlformats.org/drawingml/2006/table">
            <a:tbl>
              <a:tblPr/>
              <a:tblGrid>
                <a:gridCol w="2125662"/>
                <a:gridCol w="2125663"/>
                <a:gridCol w="2124075"/>
                <a:gridCol w="2125662"/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Training Data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Random Noise Tolerance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Scalability (atts + 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Rule Induction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Decision Trees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Sparse-Dense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Excellent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Naïve Bayes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Medium-Dense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Some-Good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Regression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Medium-Dense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Some-Good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kNN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Sparse-Dense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Some-Good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Good-Excellent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SVM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Medium-Dense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Some-Good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Good-Excellent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Neural Nets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Poor-Medium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3542CAB-4E78-442B-A2E1-C955350D2548}" type="datetime1">
              <a:rPr lang="en-US" smtClean="0"/>
              <a:t>4/1/2013</a:t>
            </a:fld>
            <a:endParaRPr lang="en-US"/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D5ADA-A9DA-4920-AA2D-A30E585D02DA}" type="slidenum">
              <a:rPr lang="en-US"/>
              <a:pPr/>
              <a:t>59</a:t>
            </a:fld>
            <a:endParaRPr lang="en-US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of ML Algorithm (II)</a:t>
            </a:r>
          </a:p>
        </p:txBody>
      </p:sp>
      <p:graphicFrame>
        <p:nvGraphicFramePr>
          <p:cNvPr id="208899" name="Group 3"/>
          <p:cNvGraphicFramePr>
            <a:graphicFrameLocks noGrp="1"/>
          </p:cNvGraphicFramePr>
          <p:nvPr>
            <p:ph idx="1"/>
          </p:nvPr>
        </p:nvGraphicFramePr>
        <p:xfrm>
          <a:off x="642938" y="1773238"/>
          <a:ext cx="8501062" cy="4465638"/>
        </p:xfrm>
        <a:graphic>
          <a:graphicData uri="http://schemas.openxmlformats.org/drawingml/2006/table">
            <a:tbl>
              <a:tblPr/>
              <a:tblGrid>
                <a:gridCol w="2125662"/>
                <a:gridCol w="2125663"/>
                <a:gridCol w="1982787"/>
                <a:gridCol w="2266950"/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Quality of Prediction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Explanatory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Popularity of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Rule Induction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Good, brittle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Very clear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Med, 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Decision Trees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Good/category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Very clear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High, 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Naïve Bayes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Medium/cat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Med, declining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Regression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Good/both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Partial-Poor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High, 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kNN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Good/both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Partial-Good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Med, 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SVM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Very good/cat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Med, increasing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Neural Nets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Good/cat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Med, declining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D6E5A1A-D18C-4DE6-8B87-9FE920394A09}" type="datetime1">
              <a:rPr lang="en-US" smtClean="0"/>
              <a:t>4/1/2013</a:t>
            </a:fld>
            <a:endParaRPr 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3757-1C58-46AA-A639-19E84DF70A55}" type="slidenum">
              <a:rPr lang="en-US"/>
              <a:pPr/>
              <a:t>6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63625"/>
          </a:xfrm>
        </p:spPr>
        <p:txBody>
          <a:bodyPr/>
          <a:lstStyle/>
          <a:p>
            <a:pPr eaLnBrk="1" hangingPunct="1"/>
            <a:r>
              <a:rPr lang="en-US" sz="3800" smtClean="0"/>
              <a:t>Sample ML/DM Applications III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758950"/>
            <a:ext cx="8318500" cy="4476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Product (or Part)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products/parts + specs at manufacturing + customer usage + maint rec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part + expected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mean-time-to-failure (replacement)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Manufacturing Tolerances 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product/part manufacturing process, tolerances, inspections,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part + expected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optimal manufacturing precision (minimize costs of failure + manufacture)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942109"/>
          </a:xfrm>
        </p:spPr>
        <p:txBody>
          <a:bodyPr/>
          <a:lstStyle/>
          <a:p>
            <a:r>
              <a:rPr lang="en-US" dirty="0" smtClean="0"/>
              <a:t>Technological Challenges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if data is highly skewed?</a:t>
            </a:r>
          </a:p>
          <a:p>
            <a:pPr lvl="1"/>
            <a:r>
              <a:rPr lang="en-US" sz="2000" dirty="0" smtClean="0"/>
              <a:t>As in fraud detection, intrusion detection, …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if new key indicators needed?</a:t>
            </a:r>
          </a:p>
          <a:p>
            <a:pPr lvl="1"/>
            <a:r>
              <a:rPr lang="en-US" sz="2000" dirty="0" smtClean="0"/>
              <a:t>Generate small sample </a:t>
            </a:r>
            <a:r>
              <a:rPr lang="en-US" sz="2000" dirty="0" smtClean="0">
                <a:sym typeface="Wingdings" pitchFamily="2" charset="2"/>
              </a:rPr>
              <a:t> feature selection</a:t>
            </a:r>
          </a:p>
          <a:p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What if we combine KBS with ML for BI?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Use rules and knowledge as statistical priors</a:t>
            </a:r>
          </a:p>
          <a:p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What if temporal drift/evolution occurs?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(It always does – that’s why ML is good)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Retrain with </a:t>
            </a:r>
            <a:r>
              <a:rPr lang="en-US" sz="2000" dirty="0" err="1" smtClean="0">
                <a:sym typeface="Wingdings" pitchFamily="2" charset="2"/>
              </a:rPr>
              <a:t>recency</a:t>
            </a:r>
            <a:r>
              <a:rPr lang="en-US" sz="2000" dirty="0" smtClean="0">
                <a:sym typeface="Wingdings" pitchFamily="2" charset="2"/>
              </a:rPr>
              <a:t>/reweight window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Fighting “the last war” is a common trap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FEC61-DF10-4493-8081-AE72C2403DE5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0606-6031-4C1A-B316-5D850171E8C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Picture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1066800" y="4618038"/>
            <a:ext cx="685800" cy="182562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164" name="Picture 4" descr="d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66900"/>
            <a:ext cx="133508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5" name="Picture 5" descr="detect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6525" y="1795463"/>
            <a:ext cx="9810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460375" y="2971800"/>
            <a:ext cx="13716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Unbalanced</a:t>
            </a:r>
          </a:p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Unlabeled</a:t>
            </a:r>
          </a:p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Data Set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2438400" y="2971800"/>
            <a:ext cx="13716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SimSun" pitchFamily="2" charset="-122"/>
              </a:rPr>
              <a:t>Rare</a:t>
            </a:r>
          </a:p>
          <a:p>
            <a:pPr algn="ctr"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SimSun" pitchFamily="2" charset="-122"/>
              </a:rPr>
              <a:t>Category</a:t>
            </a:r>
          </a:p>
          <a:p>
            <a:pPr algn="ctr"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SimSun" pitchFamily="2" charset="-122"/>
              </a:rPr>
              <a:t>Detection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4759325" y="3124200"/>
            <a:ext cx="13716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Learning in</a:t>
            </a:r>
          </a:p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Unbalanced</a:t>
            </a:r>
          </a:p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Settings</a:t>
            </a:r>
          </a:p>
        </p:txBody>
      </p:sp>
      <p:pic>
        <p:nvPicPr>
          <p:cNvPr id="348169" name="Picture 9" descr="Black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16764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7315200" y="2819400"/>
            <a:ext cx="13716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  <a:ea typeface="SimSun" pitchFamily="2" charset="-122"/>
              </a:rPr>
              <a:t>Classifier</a:t>
            </a:r>
          </a:p>
        </p:txBody>
      </p:sp>
      <p:sp>
        <p:nvSpPr>
          <p:cNvPr id="348171" name="AutoShape 11"/>
          <p:cNvSpPr>
            <a:spLocks noChangeArrowheads="1"/>
          </p:cNvSpPr>
          <p:nvPr/>
        </p:nvSpPr>
        <p:spPr bwMode="auto">
          <a:xfrm>
            <a:off x="1905000" y="2286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>
            <a:off x="3733800" y="2286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>
            <a:off x="6477000" y="2286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6477000" y="4953000"/>
            <a:ext cx="129540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>
                <a:latin typeface="Arial" charset="0"/>
                <a:ea typeface="SimSun" pitchFamily="2" charset="-122"/>
              </a:rPr>
              <a:t>Raw</a:t>
            </a:r>
          </a:p>
          <a:p>
            <a:pPr algn="ctr" eaLnBrk="1" hangingPunct="1"/>
            <a:r>
              <a:rPr lang="en-US" sz="2000" b="1">
                <a:latin typeface="Arial" charset="0"/>
                <a:ea typeface="SimSun" pitchFamily="2" charset="-122"/>
              </a:rPr>
              <a:t>Data</a:t>
            </a:r>
          </a:p>
        </p:txBody>
      </p:sp>
      <p:sp>
        <p:nvSpPr>
          <p:cNvPr id="348175" name="AutoShape 15"/>
          <p:cNvSpPr>
            <a:spLocks/>
          </p:cNvSpPr>
          <p:nvPr/>
        </p:nvSpPr>
        <p:spPr bwMode="auto">
          <a:xfrm>
            <a:off x="5867400" y="4572000"/>
            <a:ext cx="381000" cy="2133600"/>
          </a:xfrm>
          <a:prstGeom prst="rightBrace">
            <a:avLst>
              <a:gd name="adj1" fmla="val 4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4114800" y="4343400"/>
            <a:ext cx="1752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 smtClean="0">
                <a:latin typeface="Arial" charset="0"/>
                <a:ea typeface="SimSun" pitchFamily="2" charset="-122"/>
              </a:rPr>
              <a:t>New Feature</a:t>
            </a:r>
            <a:endParaRPr lang="en-US" sz="2000" dirty="0">
              <a:latin typeface="Arial" charset="0"/>
              <a:ea typeface="SimSun" pitchFamily="2" charset="-122"/>
            </a:endParaRPr>
          </a:p>
          <a:p>
            <a:pPr algn="ctr" eaLnBrk="1" hangingPunct="1"/>
            <a:r>
              <a:rPr lang="en-US" sz="2000" dirty="0">
                <a:latin typeface="Arial" charset="0"/>
                <a:ea typeface="SimSun" pitchFamily="2" charset="-122"/>
              </a:rPr>
              <a:t>Representation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4267200" y="5257800"/>
            <a:ext cx="1524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charset="0"/>
                <a:ea typeface="SimSun" pitchFamily="2" charset="-122"/>
              </a:rPr>
              <a:t>Relational</a:t>
            </a:r>
          </a:p>
        </p:txBody>
      </p:sp>
      <p:sp>
        <p:nvSpPr>
          <p:cNvPr id="348178" name="Rectangle 18"/>
          <p:cNvSpPr>
            <a:spLocks noChangeArrowheads="1"/>
          </p:cNvSpPr>
          <p:nvPr/>
        </p:nvSpPr>
        <p:spPr bwMode="auto">
          <a:xfrm>
            <a:off x="4267200" y="5943600"/>
            <a:ext cx="1524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charset="0"/>
                <a:ea typeface="SimSun" pitchFamily="2" charset="-122"/>
              </a:rPr>
              <a:t>Temporal</a:t>
            </a:r>
          </a:p>
        </p:txBody>
      </p:sp>
      <p:sp>
        <p:nvSpPr>
          <p:cNvPr id="348179" name="AutoShape 19"/>
          <p:cNvSpPr>
            <a:spLocks/>
          </p:cNvSpPr>
          <p:nvPr/>
        </p:nvSpPr>
        <p:spPr bwMode="auto">
          <a:xfrm>
            <a:off x="403860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1828800" y="4343400"/>
            <a:ext cx="13716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charset="0"/>
                <a:ea typeface="SimSun" pitchFamily="2" charset="-122"/>
              </a:rPr>
              <a:t>Feature</a:t>
            </a:r>
          </a:p>
          <a:p>
            <a:pPr algn="ctr" eaLnBrk="1" hangingPunct="1"/>
            <a:r>
              <a:rPr lang="en-US" sz="2000">
                <a:latin typeface="Arial" charset="0"/>
                <a:ea typeface="SimSun" pitchFamily="2" charset="-122"/>
              </a:rPr>
              <a:t>Extraction</a:t>
            </a:r>
          </a:p>
        </p:txBody>
      </p:sp>
      <p:sp>
        <p:nvSpPr>
          <p:cNvPr id="348181" name="AutoShape 21"/>
          <p:cNvSpPr>
            <a:spLocks noChangeArrowheads="1"/>
          </p:cNvSpPr>
          <p:nvPr/>
        </p:nvSpPr>
        <p:spPr bwMode="auto">
          <a:xfrm>
            <a:off x="3276600" y="45720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82" name="Rectangle 22"/>
          <p:cNvSpPr>
            <a:spLocks noChangeArrowheads="1"/>
          </p:cNvSpPr>
          <p:nvPr/>
        </p:nvSpPr>
        <p:spPr bwMode="auto">
          <a:xfrm>
            <a:off x="1066800" y="5608638"/>
            <a:ext cx="2895600" cy="182562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83" name="AutoShape 23"/>
          <p:cNvSpPr>
            <a:spLocks noChangeArrowheads="1"/>
          </p:cNvSpPr>
          <p:nvPr/>
        </p:nvSpPr>
        <p:spPr bwMode="auto">
          <a:xfrm rot="5400000">
            <a:off x="190500" y="4686300"/>
            <a:ext cx="1905000" cy="304800"/>
          </a:xfrm>
          <a:prstGeom prst="leftArrow">
            <a:avLst>
              <a:gd name="adj1" fmla="val 50000"/>
              <a:gd name="adj2" fmla="val 1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84" name="Object 24"/>
          <p:cNvGraphicFramePr>
            <a:graphicFrameLocks noChangeAspect="1"/>
          </p:cNvGraphicFramePr>
          <p:nvPr/>
        </p:nvGraphicFramePr>
        <p:xfrm>
          <a:off x="4572000" y="6553200"/>
          <a:ext cx="950913" cy="228600"/>
        </p:xfrm>
        <a:graphic>
          <a:graphicData uri="http://schemas.openxmlformats.org/presentationml/2006/ole">
            <p:oleObj spid="_x0000_s111618" name="Equation" r:id="rId6" imgW="317160" imgH="75960" progId="Equation.3">
              <p:embed/>
            </p:oleObj>
          </a:graphicData>
        </a:graphic>
      </p:graphicFrame>
      <p:pic>
        <p:nvPicPr>
          <p:cNvPr id="348185" name="Picture 25" descr="un_learn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-228600"/>
            <a:ext cx="23828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 rot="16200000">
            <a:off x="7076209" y="3969327"/>
            <a:ext cx="1108364" cy="401782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85635-7D00-474F-93DB-C409DD736AE8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76DBE-9288-4A3B-BB04-5E9E5E8A7BA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animBg="1"/>
      <p:bldP spid="348166" grpId="0"/>
      <p:bldP spid="348167" grpId="0"/>
      <p:bldP spid="348168" grpId="0"/>
      <p:bldP spid="348170" grpId="0"/>
      <p:bldP spid="348171" grpId="0" animBg="1"/>
      <p:bldP spid="348172" grpId="0" animBg="1"/>
      <p:bldP spid="348173" grpId="0" animBg="1"/>
      <p:bldP spid="348174" grpId="0" animBg="1"/>
      <p:bldP spid="348175" grpId="0" animBg="1"/>
      <p:bldP spid="348176" grpId="0" animBg="1"/>
      <p:bldP spid="348177" grpId="0" animBg="1"/>
      <p:bldP spid="348178" grpId="0" animBg="1"/>
      <p:bldP spid="348179" grpId="0" animBg="1"/>
      <p:bldP spid="348180" grpId="0" animBg="1"/>
      <p:bldP spid="348181" grpId="0" animBg="1"/>
      <p:bldP spid="348182" grpId="0" animBg="1"/>
      <p:bldP spid="348183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025236"/>
          </a:xfrm>
        </p:spPr>
        <p:txBody>
          <a:bodyPr/>
          <a:lstStyle/>
          <a:p>
            <a:r>
              <a:rPr lang="en-US" smtClean="0"/>
              <a:t>Take-Away </a:t>
            </a:r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Embrace Data Analytics</a:t>
            </a:r>
          </a:p>
          <a:p>
            <a:pPr lvl="1"/>
            <a:r>
              <a:rPr lang="en-US" sz="2000" dirty="0" smtClean="0"/>
              <a:t>Potential high-value across business challenges</a:t>
            </a:r>
          </a:p>
          <a:p>
            <a:pPr lvl="1"/>
            <a:r>
              <a:rPr lang="en-US" sz="2000" dirty="0" smtClean="0"/>
              <a:t>Do not just archive data, analyze it!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Rapid Progress and Diffusion of Machine Learning</a:t>
            </a:r>
          </a:p>
          <a:p>
            <a:pPr lvl="1"/>
            <a:r>
              <a:rPr lang="en-US" sz="2000" dirty="0" smtClean="0"/>
              <a:t>Hire an expert to track BI based on ML</a:t>
            </a:r>
          </a:p>
          <a:p>
            <a:pPr lvl="1"/>
            <a:r>
              <a:rPr lang="en-US" sz="2000" dirty="0" smtClean="0"/>
              <a:t>Do not be snowed by external consultants</a:t>
            </a:r>
          </a:p>
          <a:p>
            <a:pPr lvl="2"/>
            <a:r>
              <a:rPr lang="en-US" sz="1800" dirty="0" smtClean="0"/>
              <a:t>Most new methods are variants of tried and true</a:t>
            </a:r>
          </a:p>
          <a:p>
            <a:pPr lvl="2"/>
            <a:r>
              <a:rPr lang="en-US" sz="1800" dirty="0" smtClean="0"/>
              <a:t>Make sure of legitimate cross-validation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Data analytics is best viewed as a box of power tools </a:t>
            </a:r>
          </a:p>
          <a:p>
            <a:pPr lvl="1"/>
            <a:r>
              <a:rPr lang="en-US" sz="2000" dirty="0" smtClean="0"/>
              <a:t>There is a best tool (or tool combination) for each job</a:t>
            </a:r>
          </a:p>
          <a:p>
            <a:pPr lvl="1"/>
            <a:r>
              <a:rPr lang="en-US" sz="2000" dirty="0" smtClean="0"/>
              <a:t>No one-size-fits-all magic bullet </a:t>
            </a:r>
            <a:r>
              <a:rPr lang="en-US" sz="2000" dirty="0" smtClean="0">
                <a:sym typeface="Wingdings" pitchFamily="2" charset="2"/>
              </a:rPr>
              <a:t></a:t>
            </a:r>
            <a:endParaRPr lang="en-US" sz="2000" dirty="0" smtClean="0"/>
          </a:p>
          <a:p>
            <a:pPr lvl="1"/>
            <a:r>
              <a:rPr lang="en-US" sz="2000" dirty="0" smtClean="0"/>
              <a:t>But there are ever more wonderful tools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40EA1-D4B7-4651-BF0A-60BE1D5FF4CF}" type="datetime1">
              <a:rPr lang="en-US" smtClean="0"/>
              <a:t>4/1/2013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76DBE-9288-4A3B-BB04-5E9E5E8A7BA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04A412-AA46-4813-AB98-3DF7A64C9369}" type="datetime1">
              <a:rPr lang="en-US" smtClean="0"/>
              <a:t>4/1/2013</a:t>
            </a:fld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B9DFD-E205-496B-9D42-3A0DD1560FD5}" type="slidenum">
              <a:rPr lang="en-US"/>
              <a:pPr/>
              <a:t>7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8001000" cy="1216025"/>
          </a:xfrm>
        </p:spPr>
        <p:txBody>
          <a:bodyPr/>
          <a:lstStyle/>
          <a:p>
            <a:pPr eaLnBrk="1" hangingPunct="1"/>
            <a:r>
              <a:rPr lang="en-US" sz="3800" smtClean="0"/>
              <a:t>Sample ML/DM Applications IV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758950"/>
            <a:ext cx="8231188" cy="4448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Mechanical Diagnosis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past observed symptoms at (or prior to) breakdown + underlying 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current symptoms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predict cause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Mechanical Repair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cause of failure + product usage + repair (or PM) effectiveness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failure cause + product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recommended repair (or preventive maintenance operation)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4BE63E3-5029-46A4-920C-C7564BB3A744}" type="datetime1">
              <a:rPr lang="en-US" smtClean="0"/>
              <a:t>4/1/2013</a:t>
            </a:fld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0D30A-BF33-4FE1-8327-8648E949B24A}" type="slidenum">
              <a:rPr lang="en-US"/>
              <a:pPr/>
              <a:t>8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0"/>
            <a:ext cx="8001000" cy="1314450"/>
          </a:xfrm>
        </p:spPr>
        <p:txBody>
          <a:bodyPr/>
          <a:lstStyle/>
          <a:p>
            <a:pPr eaLnBrk="1" hangingPunct="1"/>
            <a:r>
              <a:rPr lang="en-US" sz="3800" smtClean="0"/>
              <a:t>Sample ML/DM Applications V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758950"/>
            <a:ext cx="8231188" cy="4448175"/>
          </a:xfrm>
        </p:spPr>
        <p:txBody>
          <a:bodyPr/>
          <a:lstStyle/>
          <a:p>
            <a:pPr eaLnBrk="1" hangingPunct="1"/>
            <a:r>
              <a:rPr lang="en-US" b="1" smtClean="0"/>
              <a:t>Billeting </a:t>
            </a:r>
            <a:r>
              <a:rPr lang="en-US" smtClean="0"/>
              <a:t>(job assignments)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employee profiles, position profiles, employee performance in assigned position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employee or new position profile 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predict performance in position</a:t>
            </a:r>
          </a:p>
          <a:p>
            <a:pPr eaLnBrk="1" hangingPunct="1"/>
            <a:r>
              <a:rPr lang="en-US" b="1" smtClean="0"/>
              <a:t>Text Mining &amp; Routing</a:t>
            </a:r>
            <a:r>
              <a:rPr lang="en-US" smtClean="0"/>
              <a:t> (e.g. customer centers)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Training</a:t>
            </a:r>
            <a:r>
              <a:rPr lang="en-US" smtClean="0"/>
              <a:t>: electronic problem reports, customer requests + who should handle them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Input</a:t>
            </a:r>
            <a:r>
              <a:rPr lang="en-US" smtClean="0"/>
              <a:t>: new incoming texts</a:t>
            </a:r>
          </a:p>
          <a:p>
            <a:pPr lvl="1" eaLnBrk="1" hangingPunct="1"/>
            <a:r>
              <a:rPr lang="en-US" smtClean="0">
                <a:solidFill>
                  <a:srgbClr val="669900"/>
                </a:solidFill>
              </a:rPr>
              <a:t>Objective</a:t>
            </a:r>
            <a:r>
              <a:rPr lang="en-US" smtClean="0"/>
              <a:t>: Assign category + route or 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8D7EB0-7D81-44EA-907C-0D7021D58530}" type="datetime1">
              <a:rPr lang="en-US" smtClean="0"/>
              <a:t>4/1/2013</a:t>
            </a:fld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2004-2013, Jaime G. Carbonell </a:t>
            </a:r>
            <a:endParaRPr 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6235A-A84F-44BF-992D-C0E66E1F935A}" type="slidenum">
              <a:rPr lang="en-US"/>
              <a:pPr/>
              <a:t>9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Preparing Historical Data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Extract a DB table with all the needed information</a:t>
            </a:r>
          </a:p>
          <a:p>
            <a:pPr lvl="1" eaLnBrk="1" hangingPunct="1"/>
            <a:r>
              <a:rPr lang="en-US" dirty="0" smtClean="0"/>
              <a:t>Filter out clearly irrelevant columns</a:t>
            </a:r>
          </a:p>
          <a:p>
            <a:pPr lvl="1" eaLnBrk="1" hangingPunct="1"/>
            <a:r>
              <a:rPr lang="en-US" dirty="0" smtClean="0"/>
              <a:t>Filter out rows with significant missing data</a:t>
            </a:r>
          </a:p>
          <a:p>
            <a:pPr eaLnBrk="1" hangingPunct="1"/>
            <a:r>
              <a:rPr lang="en-US" dirty="0" smtClean="0"/>
              <a:t>Determine predictor attributes (columns)</a:t>
            </a:r>
          </a:p>
          <a:p>
            <a:pPr lvl="1" eaLnBrk="1" hangingPunct="1"/>
            <a:r>
              <a:rPr lang="en-US" dirty="0" smtClean="0"/>
              <a:t>Ask domain expert for relevant attributes, or</a:t>
            </a:r>
          </a:p>
          <a:p>
            <a:pPr lvl="1" eaLnBrk="1" hangingPunct="1"/>
            <a:r>
              <a:rPr lang="en-US" dirty="0" smtClean="0"/>
              <a:t>Start with all attributes and automatically sub-select most predictive ones (feature selection)</a:t>
            </a:r>
          </a:p>
          <a:p>
            <a:pPr eaLnBrk="1" hangingPunct="1"/>
            <a:r>
              <a:rPr lang="en-US" dirty="0" smtClean="0"/>
              <a:t>Determine to-be-predicted attribute (column)</a:t>
            </a:r>
          </a:p>
          <a:p>
            <a:pPr lvl="1" eaLnBrk="1" hangingPunct="1"/>
            <a:r>
              <a:rPr lang="en-US" dirty="0" smtClean="0"/>
              <a:t> Objective of the DM (number, decision,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RI-distance-ed-producer-template">
  <a:themeElements>
    <a:clrScheme name="ISRI-distance-ed-producer-templat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ISRI-distance-ed-producer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SRI-distance-ed-producer-templat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RI-distance-ed-producer-templat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RI-distance-ed-producer-templat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ISRI-distance-ed-producer-template</Template>
  <TotalTime>1453</TotalTime>
  <Words>3515</Words>
  <Application>Microsoft Office PowerPoint</Application>
  <PresentationFormat>On-screen Show (4:3)</PresentationFormat>
  <Paragraphs>831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ISRI-distance-ed-producer-template</vt:lpstr>
      <vt:lpstr>Custom Design</vt:lpstr>
      <vt:lpstr>Equation</vt:lpstr>
      <vt:lpstr>Microsoft Equation 3.0</vt:lpstr>
      <vt:lpstr>Machine Learning, Data Analytics and Business Intelligence</vt:lpstr>
      <vt:lpstr>Some Definitions (KBS vs ML)</vt:lpstr>
      <vt:lpstr>Ingredients for Machine Learning Approaches to BI</vt:lpstr>
      <vt:lpstr>Sample ML/DM Applications I</vt:lpstr>
      <vt:lpstr>Sample ML/DM Applications II</vt:lpstr>
      <vt:lpstr>Sample ML/DM Applications III</vt:lpstr>
      <vt:lpstr>Sample ML/DM Applications IV</vt:lpstr>
      <vt:lpstr>Sample ML/DM Applications V</vt:lpstr>
      <vt:lpstr>Preparing Historical Data</vt:lpstr>
      <vt:lpstr>Sample DB Table      [predictor attributes]    [objective]</vt:lpstr>
      <vt:lpstr>Supervised Learning on DB Table</vt:lpstr>
      <vt:lpstr>Popular Predictor Functions</vt:lpstr>
      <vt:lpstr>Linear Discriminator Functions</vt:lpstr>
      <vt:lpstr>Linear Discriminator Functions</vt:lpstr>
      <vt:lpstr>Linear Discriminator Functions</vt:lpstr>
      <vt:lpstr>Linear Discriminator Functions</vt:lpstr>
      <vt:lpstr>Issues with Linear Discriminators</vt:lpstr>
      <vt:lpstr>Maximizing the Margin (SVMs)</vt:lpstr>
      <vt:lpstr>Nearly-Separable Classes</vt:lpstr>
      <vt:lpstr>Nearly-Separable Classes</vt:lpstr>
      <vt:lpstr>Minimizing Training Error</vt:lpstr>
      <vt:lpstr>Sample DB Table      [predictor attributes]    [objective]</vt:lpstr>
      <vt:lpstr>Feature Vector Representation</vt:lpstr>
      <vt:lpstr>Vector Similarity</vt:lpstr>
      <vt:lpstr>Normalizing Vector Attributes</vt:lpstr>
      <vt:lpstr>Normalizing Full Vectors</vt:lpstr>
      <vt:lpstr>Similarity Functions (inverse dist)</vt:lpstr>
      <vt:lpstr>Similarity Functions (direct)</vt:lpstr>
      <vt:lpstr>k-Nearest Neighbors Method</vt:lpstr>
      <vt:lpstr>Similarity-Weighted Voting in kNN</vt:lpstr>
      <vt:lpstr>Applying kNN to Real Problems 1</vt:lpstr>
      <vt:lpstr>Applying kNN to Real Problems 2</vt:lpstr>
      <vt:lpstr>Data Mining Application Process in a Nutshell</vt:lpstr>
      <vt:lpstr>Data Mining Application Process in a Nutshell (2)</vt:lpstr>
      <vt:lpstr>Sample Confusion Matrix</vt:lpstr>
      <vt:lpstr>Measuring Accuracy</vt:lpstr>
      <vt:lpstr>What About Rare Events?</vt:lpstr>
      <vt:lpstr>Rare Event Evaluation</vt:lpstr>
      <vt:lpstr>ROC Curves (ROC=Receiver Operating Characteristic)</vt:lpstr>
      <vt:lpstr>Cross Validation Procedure</vt:lpstr>
      <vt:lpstr>If Plenty of data, evaluate with Holdout Set</vt:lpstr>
      <vt:lpstr>k-fold Cross Validation</vt:lpstr>
      <vt:lpstr>Overall DM Procedure with kNN</vt:lpstr>
      <vt:lpstr>A Word on the roject</vt:lpstr>
      <vt:lpstr>Get Started!   (extra slides follow)</vt:lpstr>
      <vt:lpstr>Bayes Classifier</vt:lpstr>
      <vt:lpstr>Maximum Likelihood Estimate (MLE)</vt:lpstr>
      <vt:lpstr>Binomial Distribution</vt:lpstr>
      <vt:lpstr>Multinomial Distribution</vt:lpstr>
      <vt:lpstr>Multinomial NB</vt:lpstr>
      <vt:lpstr>Slide 51</vt:lpstr>
      <vt:lpstr>Slide 52</vt:lpstr>
      <vt:lpstr>Slide 53</vt:lpstr>
      <vt:lpstr>Slide 54</vt:lpstr>
      <vt:lpstr>Slide 55</vt:lpstr>
      <vt:lpstr>Slide 56</vt:lpstr>
      <vt:lpstr> Statistical Decision Theory</vt:lpstr>
      <vt:lpstr>Selection of ML Algorithm (I)</vt:lpstr>
      <vt:lpstr>Selection of ML Algorithm (II)</vt:lpstr>
      <vt:lpstr>Technological Challenges</vt:lpstr>
      <vt:lpstr>The Big Picture</vt:lpstr>
      <vt:lpstr>Take-Away Lessons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Goes Here (same for every lecture)</dc:title>
  <dc:creator>apapuga</dc:creator>
  <cp:lastModifiedBy>jgc</cp:lastModifiedBy>
  <cp:revision>42</cp:revision>
  <dcterms:created xsi:type="dcterms:W3CDTF">2005-05-31T19:46:30Z</dcterms:created>
  <dcterms:modified xsi:type="dcterms:W3CDTF">2013-04-01T12:05:35Z</dcterms:modified>
</cp:coreProperties>
</file>