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36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4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711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103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357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89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384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931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9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09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91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589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23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97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267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039996"/>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20log/2017/09/common-machinelearning-algorithms/" TargetMode="External"/><Relationship Id="rId2" Type="http://schemas.openxmlformats.org/officeDocument/2006/relationships/hyperlink" Target="https://www.researchgate.net/figure%20/Pseudocode-for-KNNclassification_fig7_26039716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projectpro.io/article/fake-news-detection-project/854#mcetoc_1h038l1gm13" TargetMode="External"/><Relationship Id="rId3" Type="http://schemas.openxmlformats.org/officeDocument/2006/relationships/hyperlink" Target="https://www.projectpro.io/article/fake-news-detection-project/854#mcetoc_1h038l1gml" TargetMode="External"/><Relationship Id="rId7" Type="http://schemas.openxmlformats.org/officeDocument/2006/relationships/hyperlink" Target="https://www.projectpro.io/article/fake-news-detection-project/854#mcetoc_1h038l1gmv" TargetMode="External"/><Relationship Id="rId2" Type="http://schemas.openxmlformats.org/officeDocument/2006/relationships/hyperlink" Target="https://www.projectpro.io/article/fake-news-detection-project/854#mcetoc_1h038l1gmk" TargetMode="External"/><Relationship Id="rId1" Type="http://schemas.openxmlformats.org/officeDocument/2006/relationships/slideLayout" Target="../slideLayouts/slideLayout2.xml"/><Relationship Id="rId6" Type="http://schemas.openxmlformats.org/officeDocument/2006/relationships/hyperlink" Target="https://www.projectpro.io/article/fake-news-detection-project/854#mcetoc_1h038l1gmu" TargetMode="External"/><Relationship Id="rId5" Type="http://schemas.openxmlformats.org/officeDocument/2006/relationships/hyperlink" Target="https://www.projectpro.io/article/fake-news-detection-project/854#mcetoc_1h038l1gmp" TargetMode="External"/><Relationship Id="rId10" Type="http://schemas.openxmlformats.org/officeDocument/2006/relationships/hyperlink" Target="https://www.projectpro.io/article/fake-news-detection-project/854#mcetoc_1h038l1gm15" TargetMode="External"/><Relationship Id="rId4" Type="http://schemas.openxmlformats.org/officeDocument/2006/relationships/hyperlink" Target="https://www.projectpro.io/article/fake-news-detection-project/854#mcetoc_1h038l1gmo" TargetMode="External"/><Relationship Id="rId9" Type="http://schemas.openxmlformats.org/officeDocument/2006/relationships/hyperlink" Target="https://www.projectpro.io/article/fake-news-detection-project/854#mcetoc_1h038l1gm1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everal27/FakeNewsCorpus/releases/tag/v1.0" TargetMode="External"/><Relationship Id="rId2" Type="http://schemas.openxmlformats.org/officeDocument/2006/relationships/hyperlink" Target="https://github.com/KaiDMML/FakeNewsN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nyanDai/FakeHealth" TargetMode="External"/><Relationship Id="rId2" Type="http://schemas.openxmlformats.org/officeDocument/2006/relationships/hyperlink" Target="https://arxiv.org/abs/2002.00837" TargetMode="External"/><Relationship Id="rId1" Type="http://schemas.openxmlformats.org/officeDocument/2006/relationships/slideLayout" Target="../slideLayouts/slideLayout7.xml"/><Relationship Id="rId4" Type="http://schemas.openxmlformats.org/officeDocument/2006/relationships/hyperlink" Target="https://arxiv.org/ftp/arxiv/papers/2011/2011.03327.pdf"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fakenewschallenge.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18979"/>
            <a:ext cx="7766936" cy="1646302"/>
          </a:xfrm>
        </p:spPr>
        <p:txBody>
          <a:bodyPr/>
          <a:lstStyle/>
          <a:p>
            <a:r>
              <a:rPr lang="en-US" dirty="0" smtClean="0"/>
              <a:t>FAKE NEWS DETECTION</a:t>
            </a:r>
            <a:endParaRPr lang="en-IN" dirty="0"/>
          </a:p>
        </p:txBody>
      </p:sp>
      <p:sp>
        <p:nvSpPr>
          <p:cNvPr id="3" name="Subtitle 2"/>
          <p:cNvSpPr>
            <a:spLocks noGrp="1"/>
          </p:cNvSpPr>
          <p:nvPr>
            <p:ph type="subTitle" idx="1"/>
          </p:nvPr>
        </p:nvSpPr>
        <p:spPr>
          <a:xfrm>
            <a:off x="1167432" y="2065281"/>
            <a:ext cx="7766936" cy="1096899"/>
          </a:xfrm>
        </p:spPr>
        <p:txBody>
          <a:bodyPr>
            <a:normAutofit/>
          </a:bodyPr>
          <a:lstStyle/>
          <a:p>
            <a:r>
              <a:rPr lang="en-US" sz="2400" b="1" smtClean="0">
                <a:solidFill>
                  <a:schemeClr val="tx1"/>
                </a:solidFill>
              </a:rPr>
              <a:t>PHASE-4</a:t>
            </a:r>
            <a:endParaRPr lang="en-IN" sz="2400" b="1" dirty="0">
              <a:solidFill>
                <a:schemeClr val="tx1"/>
              </a:solidFill>
            </a:endParaRPr>
          </a:p>
        </p:txBody>
      </p:sp>
      <p:pic>
        <p:nvPicPr>
          <p:cNvPr id="3074" name="Picture 2" descr="Fake News Detection Using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339" y="2638697"/>
            <a:ext cx="5046004" cy="370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26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5851" y="1057313"/>
            <a:ext cx="6096000" cy="2862322"/>
          </a:xfrm>
          <a:prstGeom prst="rect">
            <a:avLst/>
          </a:prstGeom>
        </p:spPr>
        <p:txBody>
          <a:bodyPr>
            <a:spAutoFit/>
          </a:bodyPr>
          <a:lstStyle/>
          <a:p>
            <a:r>
              <a:rPr lang="en-US" dirty="0"/>
              <a:t>The aim of this research is to create a fake news detection model </a:t>
            </a:r>
            <a:r>
              <a:rPr lang="en-US" dirty="0" err="1"/>
              <a:t>utilising</a:t>
            </a:r>
            <a:r>
              <a:rPr lang="en-US" dirty="0"/>
              <a:t> three machine learning techniques. Because the focus is on model building in machine learning using </a:t>
            </a:r>
            <a:r>
              <a:rPr lang="en-US" dirty="0" err="1"/>
              <a:t>jupyter</a:t>
            </a:r>
            <a:r>
              <a:rPr lang="en-US" dirty="0"/>
              <a:t> notebook, this isn't continually developing new usual package systems. Machine learning normally necessitates a significant amount of time for model training and testing, as well as a large volume of high-quality dataset. In other words, if the model yields predictable results, such as the prediction of fake and actual news, we might </a:t>
            </a:r>
            <a:r>
              <a:rPr lang="en-US" dirty="0" smtClean="0"/>
              <a:t>consider</a:t>
            </a:r>
            <a:endParaRPr lang="en-IN" dirty="0"/>
          </a:p>
        </p:txBody>
      </p:sp>
      <p:sp>
        <p:nvSpPr>
          <p:cNvPr id="3" name="Rectangle 2"/>
          <p:cNvSpPr/>
          <p:nvPr/>
        </p:nvSpPr>
        <p:spPr>
          <a:xfrm>
            <a:off x="1678558" y="396631"/>
            <a:ext cx="1833194" cy="369332"/>
          </a:xfrm>
          <a:prstGeom prst="rect">
            <a:avLst/>
          </a:prstGeom>
        </p:spPr>
        <p:txBody>
          <a:bodyPr wrap="none">
            <a:spAutoFit/>
          </a:bodyPr>
          <a:lstStyle/>
          <a:p>
            <a:r>
              <a:rPr lang="en-IN" dirty="0"/>
              <a:t>METHODOLOGY </a:t>
            </a:r>
          </a:p>
        </p:txBody>
      </p:sp>
      <p:sp>
        <p:nvSpPr>
          <p:cNvPr id="4" name="Rectangle 3"/>
          <p:cNvSpPr/>
          <p:nvPr/>
        </p:nvSpPr>
        <p:spPr>
          <a:xfrm>
            <a:off x="2185851" y="3841653"/>
            <a:ext cx="2690160" cy="369332"/>
          </a:xfrm>
          <a:prstGeom prst="rect">
            <a:avLst/>
          </a:prstGeom>
        </p:spPr>
        <p:txBody>
          <a:bodyPr wrap="none">
            <a:spAutoFit/>
          </a:bodyPr>
          <a:lstStyle/>
          <a:p>
            <a:r>
              <a:rPr lang="en-US" dirty="0"/>
              <a:t>it to be fairly accurate. </a:t>
            </a:r>
            <a:endParaRPr lang="en-IN" dirty="0"/>
          </a:p>
        </p:txBody>
      </p:sp>
    </p:spTree>
    <p:extLst>
      <p:ext uri="{BB962C8B-B14F-4D97-AF65-F5344CB8AC3E}">
        <p14:creationId xmlns:p14="http://schemas.microsoft.com/office/powerpoint/2010/main" val="16150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297" y="383569"/>
            <a:ext cx="2509085" cy="369332"/>
          </a:xfrm>
          <a:prstGeom prst="rect">
            <a:avLst/>
          </a:prstGeom>
        </p:spPr>
        <p:txBody>
          <a:bodyPr wrap="none">
            <a:spAutoFit/>
          </a:bodyPr>
          <a:lstStyle/>
          <a:p>
            <a:r>
              <a:rPr lang="en-IN" dirty="0"/>
              <a:t>❖ Data Administration</a:t>
            </a:r>
          </a:p>
        </p:txBody>
      </p:sp>
      <p:sp>
        <p:nvSpPr>
          <p:cNvPr id="3" name="Rectangle 2"/>
          <p:cNvSpPr/>
          <p:nvPr/>
        </p:nvSpPr>
        <p:spPr>
          <a:xfrm>
            <a:off x="1898468" y="752901"/>
            <a:ext cx="6096000" cy="2308324"/>
          </a:xfrm>
          <a:prstGeom prst="rect">
            <a:avLst/>
          </a:prstGeom>
        </p:spPr>
        <p:txBody>
          <a:bodyPr>
            <a:spAutoFit/>
          </a:bodyPr>
          <a:lstStyle/>
          <a:p>
            <a:r>
              <a:rPr lang="en-US" dirty="0"/>
              <a:t>This section collects a body of knowledge (dataset), which could be a collection of report articles, stories, news, or blog postings. Once the dataset has been collected, </a:t>
            </a:r>
            <a:r>
              <a:rPr lang="en-US" dirty="0" err="1"/>
              <a:t>nltk</a:t>
            </a:r>
            <a:r>
              <a:rPr lang="en-US" dirty="0"/>
              <a:t> is used to identify a collection of written or spoken material stored on a computer and used to discover how language is </a:t>
            </a:r>
            <a:r>
              <a:rPr lang="en-US" dirty="0" err="1"/>
              <a:t>utilised</a:t>
            </a:r>
            <a:r>
              <a:rPr lang="en-US" dirty="0"/>
              <a:t>: the data is investigated to obtain a better understanding of its structure, which means </a:t>
            </a:r>
            <a:r>
              <a:rPr lang="en-US" dirty="0" err="1"/>
              <a:t>stopwords</a:t>
            </a:r>
            <a:r>
              <a:rPr lang="en-US" dirty="0"/>
              <a:t> are deleted.</a:t>
            </a:r>
            <a:endParaRPr lang="en-IN" dirty="0"/>
          </a:p>
        </p:txBody>
      </p:sp>
      <p:sp>
        <p:nvSpPr>
          <p:cNvPr id="4" name="Rectangle 3"/>
          <p:cNvSpPr/>
          <p:nvPr/>
        </p:nvSpPr>
        <p:spPr>
          <a:xfrm>
            <a:off x="1275297" y="3430557"/>
            <a:ext cx="2111475" cy="369332"/>
          </a:xfrm>
          <a:prstGeom prst="rect">
            <a:avLst/>
          </a:prstGeom>
        </p:spPr>
        <p:txBody>
          <a:bodyPr wrap="none">
            <a:spAutoFit/>
          </a:bodyPr>
          <a:lstStyle/>
          <a:p>
            <a:r>
              <a:rPr lang="en-IN" dirty="0"/>
              <a:t>❖Data Exploration</a:t>
            </a:r>
          </a:p>
        </p:txBody>
      </p:sp>
      <p:sp>
        <p:nvSpPr>
          <p:cNvPr id="5" name="Rectangle 4"/>
          <p:cNvSpPr/>
          <p:nvPr/>
        </p:nvSpPr>
        <p:spPr>
          <a:xfrm>
            <a:off x="1898468" y="4169221"/>
            <a:ext cx="6096000" cy="2031325"/>
          </a:xfrm>
          <a:prstGeom prst="rect">
            <a:avLst/>
          </a:prstGeom>
        </p:spPr>
        <p:txBody>
          <a:bodyPr>
            <a:spAutoFit/>
          </a:bodyPr>
          <a:lstStyle/>
          <a:p>
            <a:r>
              <a:rPr lang="en-US" dirty="0"/>
              <a:t>The charting of graphs according to the fake and true news anticipated by the machine learning algorithm is the major focus of the information exploration section. Word clouds are created, which are essentially visual image ways for conveying text information in which the magnitude of each word represents its frequency or importance. </a:t>
            </a:r>
            <a:endParaRPr lang="en-IN" dirty="0"/>
          </a:p>
        </p:txBody>
      </p:sp>
    </p:spTree>
    <p:extLst>
      <p:ext uri="{BB962C8B-B14F-4D97-AF65-F5344CB8AC3E}">
        <p14:creationId xmlns:p14="http://schemas.microsoft.com/office/powerpoint/2010/main" val="164445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419" y="135374"/>
            <a:ext cx="1953676" cy="369332"/>
          </a:xfrm>
          <a:prstGeom prst="rect">
            <a:avLst/>
          </a:prstGeom>
        </p:spPr>
        <p:txBody>
          <a:bodyPr wrap="none">
            <a:spAutoFit/>
          </a:bodyPr>
          <a:lstStyle/>
          <a:p>
            <a:r>
              <a:rPr lang="en-IN" dirty="0"/>
              <a:t>❖ Model Training</a:t>
            </a:r>
          </a:p>
        </p:txBody>
      </p:sp>
      <p:sp>
        <p:nvSpPr>
          <p:cNvPr id="3" name="Rectangle 2"/>
          <p:cNvSpPr/>
          <p:nvPr/>
        </p:nvSpPr>
        <p:spPr>
          <a:xfrm>
            <a:off x="1532709" y="623727"/>
            <a:ext cx="6096000" cy="2031325"/>
          </a:xfrm>
          <a:prstGeom prst="rect">
            <a:avLst/>
          </a:prstGeom>
        </p:spPr>
        <p:txBody>
          <a:bodyPr>
            <a:spAutoFit/>
          </a:bodyPr>
          <a:lstStyle/>
          <a:p>
            <a:r>
              <a:rPr lang="en-US" dirty="0"/>
              <a:t>The machine learning model can then be trained after the data has been adequately </a:t>
            </a:r>
            <a:r>
              <a:rPr lang="en-US" dirty="0" err="1"/>
              <a:t>analysed</a:t>
            </a:r>
            <a:r>
              <a:rPr lang="en-US" dirty="0"/>
              <a:t> and controlled. During the Model Training phase, many methodologies are considered, and a learning problem that is a prediction task is determined. Whatever possibilities are available within the training data set are then investigated. </a:t>
            </a:r>
            <a:endParaRPr lang="en-IN" dirty="0"/>
          </a:p>
        </p:txBody>
      </p:sp>
      <p:sp>
        <p:nvSpPr>
          <p:cNvPr id="5" name="Rectangle 4"/>
          <p:cNvSpPr/>
          <p:nvPr/>
        </p:nvSpPr>
        <p:spPr>
          <a:xfrm>
            <a:off x="808419" y="2970014"/>
            <a:ext cx="2295885" cy="369332"/>
          </a:xfrm>
          <a:prstGeom prst="rect">
            <a:avLst/>
          </a:prstGeom>
        </p:spPr>
        <p:txBody>
          <a:bodyPr wrap="none">
            <a:spAutoFit/>
          </a:bodyPr>
          <a:lstStyle/>
          <a:p>
            <a:r>
              <a:rPr lang="en-IN" dirty="0"/>
              <a:t>❖ Model Assessment</a:t>
            </a:r>
          </a:p>
        </p:txBody>
      </p:sp>
      <p:sp>
        <p:nvSpPr>
          <p:cNvPr id="7" name="Rectangle 6"/>
          <p:cNvSpPr/>
          <p:nvPr/>
        </p:nvSpPr>
        <p:spPr>
          <a:xfrm>
            <a:off x="1532709" y="3643032"/>
            <a:ext cx="6096000" cy="1477328"/>
          </a:xfrm>
          <a:prstGeom prst="rect">
            <a:avLst/>
          </a:prstGeom>
        </p:spPr>
        <p:txBody>
          <a:bodyPr>
            <a:spAutoFit/>
          </a:bodyPr>
          <a:lstStyle/>
          <a:p>
            <a:r>
              <a:rPr lang="en-US" dirty="0"/>
              <a:t>The output of the model generated is measured in many ways while evaluating it. The model's correctness is graded using performance measures such as F1 score, precision, recall, and accuracy rate, which are based on the confusion matrix report. </a:t>
            </a:r>
            <a:endParaRPr lang="en-IN" dirty="0"/>
          </a:p>
        </p:txBody>
      </p:sp>
    </p:spTree>
    <p:extLst>
      <p:ext uri="{BB962C8B-B14F-4D97-AF65-F5344CB8AC3E}">
        <p14:creationId xmlns:p14="http://schemas.microsoft.com/office/powerpoint/2010/main" val="147486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746" y="148437"/>
            <a:ext cx="3345788" cy="369332"/>
          </a:xfrm>
          <a:prstGeom prst="rect">
            <a:avLst/>
          </a:prstGeom>
        </p:spPr>
        <p:txBody>
          <a:bodyPr wrap="none">
            <a:spAutoFit/>
          </a:bodyPr>
          <a:lstStyle/>
          <a:p>
            <a:r>
              <a:rPr lang="en-IN" dirty="0"/>
              <a:t>CONCLUSION &amp; FUTURE SCOPE</a:t>
            </a:r>
          </a:p>
        </p:txBody>
      </p:sp>
      <p:sp>
        <p:nvSpPr>
          <p:cNvPr id="3" name="Rectangle 2"/>
          <p:cNvSpPr/>
          <p:nvPr/>
        </p:nvSpPr>
        <p:spPr>
          <a:xfrm>
            <a:off x="1023257" y="999704"/>
            <a:ext cx="6096000" cy="3970318"/>
          </a:xfrm>
          <a:prstGeom prst="rect">
            <a:avLst/>
          </a:prstGeom>
        </p:spPr>
        <p:txBody>
          <a:bodyPr>
            <a:spAutoFit/>
          </a:bodyPr>
          <a:lstStyle/>
          <a:p>
            <a:r>
              <a:rPr lang="en-US" dirty="0"/>
              <a:t>Spreading false information has always had a harmful influence on society. When it comes to distinguishing between false and genuine news, there is still a lot of ambiguity in our culture. Fake news is a false alarm for anybody since it constantly misleads the audience, leaving them perplexed and unable to respond appropriately. They see their daily lives with their own eyes. So, this is when our research can be used to anticipate whether a given piece of news is false or not! People will be more conscious of fake news propagation if they consider the philosophy of our research report. This system was completed in the final year, but it will undoubtedly benefit from more enhancements in the near future, such as the use of a flask.</a:t>
            </a:r>
            <a:endParaRPr lang="en-IN" dirty="0"/>
          </a:p>
        </p:txBody>
      </p:sp>
    </p:spTree>
    <p:extLst>
      <p:ext uri="{BB962C8B-B14F-4D97-AF65-F5344CB8AC3E}">
        <p14:creationId xmlns:p14="http://schemas.microsoft.com/office/powerpoint/2010/main" val="236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78" y="187625"/>
            <a:ext cx="5609228" cy="369332"/>
          </a:xfrm>
          <a:prstGeom prst="rect">
            <a:avLst/>
          </a:prstGeom>
        </p:spPr>
        <p:txBody>
          <a:bodyPr wrap="none">
            <a:spAutoFit/>
          </a:bodyPr>
          <a:lstStyle/>
          <a:p>
            <a:r>
              <a:rPr lang="en-US" b="1" dirty="0">
                <a:solidFill>
                  <a:srgbClr val="000000"/>
                </a:solidFill>
                <a:latin typeface="Montserrat"/>
              </a:rPr>
              <a:t>Disadvantages Of Detecting Fake News Using ML</a:t>
            </a:r>
            <a:endParaRPr lang="en-US" b="0" i="0" dirty="0">
              <a:solidFill>
                <a:srgbClr val="000000"/>
              </a:solidFill>
              <a:effectLst/>
              <a:latin typeface="Montserrat"/>
            </a:endParaRPr>
          </a:p>
        </p:txBody>
      </p:sp>
      <p:sp>
        <p:nvSpPr>
          <p:cNvPr id="3" name="Rectangle 2"/>
          <p:cNvSpPr/>
          <p:nvPr/>
        </p:nvSpPr>
        <p:spPr>
          <a:xfrm>
            <a:off x="569316" y="814642"/>
            <a:ext cx="864339" cy="369332"/>
          </a:xfrm>
          <a:prstGeom prst="rect">
            <a:avLst/>
          </a:prstGeom>
        </p:spPr>
        <p:txBody>
          <a:bodyPr wrap="none">
            <a:spAutoFit/>
          </a:bodyPr>
          <a:lstStyle/>
          <a:p>
            <a:pPr>
              <a:buFont typeface="+mj-lt"/>
              <a:buAutoNum type="arabicPeriod"/>
            </a:pPr>
            <a:r>
              <a:rPr lang="en-IN" b="1" dirty="0">
                <a:solidFill>
                  <a:srgbClr val="000000"/>
                </a:solidFill>
                <a:latin typeface="Montserrat"/>
              </a:rPr>
              <a:t>Bias</a:t>
            </a:r>
            <a:endParaRPr lang="en-IN" b="0" i="0" dirty="0">
              <a:solidFill>
                <a:srgbClr val="000000"/>
              </a:solidFill>
              <a:effectLst/>
              <a:latin typeface="Montserrat"/>
            </a:endParaRPr>
          </a:p>
        </p:txBody>
      </p:sp>
      <p:sp>
        <p:nvSpPr>
          <p:cNvPr id="4" name="Rectangle 3"/>
          <p:cNvSpPr/>
          <p:nvPr/>
        </p:nvSpPr>
        <p:spPr>
          <a:xfrm>
            <a:off x="586436" y="1220176"/>
            <a:ext cx="2292038" cy="369332"/>
          </a:xfrm>
          <a:prstGeom prst="rect">
            <a:avLst/>
          </a:prstGeom>
        </p:spPr>
        <p:txBody>
          <a:bodyPr wrap="none">
            <a:spAutoFit/>
          </a:bodyPr>
          <a:lstStyle/>
          <a:p>
            <a:pPr>
              <a:buFont typeface="+mj-lt"/>
              <a:buAutoNum type="arabicPeriod" startAt="2"/>
            </a:pPr>
            <a:r>
              <a:rPr lang="en-IN" b="1" dirty="0">
                <a:solidFill>
                  <a:srgbClr val="000000"/>
                </a:solidFill>
                <a:latin typeface="Montserrat"/>
              </a:rPr>
              <a:t>Limited Accuracy</a:t>
            </a:r>
            <a:endParaRPr lang="en-IN" b="0" i="0" dirty="0">
              <a:solidFill>
                <a:srgbClr val="000000"/>
              </a:solidFill>
              <a:effectLst/>
              <a:latin typeface="Montserrat"/>
            </a:endParaRPr>
          </a:p>
        </p:txBody>
      </p:sp>
      <p:sp>
        <p:nvSpPr>
          <p:cNvPr id="5" name="Rectangle 4"/>
          <p:cNvSpPr/>
          <p:nvPr/>
        </p:nvSpPr>
        <p:spPr>
          <a:xfrm>
            <a:off x="586436" y="1625710"/>
            <a:ext cx="3403496" cy="369332"/>
          </a:xfrm>
          <a:prstGeom prst="rect">
            <a:avLst/>
          </a:prstGeom>
        </p:spPr>
        <p:txBody>
          <a:bodyPr wrap="square">
            <a:spAutoFit/>
          </a:bodyPr>
          <a:lstStyle/>
          <a:p>
            <a:pPr>
              <a:buFont typeface="+mj-lt"/>
              <a:buAutoNum type="arabicPeriod" startAt="3"/>
            </a:pPr>
            <a:r>
              <a:rPr lang="en-IN" b="1" dirty="0">
                <a:solidFill>
                  <a:srgbClr val="000000"/>
                </a:solidFill>
                <a:latin typeface="Montserrat"/>
              </a:rPr>
              <a:t>Limited Domain Knowledge</a:t>
            </a:r>
            <a:endParaRPr lang="en-IN" b="0" i="0" dirty="0">
              <a:solidFill>
                <a:srgbClr val="000000"/>
              </a:solidFill>
              <a:effectLst/>
              <a:latin typeface="Montserrat"/>
            </a:endParaRPr>
          </a:p>
        </p:txBody>
      </p:sp>
      <p:sp>
        <p:nvSpPr>
          <p:cNvPr id="6" name="Rectangle 5"/>
          <p:cNvSpPr/>
          <p:nvPr/>
        </p:nvSpPr>
        <p:spPr>
          <a:xfrm>
            <a:off x="586436" y="1995042"/>
            <a:ext cx="2326278" cy="369332"/>
          </a:xfrm>
          <a:prstGeom prst="rect">
            <a:avLst/>
          </a:prstGeom>
        </p:spPr>
        <p:txBody>
          <a:bodyPr wrap="none">
            <a:spAutoFit/>
          </a:bodyPr>
          <a:lstStyle/>
          <a:p>
            <a:pPr>
              <a:buFont typeface="+mj-lt"/>
              <a:buAutoNum type="arabicPeriod" startAt="4"/>
            </a:pPr>
            <a:r>
              <a:rPr lang="en-IN" b="1" dirty="0">
                <a:solidFill>
                  <a:srgbClr val="000000"/>
                </a:solidFill>
                <a:latin typeface="Montserrat"/>
              </a:rPr>
              <a:t>Privacy Concerns</a:t>
            </a:r>
            <a:endParaRPr lang="en-IN" b="0" i="0" dirty="0">
              <a:solidFill>
                <a:srgbClr val="000000"/>
              </a:solidFill>
              <a:effectLst/>
              <a:latin typeface="Montserrat"/>
            </a:endParaRPr>
          </a:p>
        </p:txBody>
      </p:sp>
      <p:sp>
        <p:nvSpPr>
          <p:cNvPr id="7" name="Rectangle 6"/>
          <p:cNvSpPr/>
          <p:nvPr/>
        </p:nvSpPr>
        <p:spPr>
          <a:xfrm>
            <a:off x="586436" y="2364374"/>
            <a:ext cx="1774845" cy="369332"/>
          </a:xfrm>
          <a:prstGeom prst="rect">
            <a:avLst/>
          </a:prstGeom>
        </p:spPr>
        <p:txBody>
          <a:bodyPr wrap="none">
            <a:spAutoFit/>
          </a:bodyPr>
          <a:lstStyle/>
          <a:p>
            <a:pPr>
              <a:buFont typeface="+mj-lt"/>
              <a:buAutoNum type="arabicPeriod" startAt="5"/>
            </a:pPr>
            <a:r>
              <a:rPr lang="en-IN" b="1" dirty="0">
                <a:solidFill>
                  <a:srgbClr val="000000"/>
                </a:solidFill>
                <a:latin typeface="Montserrat"/>
              </a:rPr>
              <a:t>Maintenance</a:t>
            </a:r>
            <a:endParaRPr lang="en-IN" b="0" i="0" dirty="0">
              <a:solidFill>
                <a:srgbClr val="000000"/>
              </a:solidFill>
              <a:effectLst/>
              <a:latin typeface="Montserrat"/>
            </a:endParaRPr>
          </a:p>
        </p:txBody>
      </p:sp>
      <p:sp>
        <p:nvSpPr>
          <p:cNvPr id="8" name="Rectangle 7"/>
          <p:cNvSpPr/>
          <p:nvPr/>
        </p:nvSpPr>
        <p:spPr>
          <a:xfrm>
            <a:off x="569316" y="3649283"/>
            <a:ext cx="1534394" cy="369332"/>
          </a:xfrm>
          <a:prstGeom prst="rect">
            <a:avLst/>
          </a:prstGeom>
        </p:spPr>
        <p:txBody>
          <a:bodyPr wrap="none">
            <a:spAutoFit/>
          </a:bodyPr>
          <a:lstStyle/>
          <a:p>
            <a:r>
              <a:rPr lang="en-IN" dirty="0"/>
              <a:t>REFERENCES </a:t>
            </a:r>
          </a:p>
        </p:txBody>
      </p:sp>
      <p:sp>
        <p:nvSpPr>
          <p:cNvPr id="9" name="Rectangle 8"/>
          <p:cNvSpPr/>
          <p:nvPr/>
        </p:nvSpPr>
        <p:spPr>
          <a:xfrm>
            <a:off x="788126" y="4321852"/>
            <a:ext cx="6096000" cy="1477328"/>
          </a:xfrm>
          <a:prstGeom prst="rect">
            <a:avLst/>
          </a:prstGeom>
        </p:spPr>
        <p:txBody>
          <a:bodyPr>
            <a:spAutoFit/>
          </a:bodyPr>
          <a:lstStyle/>
          <a:p>
            <a:r>
              <a:rPr lang="en-IN" dirty="0" smtClean="0"/>
              <a:t>1. </a:t>
            </a:r>
            <a:r>
              <a:rPr lang="en-IN" dirty="0">
                <a:hlinkClick r:id="rId2"/>
              </a:rPr>
              <a:t>https://www.researchgate.net/figure /</a:t>
            </a:r>
            <a:r>
              <a:rPr lang="en-IN" dirty="0" smtClean="0">
                <a:hlinkClick r:id="rId2"/>
              </a:rPr>
              <a:t>Pseudocode-for-KNNclassification_fig7_260397165</a:t>
            </a:r>
            <a:endParaRPr lang="en-IN" dirty="0" smtClean="0"/>
          </a:p>
          <a:p>
            <a:r>
              <a:rPr lang="en-IN" dirty="0" smtClean="0"/>
              <a:t> 2. </a:t>
            </a:r>
            <a:r>
              <a:rPr lang="en-IN" dirty="0">
                <a:hlinkClick r:id="rId3"/>
              </a:rPr>
              <a:t>https://www.analyticsvidhya.com/b log/2017/09/common-</a:t>
            </a:r>
            <a:r>
              <a:rPr lang="en-IN" dirty="0" err="1">
                <a:hlinkClick r:id="rId3"/>
              </a:rPr>
              <a:t>machinelearning</a:t>
            </a:r>
            <a:r>
              <a:rPr lang="en-IN" dirty="0">
                <a:hlinkClick r:id="rId3"/>
              </a:rPr>
              <a:t>-algorithms</a:t>
            </a:r>
            <a:r>
              <a:rPr lang="en-IN" dirty="0" smtClean="0">
                <a:hlinkClick r:id="rId3"/>
              </a:rPr>
              <a:t>/</a:t>
            </a:r>
            <a:endParaRPr lang="en-IN" dirty="0" smtClean="0"/>
          </a:p>
          <a:p>
            <a:endParaRPr lang="en-IN" dirty="0"/>
          </a:p>
        </p:txBody>
      </p:sp>
    </p:spTree>
    <p:extLst>
      <p:ext uri="{BB962C8B-B14F-4D97-AF65-F5344CB8AC3E}">
        <p14:creationId xmlns:p14="http://schemas.microsoft.com/office/powerpoint/2010/main" val="196572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INTODUCTION</a:t>
            </a:r>
            <a:endParaRPr lang="en-IN" dirty="0"/>
          </a:p>
        </p:txBody>
      </p:sp>
      <p:sp>
        <p:nvSpPr>
          <p:cNvPr id="3" name="Content Placeholder 2"/>
          <p:cNvSpPr>
            <a:spLocks noGrp="1"/>
          </p:cNvSpPr>
          <p:nvPr>
            <p:ph idx="1"/>
          </p:nvPr>
        </p:nvSpPr>
        <p:spPr/>
        <p:txBody>
          <a:bodyPr/>
          <a:lstStyle/>
          <a:p>
            <a:r>
              <a:rPr lang="en-US" b="1" i="1" dirty="0"/>
              <a:t>Imagine a scenario where a false news story spreads rapidly on social media, claiming that a particular medication is a cure for a deadly disease. People start hoarding the medication, causing scarcity and preventing those who need it from accessing it. This example scenario shows one of the several real-world risks of fake news.</a:t>
            </a:r>
            <a:endParaRPr lang="en-IN" b="1" dirty="0"/>
          </a:p>
        </p:txBody>
      </p:sp>
      <p:sp>
        <p:nvSpPr>
          <p:cNvPr id="4" name="Rectangle 3"/>
          <p:cNvSpPr/>
          <p:nvPr/>
        </p:nvSpPr>
        <p:spPr>
          <a:xfrm>
            <a:off x="2589212" y="3839868"/>
            <a:ext cx="6096000" cy="1754326"/>
          </a:xfrm>
          <a:prstGeom prst="rect">
            <a:avLst/>
          </a:prstGeom>
        </p:spPr>
        <p:txBody>
          <a:bodyPr>
            <a:spAutoFit/>
          </a:bodyPr>
          <a:lstStyle/>
          <a:p>
            <a:pPr marL="285750" indent="-285750">
              <a:buFont typeface="Wingdings" panose="05000000000000000000" pitchFamily="2" charset="2"/>
              <a:buChar char="Ø"/>
            </a:pPr>
            <a:r>
              <a:rPr lang="en-US" b="1" dirty="0">
                <a:solidFill>
                  <a:srgbClr val="000000"/>
                </a:solidFill>
                <a:latin typeface="Montserrat"/>
              </a:rPr>
              <a:t>Detecting fake news using machine learning techniques would mean having an automatic detection system that looks at a piece of text (tweets, news articles, a WhatsApp message) and determine how likely it looks like a piece of false news. </a:t>
            </a:r>
            <a:endParaRPr lang="en-IN" b="1" dirty="0"/>
          </a:p>
        </p:txBody>
      </p:sp>
    </p:spTree>
    <p:extLst>
      <p:ext uri="{BB962C8B-B14F-4D97-AF65-F5344CB8AC3E}">
        <p14:creationId xmlns:p14="http://schemas.microsoft.com/office/powerpoint/2010/main" val="174789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 of Contents</a:t>
            </a:r>
            <a:br>
              <a:rPr lang="en-IN" dirty="0"/>
            </a:br>
            <a:endParaRPr lang="en-IN" dirty="0"/>
          </a:p>
        </p:txBody>
      </p:sp>
      <p:sp>
        <p:nvSpPr>
          <p:cNvPr id="3" name="Content Placeholder 2"/>
          <p:cNvSpPr>
            <a:spLocks noGrp="1"/>
          </p:cNvSpPr>
          <p:nvPr>
            <p:ph idx="1"/>
          </p:nvPr>
        </p:nvSpPr>
        <p:spPr>
          <a:xfrm>
            <a:off x="2592925" y="1807028"/>
            <a:ext cx="8915400" cy="3777622"/>
          </a:xfrm>
        </p:spPr>
        <p:txBody>
          <a:bodyPr>
            <a:normAutofit lnSpcReduction="10000"/>
          </a:bodyPr>
          <a:lstStyle/>
          <a:p>
            <a:r>
              <a:rPr lang="en-US" dirty="0" smtClean="0">
                <a:hlinkClick r:id="rId2"/>
              </a:rPr>
              <a:t>What </a:t>
            </a:r>
            <a:r>
              <a:rPr lang="en-US" dirty="0">
                <a:hlinkClick r:id="rId2"/>
              </a:rPr>
              <a:t>Is Fake News Detection Using Machine Learning Project?</a:t>
            </a:r>
            <a:endParaRPr lang="en-US" dirty="0"/>
          </a:p>
          <a:p>
            <a:r>
              <a:rPr lang="en-US" dirty="0">
                <a:hlinkClick r:id="rId3"/>
              </a:rPr>
              <a:t>Advantages And Disadvantages Of Fake News Detection Using Machine Learning</a:t>
            </a:r>
            <a:endParaRPr lang="en-US" dirty="0"/>
          </a:p>
          <a:p>
            <a:r>
              <a:rPr lang="en-US" dirty="0">
                <a:hlinkClick r:id="rId4"/>
              </a:rPr>
              <a:t>Top 5 Machine Learning Algorithms For Fake News Detection </a:t>
            </a:r>
            <a:endParaRPr lang="en-US" dirty="0"/>
          </a:p>
          <a:p>
            <a:r>
              <a:rPr lang="en-US" dirty="0">
                <a:hlinkClick r:id="rId5"/>
              </a:rPr>
              <a:t>Top 5 Fake News Detection Project Datasets</a:t>
            </a:r>
            <a:endParaRPr lang="en-US" dirty="0"/>
          </a:p>
          <a:p>
            <a:r>
              <a:rPr lang="en-US" dirty="0">
                <a:hlinkClick r:id="rId6"/>
              </a:rPr>
              <a:t>Fake News Detection Real-World Use Cases/Applications</a:t>
            </a:r>
            <a:endParaRPr lang="en-US" dirty="0"/>
          </a:p>
          <a:p>
            <a:r>
              <a:rPr lang="en-US" dirty="0">
                <a:hlinkClick r:id="rId7"/>
              </a:rPr>
              <a:t>Top 3 Fake News Detection Projects on GitHub</a:t>
            </a:r>
            <a:endParaRPr lang="en-US" dirty="0"/>
          </a:p>
          <a:p>
            <a:r>
              <a:rPr lang="en-US" dirty="0">
                <a:hlinkClick r:id="rId8"/>
              </a:rPr>
              <a:t>Build A Fake News Detection Project In Python With Source Code - A Step-by-Step Approach</a:t>
            </a:r>
            <a:endParaRPr lang="en-US" dirty="0"/>
          </a:p>
          <a:p>
            <a:r>
              <a:rPr lang="en-US" dirty="0">
                <a:hlinkClick r:id="rId9"/>
              </a:rPr>
              <a:t>Boost Your Career With Fake News Detection Project By </a:t>
            </a:r>
            <a:r>
              <a:rPr lang="en-US" dirty="0" err="1">
                <a:hlinkClick r:id="rId9"/>
              </a:rPr>
              <a:t>ProjectPro</a:t>
            </a:r>
            <a:endParaRPr lang="en-US" dirty="0"/>
          </a:p>
          <a:p>
            <a:r>
              <a:rPr lang="en-US" dirty="0">
                <a:hlinkClick r:id="rId10"/>
              </a:rPr>
              <a:t>FAQs</a:t>
            </a:r>
            <a:endParaRPr lang="en-US" dirty="0"/>
          </a:p>
          <a:p>
            <a:endParaRPr lang="en-IN" dirty="0"/>
          </a:p>
        </p:txBody>
      </p:sp>
    </p:spTree>
    <p:extLst>
      <p:ext uri="{BB962C8B-B14F-4D97-AF65-F5344CB8AC3E}">
        <p14:creationId xmlns:p14="http://schemas.microsoft.com/office/powerpoint/2010/main" val="33223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5 Fake News Detection </a:t>
            </a:r>
            <a:r>
              <a:rPr lang="en-US" dirty="0"/>
              <a:t/>
            </a:r>
            <a:br>
              <a:rPr lang="en-US" dirty="0"/>
            </a:br>
            <a:endParaRPr lang="en-IN" dirty="0"/>
          </a:p>
        </p:txBody>
      </p:sp>
      <p:sp>
        <p:nvSpPr>
          <p:cNvPr id="3" name="Content Placeholder 2"/>
          <p:cNvSpPr>
            <a:spLocks noGrp="1"/>
          </p:cNvSpPr>
          <p:nvPr>
            <p:ph idx="1"/>
          </p:nvPr>
        </p:nvSpPr>
        <p:spPr/>
        <p:txBody>
          <a:bodyPr/>
          <a:lstStyle/>
          <a:p>
            <a:r>
              <a:rPr lang="en-US" b="1" dirty="0" err="1"/>
              <a:t>FakeNewsNet</a:t>
            </a:r>
            <a:r>
              <a:rPr lang="en-US" b="1" dirty="0"/>
              <a:t>: Dataset of Political and Gossip Tweets</a:t>
            </a:r>
            <a:endParaRPr lang="en-US" dirty="0"/>
          </a:p>
          <a:p>
            <a:r>
              <a:rPr lang="en-IN" b="1" dirty="0"/>
              <a:t>Fake News Corpus</a:t>
            </a:r>
            <a:endParaRPr lang="en-IN" dirty="0"/>
          </a:p>
          <a:p>
            <a:r>
              <a:rPr lang="en-IN" b="1" dirty="0" err="1"/>
              <a:t>FakeHealth</a:t>
            </a:r>
            <a:endParaRPr lang="en-IN" dirty="0"/>
          </a:p>
          <a:p>
            <a:r>
              <a:rPr lang="en-US" b="1" dirty="0"/>
              <a:t>Constraint COVID-19 Fake News Dataset</a:t>
            </a:r>
            <a:endParaRPr lang="en-US" dirty="0"/>
          </a:p>
          <a:p>
            <a:r>
              <a:rPr lang="en-US" b="1" dirty="0"/>
              <a:t>FNC-1 (Fake News Challenge Stage 1)</a:t>
            </a:r>
            <a:endParaRPr lang="en-US" dirty="0"/>
          </a:p>
          <a:p>
            <a:endParaRPr lang="en-IN" dirty="0"/>
          </a:p>
        </p:txBody>
      </p:sp>
    </p:spTree>
    <p:extLst>
      <p:ext uri="{BB962C8B-B14F-4D97-AF65-F5344CB8AC3E}">
        <p14:creationId xmlns:p14="http://schemas.microsoft.com/office/powerpoint/2010/main" val="154434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0640" y="1420727"/>
            <a:ext cx="6096000" cy="646331"/>
          </a:xfrm>
          <a:prstGeom prst="rect">
            <a:avLst/>
          </a:prstGeom>
        </p:spPr>
        <p:txBody>
          <a:bodyPr>
            <a:spAutoFit/>
          </a:bodyPr>
          <a:lstStyle/>
          <a:p>
            <a:pPr>
              <a:buFont typeface="+mj-lt"/>
              <a:buAutoNum type="arabicPeriod"/>
            </a:pPr>
            <a:r>
              <a:rPr lang="en-US" b="1" dirty="0" err="1">
                <a:solidFill>
                  <a:srgbClr val="000000"/>
                </a:solidFill>
                <a:latin typeface="Montserrat"/>
              </a:rPr>
              <a:t>FakeNewsNet</a:t>
            </a:r>
            <a:r>
              <a:rPr lang="en-US" b="1" dirty="0">
                <a:solidFill>
                  <a:srgbClr val="000000"/>
                </a:solidFill>
                <a:latin typeface="Montserrat"/>
              </a:rPr>
              <a:t>: Dataset of Political and Gossip Tweets</a:t>
            </a:r>
            <a:endParaRPr lang="en-US" b="0" i="0" dirty="0">
              <a:solidFill>
                <a:srgbClr val="000000"/>
              </a:solidFill>
              <a:effectLst/>
              <a:latin typeface="Montserrat"/>
            </a:endParaRPr>
          </a:p>
        </p:txBody>
      </p:sp>
      <p:sp>
        <p:nvSpPr>
          <p:cNvPr id="4" name="Rectangle 3"/>
          <p:cNvSpPr/>
          <p:nvPr/>
        </p:nvSpPr>
        <p:spPr>
          <a:xfrm>
            <a:off x="2407920" y="2067058"/>
            <a:ext cx="6096000" cy="1200329"/>
          </a:xfrm>
          <a:prstGeom prst="rect">
            <a:avLst/>
          </a:prstGeom>
        </p:spPr>
        <p:txBody>
          <a:bodyPr>
            <a:spAutoFit/>
          </a:bodyPr>
          <a:lstStyle/>
          <a:p>
            <a:r>
              <a:rPr lang="en-US" dirty="0">
                <a:solidFill>
                  <a:srgbClr val="000000"/>
                </a:solidFill>
                <a:latin typeface="Montserrat"/>
              </a:rPr>
              <a:t>This </a:t>
            </a:r>
            <a:r>
              <a:rPr lang="en-US" dirty="0">
                <a:solidFill>
                  <a:srgbClr val="184CD1"/>
                </a:solidFill>
                <a:latin typeface="Montserrat"/>
                <a:hlinkClick r:id="rId2" tooltip="dataset"/>
              </a:rPr>
              <a:t>dataset</a:t>
            </a:r>
            <a:r>
              <a:rPr lang="en-US" dirty="0">
                <a:solidFill>
                  <a:srgbClr val="000000"/>
                </a:solidFill>
                <a:latin typeface="Montserrat"/>
              </a:rPr>
              <a:t> uses the Twitter official API to fetch tweets from Twitter users, including metadata and social context. But to begin with, they provide a sizeable amount of clean data that can be readily used to test models.</a:t>
            </a:r>
            <a:endParaRPr lang="en-IN" dirty="0"/>
          </a:p>
        </p:txBody>
      </p:sp>
      <p:sp>
        <p:nvSpPr>
          <p:cNvPr id="5" name="Rectangle 4"/>
          <p:cNvSpPr/>
          <p:nvPr/>
        </p:nvSpPr>
        <p:spPr>
          <a:xfrm>
            <a:off x="1310640" y="3544386"/>
            <a:ext cx="2441694" cy="369332"/>
          </a:xfrm>
          <a:prstGeom prst="rect">
            <a:avLst/>
          </a:prstGeom>
        </p:spPr>
        <p:txBody>
          <a:bodyPr wrap="none">
            <a:spAutoFit/>
          </a:bodyPr>
          <a:lstStyle/>
          <a:p>
            <a:pPr>
              <a:buFont typeface="+mj-lt"/>
              <a:buAutoNum type="arabicPeriod" startAt="2"/>
            </a:pPr>
            <a:r>
              <a:rPr lang="en-IN" b="1" dirty="0">
                <a:solidFill>
                  <a:srgbClr val="000000"/>
                </a:solidFill>
                <a:latin typeface="Montserrat"/>
              </a:rPr>
              <a:t>Fake News Corpus</a:t>
            </a:r>
            <a:endParaRPr lang="en-IN" b="0" i="0" dirty="0">
              <a:solidFill>
                <a:srgbClr val="000000"/>
              </a:solidFill>
              <a:effectLst/>
              <a:latin typeface="Montserrat"/>
            </a:endParaRPr>
          </a:p>
        </p:txBody>
      </p:sp>
      <p:sp>
        <p:nvSpPr>
          <p:cNvPr id="6" name="Rectangle 5"/>
          <p:cNvSpPr/>
          <p:nvPr/>
        </p:nvSpPr>
        <p:spPr>
          <a:xfrm>
            <a:off x="2407920" y="4297068"/>
            <a:ext cx="6096000" cy="1477328"/>
          </a:xfrm>
          <a:prstGeom prst="rect">
            <a:avLst/>
          </a:prstGeom>
        </p:spPr>
        <p:txBody>
          <a:bodyPr>
            <a:spAutoFit/>
          </a:bodyPr>
          <a:lstStyle/>
          <a:p>
            <a:r>
              <a:rPr lang="en-US" dirty="0">
                <a:solidFill>
                  <a:srgbClr val="000000"/>
                </a:solidFill>
                <a:latin typeface="Montserrat"/>
              </a:rPr>
              <a:t>This open-source </a:t>
            </a:r>
            <a:r>
              <a:rPr lang="en-US" dirty="0">
                <a:solidFill>
                  <a:srgbClr val="184CD1"/>
                </a:solidFill>
                <a:latin typeface="Montserrat"/>
                <a:hlinkClick r:id="rId3" tooltip="dataset"/>
              </a:rPr>
              <a:t>dataset</a:t>
            </a:r>
            <a:r>
              <a:rPr lang="en-US" dirty="0">
                <a:solidFill>
                  <a:srgbClr val="000000"/>
                </a:solidFill>
                <a:latin typeface="Montserrat"/>
              </a:rPr>
              <a:t> comprises millions of news articles scraped from a curated list of 1001 domains. The dataset includes over 9,400,000 articles from over 700 domains scraped from multiple domains, such as </a:t>
            </a:r>
            <a:r>
              <a:rPr lang="en-US" dirty="0" err="1">
                <a:solidFill>
                  <a:srgbClr val="000000"/>
                </a:solidFill>
                <a:latin typeface="Montserrat"/>
              </a:rPr>
              <a:t>NYTimes</a:t>
            </a:r>
            <a:r>
              <a:rPr lang="en-US" dirty="0">
                <a:solidFill>
                  <a:srgbClr val="000000"/>
                </a:solidFill>
                <a:latin typeface="Montserrat"/>
              </a:rPr>
              <a:t> and </a:t>
            </a:r>
            <a:r>
              <a:rPr lang="en-US" dirty="0" err="1">
                <a:solidFill>
                  <a:srgbClr val="000000"/>
                </a:solidFill>
                <a:latin typeface="Montserrat"/>
              </a:rPr>
              <a:t>WebHose</a:t>
            </a:r>
            <a:r>
              <a:rPr lang="en-US" dirty="0">
                <a:solidFill>
                  <a:srgbClr val="000000"/>
                </a:solidFill>
                <a:latin typeface="Montserrat"/>
              </a:rPr>
              <a:t> English News Articles.</a:t>
            </a:r>
            <a:endParaRPr lang="en-IN" dirty="0"/>
          </a:p>
        </p:txBody>
      </p:sp>
    </p:spTree>
    <p:extLst>
      <p:ext uri="{BB962C8B-B14F-4D97-AF65-F5344CB8AC3E}">
        <p14:creationId xmlns:p14="http://schemas.microsoft.com/office/powerpoint/2010/main" val="227188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6950" y="435820"/>
            <a:ext cx="1608133" cy="369332"/>
          </a:xfrm>
          <a:prstGeom prst="rect">
            <a:avLst/>
          </a:prstGeom>
        </p:spPr>
        <p:txBody>
          <a:bodyPr wrap="none">
            <a:spAutoFit/>
          </a:bodyPr>
          <a:lstStyle/>
          <a:p>
            <a:pPr>
              <a:buFont typeface="+mj-lt"/>
              <a:buAutoNum type="arabicPeriod" startAt="3"/>
            </a:pPr>
            <a:r>
              <a:rPr lang="en-IN" b="1" dirty="0" err="1">
                <a:solidFill>
                  <a:srgbClr val="000000"/>
                </a:solidFill>
                <a:latin typeface="Montserrat"/>
              </a:rPr>
              <a:t>FakeHealth</a:t>
            </a:r>
            <a:endParaRPr lang="en-IN" b="0" i="0" dirty="0">
              <a:solidFill>
                <a:srgbClr val="000000"/>
              </a:solidFill>
              <a:effectLst/>
              <a:latin typeface="Montserrat"/>
            </a:endParaRPr>
          </a:p>
        </p:txBody>
      </p:sp>
      <p:sp>
        <p:nvSpPr>
          <p:cNvPr id="3" name="Rectangle 2"/>
          <p:cNvSpPr/>
          <p:nvPr/>
        </p:nvSpPr>
        <p:spPr>
          <a:xfrm>
            <a:off x="2151016" y="1093990"/>
            <a:ext cx="6096000" cy="2031325"/>
          </a:xfrm>
          <a:prstGeom prst="rect">
            <a:avLst/>
          </a:prstGeom>
        </p:spPr>
        <p:txBody>
          <a:bodyPr>
            <a:spAutoFit/>
          </a:bodyPr>
          <a:lstStyle/>
          <a:p>
            <a:r>
              <a:rPr lang="en-US" dirty="0" err="1">
                <a:solidFill>
                  <a:srgbClr val="000000"/>
                </a:solidFill>
                <a:latin typeface="Montserrat"/>
              </a:rPr>
              <a:t>FakeHealth</a:t>
            </a:r>
            <a:r>
              <a:rPr lang="en-US" dirty="0">
                <a:solidFill>
                  <a:srgbClr val="000000"/>
                </a:solidFill>
                <a:latin typeface="Montserrat"/>
              </a:rPr>
              <a:t> is collected to address Fake Health News detection challenges from sources like news content, reviews, and social media. As proposed in the paper, "</a:t>
            </a:r>
            <a:r>
              <a:rPr lang="en-US" dirty="0">
                <a:solidFill>
                  <a:srgbClr val="184CD1"/>
                </a:solidFill>
                <a:latin typeface="Montserrat"/>
                <a:hlinkClick r:id="rId2" tooltip="Ginger Cannot Cure Cancer: Battling Fake Health News with a Comprehensive Data Repository"/>
              </a:rPr>
              <a:t>Ginger Cannot Cure Cancer: Battling Fake Health News with a Comprehensive Data Repository</a:t>
            </a:r>
            <a:r>
              <a:rPr lang="en-US" dirty="0">
                <a:solidFill>
                  <a:srgbClr val="000000"/>
                </a:solidFill>
                <a:latin typeface="Montserrat"/>
              </a:rPr>
              <a:t>," the data can be fetched from Twitter using the Twitter API and the IDs provided in the GitHub repository-</a:t>
            </a:r>
            <a:r>
              <a:rPr lang="en-US" dirty="0">
                <a:solidFill>
                  <a:srgbClr val="184CD1"/>
                </a:solidFill>
                <a:latin typeface="Montserrat"/>
                <a:hlinkClick r:id="rId3" tooltip=" EnyanDai/FakeHealth"/>
              </a:rPr>
              <a:t> </a:t>
            </a:r>
            <a:r>
              <a:rPr lang="en-US" dirty="0" err="1">
                <a:solidFill>
                  <a:srgbClr val="184CD1"/>
                </a:solidFill>
                <a:latin typeface="Montserrat"/>
                <a:hlinkClick r:id="rId3" tooltip=" EnyanDai/FakeHealth"/>
              </a:rPr>
              <a:t>EnyanDai</a:t>
            </a:r>
            <a:r>
              <a:rPr lang="en-US" dirty="0">
                <a:solidFill>
                  <a:srgbClr val="184CD1"/>
                </a:solidFill>
                <a:latin typeface="Montserrat"/>
                <a:hlinkClick r:id="rId3" tooltip=" EnyanDai/FakeHealth"/>
              </a:rPr>
              <a:t>/</a:t>
            </a:r>
            <a:r>
              <a:rPr lang="en-US" dirty="0" err="1">
                <a:solidFill>
                  <a:srgbClr val="184CD1"/>
                </a:solidFill>
                <a:latin typeface="Montserrat"/>
                <a:hlinkClick r:id="rId3" tooltip=" EnyanDai/FakeHealth"/>
              </a:rPr>
              <a:t>FakeHealth</a:t>
            </a:r>
            <a:r>
              <a:rPr lang="en-US" dirty="0">
                <a:solidFill>
                  <a:srgbClr val="000000"/>
                </a:solidFill>
                <a:latin typeface="Montserrat"/>
              </a:rPr>
              <a:t>.</a:t>
            </a:r>
            <a:endParaRPr lang="en-IN" dirty="0"/>
          </a:p>
        </p:txBody>
      </p:sp>
      <p:sp>
        <p:nvSpPr>
          <p:cNvPr id="4" name="Rectangle 3"/>
          <p:cNvSpPr/>
          <p:nvPr/>
        </p:nvSpPr>
        <p:spPr>
          <a:xfrm>
            <a:off x="1346950" y="3322711"/>
            <a:ext cx="4814138" cy="369332"/>
          </a:xfrm>
          <a:prstGeom prst="rect">
            <a:avLst/>
          </a:prstGeom>
        </p:spPr>
        <p:txBody>
          <a:bodyPr wrap="none">
            <a:spAutoFit/>
          </a:bodyPr>
          <a:lstStyle/>
          <a:p>
            <a:pPr>
              <a:buFont typeface="+mj-lt"/>
              <a:buAutoNum type="arabicPeriod" startAt="4"/>
            </a:pPr>
            <a:r>
              <a:rPr lang="en-US" b="1" dirty="0">
                <a:solidFill>
                  <a:srgbClr val="000000"/>
                </a:solidFill>
                <a:latin typeface="Montserrat"/>
              </a:rPr>
              <a:t>Constraint COVID-19 Fake News Dataset</a:t>
            </a:r>
            <a:endParaRPr lang="en-US" b="0" i="0" dirty="0">
              <a:solidFill>
                <a:srgbClr val="000000"/>
              </a:solidFill>
              <a:effectLst/>
              <a:latin typeface="Montserrat"/>
            </a:endParaRPr>
          </a:p>
        </p:txBody>
      </p:sp>
      <p:sp>
        <p:nvSpPr>
          <p:cNvPr id="5" name="Rectangle 4"/>
          <p:cNvSpPr/>
          <p:nvPr/>
        </p:nvSpPr>
        <p:spPr>
          <a:xfrm>
            <a:off x="2151016" y="3901278"/>
            <a:ext cx="6096000" cy="2308324"/>
          </a:xfrm>
          <a:prstGeom prst="rect">
            <a:avLst/>
          </a:prstGeom>
        </p:spPr>
        <p:txBody>
          <a:bodyPr>
            <a:spAutoFit/>
          </a:bodyPr>
          <a:lstStyle/>
          <a:p>
            <a:r>
              <a:rPr lang="en-US" dirty="0">
                <a:solidFill>
                  <a:srgbClr val="000000"/>
                </a:solidFill>
                <a:latin typeface="Montserrat"/>
              </a:rPr>
              <a:t>This dataset contains social media posts related to COVID-19 and vaccinations from various popular platforms. The posts are annotated as real and fake news, and the dataset can be better understood in its paper '</a:t>
            </a:r>
            <a:r>
              <a:rPr lang="en-US" dirty="0">
                <a:solidFill>
                  <a:srgbClr val="184CD1"/>
                </a:solidFill>
                <a:latin typeface="Montserrat"/>
                <a:hlinkClick r:id="rId4" tooltip="Fighting an Infodemic: COVID-19 Fake News Dataset"/>
              </a:rPr>
              <a:t>Fighting an </a:t>
            </a:r>
            <a:r>
              <a:rPr lang="en-US" dirty="0" err="1">
                <a:solidFill>
                  <a:srgbClr val="184CD1"/>
                </a:solidFill>
                <a:latin typeface="Montserrat"/>
                <a:hlinkClick r:id="rId4" tooltip="Fighting an Infodemic: COVID-19 Fake News Dataset"/>
              </a:rPr>
              <a:t>Infodemic</a:t>
            </a:r>
            <a:r>
              <a:rPr lang="en-US" dirty="0">
                <a:solidFill>
                  <a:srgbClr val="184CD1"/>
                </a:solidFill>
                <a:latin typeface="Montserrat"/>
                <a:hlinkClick r:id="rId4" tooltip="Fighting an Infodemic: COVID-19 Fake News Dataset"/>
              </a:rPr>
              <a:t>: COVID-19 Fake News Dataset</a:t>
            </a:r>
            <a:r>
              <a:rPr lang="en-US" dirty="0">
                <a:solidFill>
                  <a:srgbClr val="000000"/>
                </a:solidFill>
                <a:latin typeface="Montserrat"/>
              </a:rPr>
              <a:t>' and the data, as well as the proposed baseline benchmark using attention models and heuristic-based post-processing</a:t>
            </a:r>
            <a:endParaRPr lang="en-IN" dirty="0"/>
          </a:p>
        </p:txBody>
      </p:sp>
    </p:spTree>
    <p:extLst>
      <p:ext uri="{BB962C8B-B14F-4D97-AF65-F5344CB8AC3E}">
        <p14:creationId xmlns:p14="http://schemas.microsoft.com/office/powerpoint/2010/main" val="380447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579" y="239877"/>
            <a:ext cx="4519186" cy="369332"/>
          </a:xfrm>
          <a:prstGeom prst="rect">
            <a:avLst/>
          </a:prstGeom>
        </p:spPr>
        <p:txBody>
          <a:bodyPr wrap="none">
            <a:spAutoFit/>
          </a:bodyPr>
          <a:lstStyle/>
          <a:p>
            <a:pPr>
              <a:buFont typeface="+mj-lt"/>
              <a:buAutoNum type="arabicPeriod" startAt="5"/>
            </a:pPr>
            <a:r>
              <a:rPr lang="en-US" b="1" dirty="0">
                <a:solidFill>
                  <a:srgbClr val="000000"/>
                </a:solidFill>
                <a:latin typeface="Montserrat"/>
              </a:rPr>
              <a:t>FNC-1 (Fake News Challenge Stage 1)</a:t>
            </a:r>
            <a:endParaRPr lang="en-US" b="0" i="0" dirty="0">
              <a:solidFill>
                <a:srgbClr val="000000"/>
              </a:solidFill>
              <a:effectLst/>
              <a:latin typeface="Montserrat"/>
            </a:endParaRPr>
          </a:p>
        </p:txBody>
      </p:sp>
      <p:sp>
        <p:nvSpPr>
          <p:cNvPr id="3" name="Rectangle 2"/>
          <p:cNvSpPr/>
          <p:nvPr/>
        </p:nvSpPr>
        <p:spPr>
          <a:xfrm>
            <a:off x="1532708" y="903238"/>
            <a:ext cx="6096000" cy="2308324"/>
          </a:xfrm>
          <a:prstGeom prst="rect">
            <a:avLst/>
          </a:prstGeom>
        </p:spPr>
        <p:txBody>
          <a:bodyPr>
            <a:spAutoFit/>
          </a:bodyPr>
          <a:lstStyle/>
          <a:p>
            <a:r>
              <a:rPr lang="en-US" dirty="0">
                <a:solidFill>
                  <a:srgbClr val="184CD1"/>
                </a:solidFill>
                <a:latin typeface="Montserrat"/>
                <a:hlinkClick r:id="rId2" tooltip="FNC-1"/>
              </a:rPr>
              <a:t>FNC-1</a:t>
            </a:r>
            <a:r>
              <a:rPr lang="en-US" dirty="0">
                <a:solidFill>
                  <a:srgbClr val="000000"/>
                </a:solidFill>
                <a:latin typeface="Montserrat"/>
              </a:rPr>
              <a:t> was designed as a stance detection dataset containing 75,385 labeled headline and article pairs. The pairs are either agree, disagree, discuss, or unrelated. Moreover, the baseline estimates the stance of a text from a news article relative to a headline. Specifically, the text may agree, disagree, discuss, or be unrelated to the headline. The FNC-1 dataset and the proposed baseline both take advantage of this.</a:t>
            </a:r>
            <a:endParaRPr lang="en-IN" dirty="0"/>
          </a:p>
        </p:txBody>
      </p:sp>
    </p:spTree>
    <p:extLst>
      <p:ext uri="{BB962C8B-B14F-4D97-AF65-F5344CB8AC3E}">
        <p14:creationId xmlns:p14="http://schemas.microsoft.com/office/powerpoint/2010/main" val="157612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for Histogram Showing False News Data Leng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49" y="235526"/>
            <a:ext cx="4952002" cy="323547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for Graph Showing False News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649" y="3471000"/>
            <a:ext cx="5203415" cy="33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2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flowchart of FakeNewsTrack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72" y="567462"/>
            <a:ext cx="10399213" cy="590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703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842</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Montserrat</vt:lpstr>
      <vt:lpstr>Trebuchet MS</vt:lpstr>
      <vt:lpstr>Wingdings</vt:lpstr>
      <vt:lpstr>Wingdings 3</vt:lpstr>
      <vt:lpstr>Facet</vt:lpstr>
      <vt:lpstr>FAKE NEWS DETECTION</vt:lpstr>
      <vt:lpstr>INTODUCTION</vt:lpstr>
      <vt:lpstr>Table of Contents </vt:lpstr>
      <vt:lpstr>Top 5 Fake News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a</dc:creator>
  <cp:lastModifiedBy>a</cp:lastModifiedBy>
  <cp:revision>10</cp:revision>
  <dcterms:created xsi:type="dcterms:W3CDTF">2023-10-20T05:48:21Z</dcterms:created>
  <dcterms:modified xsi:type="dcterms:W3CDTF">2023-10-20T08:15:05Z</dcterms:modified>
</cp:coreProperties>
</file>