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B11226-B96C-6A75-FC83-A4BE8C4190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DC96A-A517-2EDC-B152-DDF2FE97BA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00F7C-FCF3-48DF-9528-F1BF691B14BA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6BC09-E93C-5C53-6E32-38A3C4CF14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1FDA4-AB48-0BB6-E359-9344407B50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03ABC-9AB9-43E6-93C7-E4C636D08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79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60D42-4DFC-4945-A748-26C999FF34F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060FB-6915-4E87-B481-17143358F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993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596D7F0-4E22-4002-A0FD-486CAA4AB2FF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0AEB066-40FA-4401-A997-BBF2D6C97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7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0911-9F38-46FE-A380-B7975E91D094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B066-40FA-4401-A997-BBF2D6C97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648E-9D7B-4C8C-9A27-515BF7613A07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B066-40FA-4401-A997-BBF2D6C97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22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8808-64B2-482E-BACA-8AFA70A98A60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B066-40FA-4401-A997-BBF2D6C974A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998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992F-6C48-4EA9-82FF-066C8ACE1F6B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B066-40FA-4401-A997-BBF2D6C97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16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4885-8A98-44E5-934C-2C9CF17D9267}" type="datetime1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B066-40FA-4401-A997-BBF2D6C97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69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416E-EDCE-4729-9B68-A7A078D75CDC}" type="datetime1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B066-40FA-4401-A997-BBF2D6C97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17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122C-159F-4533-9AEE-896A0A31A771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B066-40FA-4401-A997-BBF2D6C97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45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D734-EFC8-40F8-B473-8DD2D8818E77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B066-40FA-4401-A997-BBF2D6C97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6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36BE-521E-43E7-8CA7-83D77C30D07B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1866" y="6432549"/>
            <a:ext cx="771089" cy="365125"/>
          </a:xfrm>
        </p:spPr>
        <p:txBody>
          <a:bodyPr/>
          <a:lstStyle/>
          <a:p>
            <a:fld id="{B0AEB066-40FA-4401-A997-BBF2D6C97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3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F6D9-6354-436A-A200-A31E0E96BE92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B066-40FA-4401-A997-BBF2D6C97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1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B67D-1BD5-4670-A6F3-810F29CC5E9D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B066-40FA-4401-A997-BBF2D6C97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0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A44E-B8AD-41EC-8787-B2EC1090FA5C}" type="datetime1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B066-40FA-4401-A997-BBF2D6C97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5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4B6E-15A9-4552-A7C9-2A95952F5DEA}" type="datetime1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B066-40FA-4401-A997-BBF2D6C97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9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1AEF-622F-4714-9101-DADFFD2445F6}" type="datetime1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B066-40FA-4401-A997-BBF2D6C97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1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69D2-97F2-4A44-BCA4-BF5FF01178BD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B066-40FA-4401-A997-BBF2D6C97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4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7EBD-2261-496D-B1F6-BB779BAF7D31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B066-40FA-4401-A997-BBF2D6C97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9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A7579-6E00-42DF-A4E2-92D461583078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EB066-40FA-4401-A997-BBF2D6C97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22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BA56-3C09-687D-970D-83DA7ADD1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slo</a:t>
            </a:r>
            <a:r>
              <a:rPr lang="sr-Latn-RS" dirty="0"/>
              <a:t>ženosti algoritama i asimptotske notacije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B5B93-62C9-0F61-D48A-6A6C068104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Miloš Sirar IN 3/2020</a:t>
            </a:r>
          </a:p>
          <a:p>
            <a:r>
              <a:rPr lang="sr-Latn-RS" dirty="0"/>
              <a:t>Luka Stajić IN 21/2020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1C1A526-C04E-0A6B-EA8B-5F0F43BE1162}"/>
              </a:ext>
            </a:extLst>
          </p:cNvPr>
          <p:cNvSpPr txBox="1">
            <a:spLocks/>
          </p:cNvSpPr>
          <p:nvPr/>
        </p:nvSpPr>
        <p:spPr>
          <a:xfrm>
            <a:off x="7940040" y="5257800"/>
            <a:ext cx="404774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r-Latn-RS" dirty="0"/>
              <a:t>Predmet: Matematička logika</a:t>
            </a:r>
          </a:p>
          <a:p>
            <a:pPr algn="l"/>
            <a:r>
              <a:rPr lang="sr-Latn-RS" dirty="0"/>
              <a:t>Profesor: Silvia Gilezan</a:t>
            </a:r>
          </a:p>
        </p:txBody>
      </p:sp>
    </p:spTree>
    <p:extLst>
      <p:ext uri="{BB962C8B-B14F-4D97-AF65-F5344CB8AC3E}">
        <p14:creationId xmlns:p14="http://schemas.microsoft.com/office/powerpoint/2010/main" val="41739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EDAD-1044-349D-90AB-FB529CA4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Asimptotsko notacije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8C3D-0F96-16FC-E71E-8AB485100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SzPct val="100000"/>
            </a:pPr>
            <a:r>
              <a:rPr lang="sr-Latn-RS" dirty="0"/>
              <a:t>Stepen rasta (order of growth)</a:t>
            </a:r>
          </a:p>
          <a:p>
            <a:pPr>
              <a:buSzPct val="100000"/>
            </a:pPr>
            <a:r>
              <a:rPr lang="sr-Latn-RS" dirty="0"/>
              <a:t>Pojednostavljenje analize složenosti algoritama</a:t>
            </a:r>
          </a:p>
          <a:p>
            <a:pPr>
              <a:buSzPct val="100000"/>
            </a:pPr>
            <a:r>
              <a:rPr lang="sr-Latn-RS" dirty="0"/>
              <a:t>Šta nam asimptotske notacije omogućavaju?</a:t>
            </a:r>
          </a:p>
          <a:p>
            <a:pPr>
              <a:buSzPct val="100000"/>
            </a:pPr>
            <a:r>
              <a:rPr lang="sr-Latn-RS" dirty="0"/>
              <a:t>Najčešće korišćene: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sr-Latn-RS" dirty="0"/>
              <a:t>O-notacija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sr-Latn-RS" dirty="0">
                <a:sym typeface="Symbol" panose="05050102010706020507" pitchFamily="18" charset="2"/>
              </a:rPr>
              <a:t></a:t>
            </a:r>
            <a:r>
              <a:rPr lang="sr-Latn-RS" dirty="0"/>
              <a:t>-notacija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sr-Latn-RS" dirty="0">
                <a:sym typeface="Symbol" panose="05050102010706020507" pitchFamily="18" charset="2"/>
              </a:rPr>
              <a:t></a:t>
            </a:r>
            <a:r>
              <a:rPr lang="sr-Latn-RS" dirty="0"/>
              <a:t>-notacija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sr-Latn-RS" dirty="0"/>
              <a:t>o-notacija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sr-Latn-RS" dirty="0">
                <a:sym typeface="Symbol" panose="05050102010706020507" pitchFamily="18" charset="2"/>
              </a:rPr>
              <a:t></a:t>
            </a:r>
            <a:r>
              <a:rPr lang="sr-Latn-RS" dirty="0"/>
              <a:t>-notacija</a:t>
            </a:r>
          </a:p>
          <a:p>
            <a:endParaRPr lang="sr-Latn-R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ECD6B-3B30-41C2-AE95-04D7F979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B066-40FA-4401-A997-BBF2D6C974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4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4972-D0FA-3956-6E0B-A674E56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O-notacija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3146A-C2E0-5A21-D338-CD252398D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SzPct val="100000"/>
            </a:pPr>
            <a:r>
              <a:rPr lang="sr-Latn-RS" dirty="0"/>
              <a:t>Gornja granica složenosti</a:t>
            </a:r>
          </a:p>
          <a:p>
            <a:pPr>
              <a:buSzPct val="100000"/>
            </a:pPr>
            <a:r>
              <a:rPr lang="sr-Latn-RS" dirty="0"/>
              <a:t>Definisanje svojstva da je neka funkcija manja od druge</a:t>
            </a:r>
          </a:p>
          <a:p>
            <a:pPr>
              <a:buSzPct val="100000"/>
            </a:pPr>
            <a:r>
              <a:rPr lang="sr-Latn-RS" dirty="0"/>
              <a:t>Osobine O-notacije: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sr-Latn-RS"/>
              <a:t>Konstantni </a:t>
            </a:r>
            <a:r>
              <a:rPr lang="sr-Latn-RS" dirty="0"/>
              <a:t>faktori nisu važni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sr-Latn-RS" dirty="0"/>
              <a:t>Najdominantniji termi su najvažniji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sr-Latn-RS" dirty="0"/>
              <a:t>Pravilo sabiranja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sr-Latn-RS" dirty="0"/>
              <a:t>Pravilo množenja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sr-Latn-RS" dirty="0"/>
              <a:t>Pravilo tranzitivnosti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BC0C7-415E-E0EC-CCEB-2387D1C4E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849" y="1662226"/>
            <a:ext cx="4258762" cy="4357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CA4B0-6438-1EC7-0DC3-64106C7A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B066-40FA-4401-A997-BBF2D6C974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9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ED80-BFC0-9FC2-4BE1-41D1B3E2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ym typeface="Symbol" panose="05050102010706020507" pitchFamily="18" charset="2"/>
              </a:rPr>
              <a:t></a:t>
            </a:r>
            <a:r>
              <a:rPr lang="sr-Latn-RS" dirty="0"/>
              <a:t>-notacija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37ED7-CC44-6BC8-0E61-DBC247F6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sr-Latn-RS" sz="2000" dirty="0"/>
              <a:t>Donja granica složenosti</a:t>
            </a:r>
          </a:p>
          <a:p>
            <a:pPr>
              <a:buSzPct val="100000"/>
            </a:pPr>
            <a:r>
              <a:rPr lang="sr-Latn-RS" sz="2000" dirty="0"/>
              <a:t>Definisanje svojstva da je neka funkcija veća od druge</a:t>
            </a:r>
          </a:p>
          <a:p>
            <a:pPr>
              <a:buSzPct val="100000"/>
            </a:pPr>
            <a:r>
              <a:rPr lang="sr-Latn-RS" sz="2000" dirty="0"/>
              <a:t>Poseduje iste osobine kao i O-notacija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5FCA6-0545-7ED3-C8E8-7E7FC4E5A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147" y="1412149"/>
            <a:ext cx="4574925" cy="4587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9AAAA-32B0-AC52-C9EA-BB3BE85A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B066-40FA-4401-A997-BBF2D6C974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2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EB99-9F4E-2896-F20D-DB23985C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ym typeface="Symbol" panose="05050102010706020507" pitchFamily="18" charset="2"/>
              </a:rPr>
              <a:t></a:t>
            </a:r>
            <a:r>
              <a:rPr lang="sr-Latn-RS" dirty="0"/>
              <a:t>-notacija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08D4B-2824-1E23-3218-40CF4D86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sr-Latn-RS" sz="2000" dirty="0"/>
              <a:t>I gornja i donja granica</a:t>
            </a:r>
          </a:p>
          <a:p>
            <a:pPr>
              <a:buSzPct val="100000"/>
            </a:pPr>
            <a:r>
              <a:rPr lang="sr-Latn-RS" sz="2000" dirty="0"/>
              <a:t>Asimptotski najbolja ocena za vreme izvršavanja</a:t>
            </a:r>
          </a:p>
          <a:p>
            <a:pPr>
              <a:buSzPct val="100000"/>
            </a:pPr>
            <a:r>
              <a:rPr lang="en-US" sz="2000" dirty="0" err="1"/>
              <a:t>Uglavnom</a:t>
            </a:r>
            <a:r>
              <a:rPr lang="en-US" sz="2000" dirty="0"/>
              <a:t> </a:t>
            </a:r>
            <a:r>
              <a:rPr lang="en-US" sz="2000" dirty="0" err="1"/>
              <a:t>ju</a:t>
            </a:r>
            <a:r>
              <a:rPr lang="en-US" sz="2000" dirty="0"/>
              <a:t> je </a:t>
            </a:r>
            <a:r>
              <a:rPr lang="sr-Latn-RS" sz="2000" dirty="0"/>
              <a:t>teško odrediti, pa se češće koristi O-notacija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0AD60-B8E7-485A-606C-123447D0A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632" y="1604372"/>
            <a:ext cx="4125797" cy="41868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FDF5B-875C-D860-1F38-BF21C511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B066-40FA-4401-A997-BBF2D6C974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0EC0-53A9-E0A8-C410-D09767FE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Osobine asimptotskih notacija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11CB-2EAB-6B3F-8352-40F9B9884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</a:pPr>
            <a:r>
              <a:rPr lang="sr-Latn-RS" dirty="0"/>
              <a:t>Tranzitivnost</a:t>
            </a:r>
          </a:p>
          <a:p>
            <a:pPr>
              <a:buSzPct val="100000"/>
            </a:pPr>
            <a:r>
              <a:rPr lang="sr-Latn-RS" dirty="0"/>
              <a:t>Refleksivnost</a:t>
            </a:r>
          </a:p>
          <a:p>
            <a:pPr>
              <a:buSzPct val="100000"/>
            </a:pPr>
            <a:r>
              <a:rPr lang="sr-Latn-RS" dirty="0"/>
              <a:t>Simetričnost</a:t>
            </a:r>
          </a:p>
          <a:p>
            <a:pPr>
              <a:buSzPct val="100000"/>
            </a:pPr>
            <a:r>
              <a:rPr lang="sr-Latn-RS" dirty="0"/>
              <a:t>Transponovana simetričnost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020EE-BFD0-4AFC-CA41-0B3E0986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B066-40FA-4401-A997-BBF2D6C974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9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D8AE-AC4E-9196-16EC-F6B4B88B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51A47-9DF4-5296-30D0-0A893F908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6408"/>
            <a:ext cx="9905999" cy="3541714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sr-Latn-RS" dirty="0"/>
              <a:t>Eksponencijalni rast podataka</a:t>
            </a:r>
          </a:p>
          <a:p>
            <a:pPr>
              <a:buSzPct val="100000"/>
            </a:pPr>
            <a:r>
              <a:rPr lang="sr-Latn-RS" dirty="0"/>
              <a:t>Problem složenosti algoritama je postao izuzetno važan</a:t>
            </a:r>
          </a:p>
          <a:p>
            <a:pPr>
              <a:buSzPct val="100000"/>
            </a:pPr>
            <a:r>
              <a:rPr lang="sr-Latn-RS" dirty="0"/>
              <a:t>Pravilno određivanje rasta složenosti = poznavanje asimptotskih notacija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64FF1-63F0-889F-43DE-7FC10D204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4020344"/>
            <a:ext cx="3494832" cy="2187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A8A111-1847-897C-67B2-B71CBE370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313" y="3815595"/>
            <a:ext cx="2464499" cy="27882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69E14-7A5E-15E3-4697-F69EA17B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B066-40FA-4401-A997-BBF2D6C974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4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9B72-3C9B-43AA-15EE-B610912B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dirty="0"/>
              <a:t>Kraj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D48F-7D87-0413-3B3B-AA4FCD3D4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sr-Latn-RS" sz="2800" dirty="0"/>
              <a:t>Hvala na pažnji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871BF-9603-2A66-4098-1CD6D72BA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07987">
            <a:off x="7737557" y="1331744"/>
            <a:ext cx="3133725" cy="4486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636BA-A9BC-9334-8288-D5E97DA8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B066-40FA-4401-A997-BBF2D6C974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5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123D-94DA-055B-2A22-8A44E4A6F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Sadržaj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6289C-30CB-E0D2-164D-523774FCD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8434"/>
            <a:ext cx="9905999" cy="423152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sr-Latn-RS" sz="2800" dirty="0"/>
              <a:t>Uvod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sr-Latn-RS" sz="2800" dirty="0"/>
              <a:t>Vreme izvršavanj</a:t>
            </a:r>
            <a:r>
              <a:rPr lang="en-US" sz="2800"/>
              <a:t>a</a:t>
            </a:r>
            <a:r>
              <a:rPr lang="sr-Latn-RS" sz="2800"/>
              <a:t> </a:t>
            </a:r>
            <a:r>
              <a:rPr lang="sr-Latn-RS" sz="2800" dirty="0"/>
              <a:t>i složenost algoritama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sr-Latn-RS" sz="2800" dirty="0"/>
              <a:t>Asimptotske notacije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sr-Latn-RS" sz="2800" dirty="0"/>
              <a:t>Zaključak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E8D3B-3825-DCD4-0FE0-86EA4C9D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B066-40FA-4401-A997-BBF2D6C974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9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3B76-4ECA-ED3C-154D-3A1080C1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7819-376C-01E8-A50F-A3AD22B05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</a:pPr>
            <a:r>
              <a:rPr lang="sr-Latn-RS" dirty="0"/>
              <a:t>Osnovne osobine algoritama</a:t>
            </a:r>
          </a:p>
          <a:p>
            <a:pPr>
              <a:buSzPct val="100000"/>
            </a:pPr>
            <a:r>
              <a:rPr lang="sr-Latn-RS" dirty="0"/>
              <a:t>Koje resurse algoritam zahteva?</a:t>
            </a:r>
          </a:p>
          <a:p>
            <a:pPr>
              <a:buSzPct val="100000"/>
            </a:pPr>
            <a:r>
              <a:rPr lang="sr-Latn-RS" dirty="0"/>
              <a:t>RAM model</a:t>
            </a:r>
          </a:p>
          <a:p>
            <a:pPr>
              <a:buSzPct val="100000"/>
            </a:pPr>
            <a:r>
              <a:rPr lang="sr-Latn-RS" dirty="0"/>
              <a:t>Rešenje problema – simplifikacija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BE113-9225-E114-F0F7-F41DF4B64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976" y="796925"/>
            <a:ext cx="2266950" cy="275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4BB0D2-4FDA-D2A9-D80E-EA9A104ED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775" y="4020344"/>
            <a:ext cx="4433636" cy="22168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FB642-E667-1ABE-A74C-3D030EED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B066-40FA-4401-A997-BBF2D6C974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BFD1-EFE2-B883-4662-8A4C0EB5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Vreme izvršavanja i složenost algoritama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22B6-FFA6-2BFF-C965-B89FAA212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</a:pPr>
            <a:r>
              <a:rPr lang="sr-Latn-RS" dirty="0"/>
              <a:t>Jedinične instrukcije alg</a:t>
            </a:r>
            <a:r>
              <a:rPr lang="en-US" dirty="0"/>
              <a:t>o</a:t>
            </a:r>
            <a:r>
              <a:rPr lang="sr-Latn-RS" dirty="0"/>
              <a:t>ritma</a:t>
            </a:r>
          </a:p>
          <a:p>
            <a:pPr>
              <a:buSzPct val="100000"/>
            </a:pPr>
            <a:r>
              <a:rPr lang="sr-Latn-RS" dirty="0"/>
              <a:t>Kompleksne instrukcije algoritma</a:t>
            </a:r>
          </a:p>
          <a:p>
            <a:pPr>
              <a:buSzPct val="100000"/>
            </a:pPr>
            <a:r>
              <a:rPr lang="sr-Latn-RS" dirty="0"/>
              <a:t>Vreme izvršavanja algoritma zavisi od veličine ulaza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56775-76E2-5AC5-F3D0-22A48222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B066-40FA-4401-A997-BBF2D6C974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2F22-24F0-37D7-C56A-CD1956E8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Vrste analize vremena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60F6-24FB-A530-1258-D4A2C0126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</a:pPr>
            <a:r>
              <a:rPr lang="sr-Latn-RS" dirty="0"/>
              <a:t>Worst-case analiza</a:t>
            </a:r>
          </a:p>
          <a:p>
            <a:pPr>
              <a:buSzPct val="100000"/>
            </a:pPr>
            <a:r>
              <a:rPr lang="sr-Latn-RS" dirty="0"/>
              <a:t>Average-case analiza</a:t>
            </a:r>
          </a:p>
          <a:p>
            <a:pPr>
              <a:buSzPct val="100000"/>
            </a:pPr>
            <a:r>
              <a:rPr lang="sr-Latn-RS" dirty="0"/>
              <a:t>Best-case analiza</a:t>
            </a:r>
          </a:p>
          <a:p>
            <a:pPr>
              <a:buSzPct val="100000"/>
            </a:pPr>
            <a:r>
              <a:rPr lang="sr-Latn-RS" dirty="0"/>
              <a:t>Skoro uvek se koristi worst-case analiza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70959-9522-7D7C-C037-9DEFE853F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986" y="1658143"/>
            <a:ext cx="5184697" cy="35417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2DF43-2CA7-3B9A-2B8C-A7BE3BF1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B066-40FA-4401-A997-BBF2D6C974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6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6298-7BA0-9006-C691-F55F8CB6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Klase složenosti algoritama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25FF2-0836-01F0-97F2-B2B15FAF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SzPct val="100000"/>
            </a:pPr>
            <a:r>
              <a:rPr lang="sr-Latn-RS" sz="2600" dirty="0"/>
              <a:t>Zavisi</a:t>
            </a:r>
            <a:r>
              <a:rPr lang="en-US" sz="2600" dirty="0"/>
              <a:t> od: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sr-Latn-RS" dirty="0"/>
              <a:t>Njegove implementacije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sr-Latn-RS" dirty="0"/>
              <a:t>Karakteristike konkretnog računara na kom se program izvršava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sr-Latn-RS" dirty="0"/>
              <a:t>Operativnog sistema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sr-Latn-RS" dirty="0"/>
              <a:t>Konstanti u asimptotskih notacija</a:t>
            </a:r>
            <a:r>
              <a:rPr lang="en-US" dirty="0"/>
              <a:t>ma</a:t>
            </a:r>
            <a:endParaRPr lang="sr-Latn-RS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sr-Latn-RS" dirty="0"/>
              <a:t>Red veličina u asimptotskim notacijama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sr-Latn-RS" dirty="0"/>
              <a:t>...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41070-C3BF-6D19-B243-D422947E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B066-40FA-4401-A997-BBF2D6C974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7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82F0-0592-97A5-DFA5-EBB8D68D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Klase složenosti algoritama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3F03A-B59D-CE57-BC2C-26AB0ACB0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3269"/>
            <a:ext cx="9905999" cy="4744871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sr-Latn-RS" sz="2000" dirty="0"/>
              <a:t>Najznačajnije složenosti algoritama: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sr-Latn-RS" sz="2000" dirty="0"/>
              <a:t>O(1)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sr-Latn-RS" sz="2000" dirty="0"/>
              <a:t>O(logn)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sr-Latn-RS" sz="2000" dirty="0"/>
              <a:t>O(n)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sr-Latn-RS" sz="2000" dirty="0"/>
              <a:t>O(nlogn)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sr-Latn-RS" sz="2000" dirty="0"/>
              <a:t>O(n</a:t>
            </a:r>
            <a:r>
              <a:rPr lang="en-US" sz="2000" baseline="30000" dirty="0"/>
              <a:t>2</a:t>
            </a:r>
            <a:r>
              <a:rPr lang="sr-Latn-RS" sz="2000" dirty="0"/>
              <a:t>)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sr-Latn-RS" sz="2000" dirty="0"/>
              <a:t>O(n</a:t>
            </a:r>
            <a:r>
              <a:rPr lang="sr-Latn-RS" sz="2000" baseline="30000" dirty="0"/>
              <a:t>3</a:t>
            </a:r>
            <a:r>
              <a:rPr lang="sr-Latn-RS" sz="2000" dirty="0"/>
              <a:t>)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sr-Latn-RS" sz="2000" dirty="0"/>
              <a:t>O(2</a:t>
            </a:r>
            <a:r>
              <a:rPr lang="sr-Latn-RS" sz="2000" baseline="30000" dirty="0"/>
              <a:t>n</a:t>
            </a:r>
            <a:r>
              <a:rPr lang="sr-Latn-RS" sz="2000" dirty="0"/>
              <a:t>)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sr-Latn-RS" sz="2000" dirty="0"/>
              <a:t>O(n!)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D92075-C333-8465-8040-6F9AC5DE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959" y="2249486"/>
            <a:ext cx="4617620" cy="40324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FD4AB-CADF-BF28-4A78-FD537D2C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B066-40FA-4401-A997-BBF2D6C974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9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44A8-40C5-63DD-A5FA-D0DA6D8C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Analiza insertion sortiranja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BA58-F64C-A66A-2AE5-808BA7541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</a:pPr>
            <a:r>
              <a:rPr lang="sr-Latn-RS" dirty="0"/>
              <a:t>Bitni pojmovi: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sr-Latn-RS" dirty="0"/>
              <a:t>Veličina ulaza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sr-Latn-RS" dirty="0"/>
              <a:t>Vreme rada</a:t>
            </a:r>
          </a:p>
          <a:p>
            <a:pPr marL="0" indent="0">
              <a:buNone/>
            </a:pPr>
            <a:endParaRPr lang="sr-Latn-RS" dirty="0"/>
          </a:p>
          <a:p>
            <a:pPr>
              <a:buSzPct val="100000"/>
            </a:pPr>
            <a:r>
              <a:rPr lang="sr-Latn-RS" dirty="0"/>
              <a:t>Sledi objašnjenje insertion sort-a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5465D-B269-B0B1-BB8B-A3C920BA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B066-40FA-4401-A997-BBF2D6C974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C788-53D6-CF70-CE11-3E90F9D8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Analiza insertion sortiranja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0D26-A914-C110-258F-310B1732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6408"/>
            <a:ext cx="9905999" cy="3541714"/>
          </a:xfrm>
        </p:spPr>
        <p:txBody>
          <a:bodyPr/>
          <a:lstStyle/>
          <a:p>
            <a:pPr>
              <a:buSzPct val="100000"/>
            </a:pPr>
            <a:r>
              <a:rPr lang="sr-Latn-RS" sz="1800" dirty="0"/>
              <a:t>Najbolji slučaj – ako je već sortiran niz – O(n) </a:t>
            </a:r>
          </a:p>
          <a:p>
            <a:pPr>
              <a:buSzPct val="100000"/>
            </a:pPr>
            <a:r>
              <a:rPr lang="sr-Latn-RS" sz="1800" dirty="0"/>
              <a:t>Najgori slučaj – ako je obrnuto sortiran – O(n</a:t>
            </a:r>
            <a:r>
              <a:rPr lang="sr-Latn-RS" sz="1800" baseline="30000" dirty="0"/>
              <a:t>2</a:t>
            </a:r>
            <a:r>
              <a:rPr lang="sr-Latn-RS" sz="1800" dirty="0"/>
              <a:t>)</a:t>
            </a:r>
          </a:p>
          <a:p>
            <a:pPr>
              <a:buSzPct val="100000"/>
            </a:pPr>
            <a:r>
              <a:rPr lang="sr-Latn-RS" sz="1800" dirty="0"/>
              <a:t>Složenost – O(n</a:t>
            </a:r>
            <a:r>
              <a:rPr lang="sr-Latn-RS" sz="1800" baseline="30000" dirty="0"/>
              <a:t>2</a:t>
            </a:r>
            <a:r>
              <a:rPr lang="sr-Latn-RS" sz="1800" dirty="0"/>
              <a:t>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97728-2FF0-18E0-7FA9-00380865F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875" y="3429000"/>
            <a:ext cx="9413073" cy="3104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2DD7B-E625-4AEC-9D97-5D114708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B066-40FA-4401-A997-BBF2D6C974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164</TotalTime>
  <Words>356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Circuit</vt:lpstr>
      <vt:lpstr>Klase složenosti algoritama i asimptotske notacije</vt:lpstr>
      <vt:lpstr>Sadržaj</vt:lpstr>
      <vt:lpstr>Uvod</vt:lpstr>
      <vt:lpstr>Vreme izvršavanja i složenost algoritama</vt:lpstr>
      <vt:lpstr>Vrste analize vremena</vt:lpstr>
      <vt:lpstr>Klase složenosti algoritama</vt:lpstr>
      <vt:lpstr>Klase složenosti algoritama</vt:lpstr>
      <vt:lpstr>Analiza insertion sortiranja</vt:lpstr>
      <vt:lpstr>Analiza insertion sortiranja</vt:lpstr>
      <vt:lpstr>Asimptotsko notacije</vt:lpstr>
      <vt:lpstr>O-notacija</vt:lpstr>
      <vt:lpstr>-notacija</vt:lpstr>
      <vt:lpstr>-notacija</vt:lpstr>
      <vt:lpstr>Osobine asimptotskih notacija</vt:lpstr>
      <vt:lpstr>Zaključak</vt:lpstr>
      <vt:lpstr>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Klase složenosti algoritama i asimptotske notacije</dc:title>
  <dc:creator>MilosPC</dc:creator>
  <cp:lastModifiedBy>MilosPC</cp:lastModifiedBy>
  <cp:revision>65</cp:revision>
  <dcterms:created xsi:type="dcterms:W3CDTF">2022-06-09T08:50:31Z</dcterms:created>
  <dcterms:modified xsi:type="dcterms:W3CDTF">2022-06-13T07:57:50Z</dcterms:modified>
</cp:coreProperties>
</file>