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96" r:id="rId3"/>
    <p:sldId id="297" r:id="rId4"/>
    <p:sldId id="299" r:id="rId5"/>
    <p:sldId id="298" r:id="rId6"/>
    <p:sldId id="316" r:id="rId7"/>
    <p:sldId id="300" r:id="rId8"/>
    <p:sldId id="317" r:id="rId9"/>
    <p:sldId id="321" r:id="rId10"/>
    <p:sldId id="325" r:id="rId11"/>
    <p:sldId id="322" r:id="rId12"/>
    <p:sldId id="326" r:id="rId13"/>
    <p:sldId id="331" r:id="rId14"/>
    <p:sldId id="327" r:id="rId15"/>
    <p:sldId id="328" r:id="rId16"/>
    <p:sldId id="329" r:id="rId17"/>
    <p:sldId id="323" r:id="rId18"/>
    <p:sldId id="324" r:id="rId19"/>
    <p:sldId id="330" r:id="rId20"/>
    <p:sldId id="313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nria Sans" panose="020B0604020202020204" charset="0"/>
      <p:regular r:id="rId27"/>
      <p:bold r:id="rId28"/>
      <p:italic r:id="rId29"/>
      <p:boldItalic r:id="rId30"/>
    </p:embeddedFont>
    <p:embeddedFont>
      <p:font typeface="Inria Sans Light" panose="020B0604020202020204" charset="0"/>
      <p:regular r:id="rId31"/>
      <p:bold r:id="rId32"/>
      <p:italic r:id="rId33"/>
      <p:boldItalic r:id="rId34"/>
    </p:embeddedFont>
    <p:embeddedFont>
      <p:font typeface="Saira SemiCondensed Medium" panose="020B0604020202020204" charset="0"/>
      <p:regular r:id="rId35"/>
      <p:bold r:id="rId36"/>
    </p:embeddedFont>
    <p:embeddedFont>
      <p:font typeface="Titillium Web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D7F32"/>
    <a:srgbClr val="C0C0C0"/>
    <a:srgbClr val="FFD700"/>
    <a:srgbClr val="19D700"/>
    <a:srgbClr val="52E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1984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819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24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666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55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74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820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91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45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57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7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44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1774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77277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Analiza</a:t>
            </a:r>
            <a:r>
              <a:rPr lang="sr-Latn-RS" dirty="0"/>
              <a:t> </a:t>
            </a:r>
            <a:r>
              <a:rPr lang="sr-Latn-RS" dirty="0" err="1"/>
              <a:t>finansij</a:t>
            </a:r>
            <a:r>
              <a:rPr lang="en-US" dirty="0"/>
              <a:t>s</a:t>
            </a:r>
            <a:r>
              <a:rPr lang="sr-Latn-RS" dirty="0" err="1"/>
              <a:t>kih</a:t>
            </a:r>
            <a:r>
              <a:rPr lang="sr-Latn-RS" dirty="0"/>
              <a:t> izveštaja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F885AE-68B0-4869-A084-FFC8FE94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572" y="2320357"/>
            <a:ext cx="4518852" cy="2670743"/>
          </a:xfrm>
          <a:prstGeom prst="rect">
            <a:avLst/>
          </a:prstGeom>
        </p:spPr>
      </p:pic>
      <p:graphicFrame>
        <p:nvGraphicFramePr>
          <p:cNvPr id="10" name="Google Shape;327;p24">
            <a:extLst>
              <a:ext uri="{FF2B5EF4-FFF2-40B4-BE49-F238E27FC236}">
                <a16:creationId xmlns:a16="http://schemas.microsoft.com/office/drawing/2014/main" id="{EFB28092-A700-4B96-951C-1AA3E581B1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639199"/>
              </p:ext>
            </p:extLst>
          </p:nvPr>
        </p:nvGraphicFramePr>
        <p:xfrm>
          <a:off x="1264277" y="152400"/>
          <a:ext cx="6615443" cy="199188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9887256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4239730139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94890401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5060102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3058862388"/>
                    </a:ext>
                  </a:extLst>
                </a:gridCol>
                <a:gridCol w="731243">
                  <a:extLst>
                    <a:ext uri="{9D8B030D-6E8A-4147-A177-3AD203B41FA5}">
                      <a16:colId xmlns:a16="http://schemas.microsoft.com/office/drawing/2014/main" val="3227788569"/>
                    </a:ext>
                  </a:extLst>
                </a:gridCol>
              </a:tblGrid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Firma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HOOLOOVOO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Things</a:t>
                      </a: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 </a:t>
                      </a: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Solver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SmartCat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34580"/>
                  </a:ext>
                </a:extLst>
              </a:tr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Godina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Ukup</a:t>
                      </a:r>
                      <a:r>
                        <a:rPr lang="en-U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an</a:t>
                      </a:r>
                      <a:r>
                        <a:rPr lang="sr-Latn-R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prihod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23745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47036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76161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12214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36917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86803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56724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58064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101642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Ukupna imovina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5658</a:t>
                      </a:r>
                      <a:endParaRPr lang="sr-Latn-RS"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9776</a:t>
                      </a:r>
                      <a:endParaRPr lang="sr-Latn-RS"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27939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3865</a:t>
                      </a:r>
                      <a:endParaRPr lang="sr-Latn-RS"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15431</a:t>
                      </a:r>
                      <a:endParaRPr lang="sr-Latn-RS"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154870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22191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25137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34958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41631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FC0D5-1D56-4E2A-943A-263A56F9F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175" y="2340864"/>
            <a:ext cx="4693650" cy="2650236"/>
          </a:xfrm>
          <a:prstGeom prst="rect">
            <a:avLst/>
          </a:prstGeom>
        </p:spPr>
      </p:pic>
      <p:graphicFrame>
        <p:nvGraphicFramePr>
          <p:cNvPr id="6" name="Google Shape;327;p24">
            <a:extLst>
              <a:ext uri="{FF2B5EF4-FFF2-40B4-BE49-F238E27FC236}">
                <a16:creationId xmlns:a16="http://schemas.microsoft.com/office/drawing/2014/main" id="{98FA13A4-9F86-4E4C-B643-05B3711D4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510314"/>
              </p:ext>
            </p:extLst>
          </p:nvPr>
        </p:nvGraphicFramePr>
        <p:xfrm>
          <a:off x="1264278" y="152400"/>
          <a:ext cx="6615443" cy="199188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9887256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4239730139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94890401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5060102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3058862388"/>
                    </a:ext>
                  </a:extLst>
                </a:gridCol>
                <a:gridCol w="731243">
                  <a:extLst>
                    <a:ext uri="{9D8B030D-6E8A-4147-A177-3AD203B41FA5}">
                      <a16:colId xmlns:a16="http://schemas.microsoft.com/office/drawing/2014/main" val="3227788569"/>
                    </a:ext>
                  </a:extLst>
                </a:gridCol>
              </a:tblGrid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Firma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HOOLOOVOO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Things</a:t>
                      </a: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 </a:t>
                      </a: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Solver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SmartCat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34580"/>
                  </a:ext>
                </a:extLst>
              </a:tr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Godina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Ukupne obaveze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824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2243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14822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838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3801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11217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2648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2160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2469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Ukupna imovina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5658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9776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27939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3865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15431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154870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22191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25137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34958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43311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3" name="Google Shape;327;p24">
            <a:extLst>
              <a:ext uri="{FF2B5EF4-FFF2-40B4-BE49-F238E27FC236}">
                <a16:creationId xmlns:a16="http://schemas.microsoft.com/office/drawing/2014/main" id="{5E41694F-AB21-4520-A3EC-BB2C24DA1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63559"/>
              </p:ext>
            </p:extLst>
          </p:nvPr>
        </p:nvGraphicFramePr>
        <p:xfrm>
          <a:off x="1180781" y="164592"/>
          <a:ext cx="6782438" cy="199188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82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9887256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4239730139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94890401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5060102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3058862388"/>
                    </a:ext>
                  </a:extLst>
                </a:gridCol>
                <a:gridCol w="731243">
                  <a:extLst>
                    <a:ext uri="{9D8B030D-6E8A-4147-A177-3AD203B41FA5}">
                      <a16:colId xmlns:a16="http://schemas.microsoft.com/office/drawing/2014/main" val="3227788569"/>
                    </a:ext>
                  </a:extLst>
                </a:gridCol>
              </a:tblGrid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Firma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HOOLOOVOO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Things</a:t>
                      </a: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 </a:t>
                      </a: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Solver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SmartCat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34580"/>
                  </a:ext>
                </a:extLst>
              </a:tr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Godina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Ukup</a:t>
                      </a:r>
                      <a:r>
                        <a:rPr lang="en-U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an </a:t>
                      </a:r>
                      <a:r>
                        <a:rPr lang="en-US" sz="900" b="1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prihod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23745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47036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76161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12214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36917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86803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56724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58064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101642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Potra</a:t>
                      </a:r>
                      <a:r>
                        <a:rPr lang="sr-Latn-RS" sz="900" b="1" dirty="0" err="1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živanje</a:t>
                      </a:r>
                      <a:r>
                        <a:rPr lang="sr-Latn-R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 od kupaca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1107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138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5741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3160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11022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28901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13134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10232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21743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1229947-C8E7-494F-A9CC-26D306FB2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54" y="2490032"/>
            <a:ext cx="3517267" cy="209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30A71-F65C-4B16-8323-22042BEB5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180" y="2504249"/>
            <a:ext cx="3517267" cy="20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7937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369B4-8499-4C0C-B4A1-1784F77A6B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15A75B-3218-48C8-9E17-8DFAFDC9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750105"/>
            <a:ext cx="8845171" cy="2569882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1B624D-4A4A-4E19-A9A2-C280732705CC}"/>
              </a:ext>
            </a:extLst>
          </p:cNvPr>
          <p:cNvSpPr txBox="1">
            <a:spLocks/>
          </p:cNvSpPr>
          <p:nvPr/>
        </p:nvSpPr>
        <p:spPr>
          <a:xfrm>
            <a:off x="2406049" y="389182"/>
            <a:ext cx="4325680" cy="43433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sr-Latn-RS" sz="3600" dirty="0">
                <a:ln w="3175">
                  <a:noFill/>
                </a:ln>
                <a:solidFill>
                  <a:schemeClr val="accent4"/>
                </a:solidFill>
              </a:rPr>
              <a:t>Neto novčani tokovi</a:t>
            </a:r>
            <a:endParaRPr lang="en" sz="3600" dirty="0">
              <a:ln w="3175">
                <a:noFill/>
              </a:ln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1649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3" name="Google Shape;327;p24">
            <a:extLst>
              <a:ext uri="{FF2B5EF4-FFF2-40B4-BE49-F238E27FC236}">
                <a16:creationId xmlns:a16="http://schemas.microsoft.com/office/drawing/2014/main" id="{600DC495-0963-4BB0-8F30-C1D7CD9F9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60112"/>
              </p:ext>
            </p:extLst>
          </p:nvPr>
        </p:nvGraphicFramePr>
        <p:xfrm>
          <a:off x="1264278" y="158496"/>
          <a:ext cx="6615443" cy="148378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9887256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4239730139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94890401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5060102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3058862388"/>
                    </a:ext>
                  </a:extLst>
                </a:gridCol>
                <a:gridCol w="731243">
                  <a:extLst>
                    <a:ext uri="{9D8B030D-6E8A-4147-A177-3AD203B41FA5}">
                      <a16:colId xmlns:a16="http://schemas.microsoft.com/office/drawing/2014/main" val="3227788569"/>
                    </a:ext>
                  </a:extLst>
                </a:gridCol>
              </a:tblGrid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Firma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HOOLOOVOO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Things</a:t>
                      </a: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 </a:t>
                      </a: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Solver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SmartCat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34580"/>
                  </a:ext>
                </a:extLst>
              </a:tr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Godina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Inventar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678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1915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167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116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508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3A746B5-E906-4281-A31C-F18786ED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0" y="2326398"/>
            <a:ext cx="3549602" cy="2096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96ADE1-C8F5-48C2-982C-B545CD577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289" y="2326399"/>
            <a:ext cx="3533748" cy="20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2749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FF161-83AD-410D-BD6C-A67B1776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1" y="2571750"/>
            <a:ext cx="3829050" cy="2266950"/>
          </a:xfrm>
          <a:prstGeom prst="rect">
            <a:avLst/>
          </a:prstGeom>
        </p:spPr>
      </p:pic>
      <p:graphicFrame>
        <p:nvGraphicFramePr>
          <p:cNvPr id="4" name="Google Shape;327;p24">
            <a:extLst>
              <a:ext uri="{FF2B5EF4-FFF2-40B4-BE49-F238E27FC236}">
                <a16:creationId xmlns:a16="http://schemas.microsoft.com/office/drawing/2014/main" id="{BBCFBF46-A74B-4702-B288-DAA9149E3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811004"/>
              </p:ext>
            </p:extLst>
          </p:nvPr>
        </p:nvGraphicFramePr>
        <p:xfrm>
          <a:off x="1264274" y="164592"/>
          <a:ext cx="6615443" cy="199188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9887256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4239730139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94890401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5060102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3058862388"/>
                    </a:ext>
                  </a:extLst>
                </a:gridCol>
                <a:gridCol w="731243">
                  <a:extLst>
                    <a:ext uri="{9D8B030D-6E8A-4147-A177-3AD203B41FA5}">
                      <a16:colId xmlns:a16="http://schemas.microsoft.com/office/drawing/2014/main" val="3227788569"/>
                    </a:ext>
                  </a:extLst>
                </a:gridCol>
              </a:tblGrid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Firma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HOOLOOVOO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Things</a:t>
                      </a: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 </a:t>
                      </a: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Solver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SmartCat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34580"/>
                  </a:ext>
                </a:extLst>
              </a:tr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Godina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Dugoročni dug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10519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0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2139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Kapital</a:t>
                      </a: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4860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7559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13143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3027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11630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143653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19543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22977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30350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6331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68E1E-45ED-4D6B-929B-9C8126FD9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31" y="2571750"/>
            <a:ext cx="3831100" cy="2279262"/>
          </a:xfrm>
          <a:prstGeom prst="rect">
            <a:avLst/>
          </a:prstGeom>
        </p:spPr>
      </p:pic>
      <p:graphicFrame>
        <p:nvGraphicFramePr>
          <p:cNvPr id="13" name="Google Shape;327;p24">
            <a:extLst>
              <a:ext uri="{FF2B5EF4-FFF2-40B4-BE49-F238E27FC236}">
                <a16:creationId xmlns:a16="http://schemas.microsoft.com/office/drawing/2014/main" id="{C4A9B765-0E11-4FA3-9C5D-BBBA8E860D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722377"/>
              </p:ext>
            </p:extLst>
          </p:nvPr>
        </p:nvGraphicFramePr>
        <p:xfrm>
          <a:off x="158496" y="1300044"/>
          <a:ext cx="4286174" cy="168249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48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037">
                  <a:extLst>
                    <a:ext uri="{9D8B030D-6E8A-4147-A177-3AD203B41FA5}">
                      <a16:colId xmlns:a16="http://schemas.microsoft.com/office/drawing/2014/main" val="598872560"/>
                    </a:ext>
                  </a:extLst>
                </a:gridCol>
                <a:gridCol w="417037">
                  <a:extLst>
                    <a:ext uri="{9D8B030D-6E8A-4147-A177-3AD203B41FA5}">
                      <a16:colId xmlns:a16="http://schemas.microsoft.com/office/drawing/2014/main" val="4239730139"/>
                    </a:ext>
                  </a:extLst>
                </a:gridCol>
                <a:gridCol w="417037">
                  <a:extLst>
                    <a:ext uri="{9D8B030D-6E8A-4147-A177-3AD203B41FA5}">
                      <a16:colId xmlns:a16="http://schemas.microsoft.com/office/drawing/2014/main" val="2948904010"/>
                    </a:ext>
                  </a:extLst>
                </a:gridCol>
                <a:gridCol w="417037">
                  <a:extLst>
                    <a:ext uri="{9D8B030D-6E8A-4147-A177-3AD203B41FA5}">
                      <a16:colId xmlns:a16="http://schemas.microsoft.com/office/drawing/2014/main" val="550601023"/>
                    </a:ext>
                  </a:extLst>
                </a:gridCol>
                <a:gridCol w="417037">
                  <a:extLst>
                    <a:ext uri="{9D8B030D-6E8A-4147-A177-3AD203B41FA5}">
                      <a16:colId xmlns:a16="http://schemas.microsoft.com/office/drawing/2014/main" val="3058862388"/>
                    </a:ext>
                  </a:extLst>
                </a:gridCol>
                <a:gridCol w="466434">
                  <a:extLst>
                    <a:ext uri="{9D8B030D-6E8A-4147-A177-3AD203B41FA5}">
                      <a16:colId xmlns:a16="http://schemas.microsoft.com/office/drawing/2014/main" val="3227788569"/>
                    </a:ext>
                  </a:extLst>
                </a:gridCol>
              </a:tblGrid>
              <a:tr h="405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Firma</a:t>
                      </a:r>
                      <a:endParaRPr sz="8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HOOLOOVOO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Things</a:t>
                      </a: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 </a:t>
                      </a: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Solver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SmartCat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34580"/>
                  </a:ext>
                </a:extLst>
              </a:tr>
              <a:tr h="3994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Godina</a:t>
                      </a:r>
                      <a:endParaRPr sz="6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7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7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7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7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7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7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7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7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7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7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7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7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7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7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7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7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7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7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Ukupan prihod</a:t>
                      </a:r>
                      <a:endParaRPr sz="6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23745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47036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76161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12214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36917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86803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56724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58064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101642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Inventar</a:t>
                      </a:r>
                      <a:endParaRPr sz="6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1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678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1915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0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7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167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116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0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600" b="1" dirty="0">
                          <a:solidFill>
                            <a:schemeClr val="dk1"/>
                          </a:solidFill>
                          <a:sym typeface="Inria Sans"/>
                        </a:rPr>
                        <a:t>508</a:t>
                      </a:r>
                      <a:endParaRPr sz="6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48F9517-A428-4AB5-8518-CA0AE1F1A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488012">
            <a:off x="1083578" y="1414088"/>
            <a:ext cx="2244328" cy="1816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314160-7353-4ECF-96B9-300C93BC3102}"/>
              </a:ext>
            </a:extLst>
          </p:cNvPr>
          <p:cNvSpPr txBox="1"/>
          <p:nvPr/>
        </p:nvSpPr>
        <p:spPr>
          <a:xfrm>
            <a:off x="379196" y="254508"/>
            <a:ext cx="343775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RightFacing"/>
              <a:lightRig rig="threePt" dir="t"/>
            </a:scene3d>
          </a:bodyPr>
          <a:lstStyle/>
          <a:p>
            <a:r>
              <a:rPr lang="sr-Latn-RS" sz="3600" b="1" dirty="0">
                <a:ln>
                  <a:solidFill>
                    <a:srgbClr val="000000"/>
                  </a:solidFill>
                </a:ln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Obrt inventara</a:t>
            </a:r>
          </a:p>
        </p:txBody>
      </p:sp>
    </p:spTree>
    <p:extLst>
      <p:ext uri="{BB962C8B-B14F-4D97-AF65-F5344CB8AC3E}">
        <p14:creationId xmlns:p14="http://schemas.microsoft.com/office/powerpoint/2010/main" val="19471474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6A97B-5BAD-4A34-A562-99D3887F96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1026" name="Picture 2" descr="Identify question types">
            <a:extLst>
              <a:ext uri="{FF2B5EF4-FFF2-40B4-BE49-F238E27FC236}">
                <a16:creationId xmlns:a16="http://schemas.microsoft.com/office/drawing/2014/main" id="{279A53F5-138D-45B3-8381-64BC4AB61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9329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81CAD-3F18-4986-B339-650C3F7CD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5" name="Picture 4" descr="Master R for Data Science - Shopinga">
            <a:extLst>
              <a:ext uri="{FF2B5EF4-FFF2-40B4-BE49-F238E27FC236}">
                <a16:creationId xmlns:a16="http://schemas.microsoft.com/office/drawing/2014/main" id="{0E801EE0-F0BE-412C-9FFF-AE34473B6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3141" y="0"/>
            <a:ext cx="979714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5928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Picture 20" descr="SU260 | Provadis Hochschule - Climate-KIC Start-ups">
            <a:extLst>
              <a:ext uri="{FF2B5EF4-FFF2-40B4-BE49-F238E27FC236}">
                <a16:creationId xmlns:a16="http://schemas.microsoft.com/office/drawing/2014/main" id="{AE77A4F5-C6A3-4279-84CD-98B6D6CD9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684" y="2327372"/>
            <a:ext cx="1607033" cy="120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1871C-74CE-4130-A05F-04AA4B459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292" y="1307806"/>
            <a:ext cx="1472962" cy="1853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1B5493-E932-4911-A8F1-D5DA2A9B3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9214" y="215859"/>
            <a:ext cx="1805572" cy="25291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07FC71-FF9E-4FF4-9205-00CD5FA264A3}"/>
              </a:ext>
            </a:extLst>
          </p:cNvPr>
          <p:cNvSpPr/>
          <p:nvPr/>
        </p:nvSpPr>
        <p:spPr>
          <a:xfrm>
            <a:off x="3431969" y="2930010"/>
            <a:ext cx="2395064" cy="1640977"/>
          </a:xfrm>
          <a:prstGeom prst="rect">
            <a:avLst/>
          </a:prstGeom>
          <a:gradFill flip="none" rotWithShape="1">
            <a:gsLst>
              <a:gs pos="0">
                <a:srgbClr val="FFD700">
                  <a:shade val="30000"/>
                  <a:satMod val="115000"/>
                </a:srgbClr>
              </a:gs>
              <a:gs pos="50000">
                <a:srgbClr val="FFD700">
                  <a:shade val="67500"/>
                  <a:satMod val="115000"/>
                </a:srgbClr>
              </a:gs>
              <a:gs pos="100000">
                <a:srgbClr val="FFD7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7D2148-B604-4AE1-98F9-7FF4B1AD0411}"/>
              </a:ext>
            </a:extLst>
          </p:cNvPr>
          <p:cNvSpPr/>
          <p:nvPr/>
        </p:nvSpPr>
        <p:spPr>
          <a:xfrm>
            <a:off x="1035909" y="3392242"/>
            <a:ext cx="2395728" cy="1178745"/>
          </a:xfrm>
          <a:prstGeom prst="rect">
            <a:avLst/>
          </a:prstGeom>
          <a:gradFill flip="none" rotWithShape="1">
            <a:gsLst>
              <a:gs pos="0">
                <a:srgbClr val="C0C0C0">
                  <a:shade val="30000"/>
                  <a:satMod val="115000"/>
                </a:srgbClr>
              </a:gs>
              <a:gs pos="50000">
                <a:srgbClr val="C0C0C0">
                  <a:shade val="67500"/>
                  <a:satMod val="115000"/>
                </a:srgbClr>
              </a:gs>
              <a:gs pos="100000">
                <a:srgbClr val="C0C0C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08525B-18C8-4504-8257-EEA293D73AAE}"/>
              </a:ext>
            </a:extLst>
          </p:cNvPr>
          <p:cNvSpPr/>
          <p:nvPr/>
        </p:nvSpPr>
        <p:spPr>
          <a:xfrm>
            <a:off x="5827032" y="3812957"/>
            <a:ext cx="2395728" cy="758030"/>
          </a:xfrm>
          <a:prstGeom prst="rect">
            <a:avLst/>
          </a:prstGeom>
          <a:gradFill flip="none" rotWithShape="1">
            <a:gsLst>
              <a:gs pos="0">
                <a:srgbClr val="CD7F32">
                  <a:shade val="30000"/>
                  <a:satMod val="115000"/>
                </a:srgbClr>
              </a:gs>
              <a:gs pos="50000">
                <a:srgbClr val="CD7F32">
                  <a:shade val="67500"/>
                  <a:satMod val="115000"/>
                </a:srgbClr>
              </a:gs>
              <a:gs pos="100000">
                <a:srgbClr val="CD7F32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1255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4" name="Google Shape;1447;p48">
            <a:extLst>
              <a:ext uri="{FF2B5EF4-FFF2-40B4-BE49-F238E27FC236}">
                <a16:creationId xmlns:a16="http://schemas.microsoft.com/office/drawing/2014/main" id="{728E8EF2-3127-4359-BBC7-0A57AF58F967}"/>
              </a:ext>
            </a:extLst>
          </p:cNvPr>
          <p:cNvGrpSpPr/>
          <p:nvPr/>
        </p:nvGrpSpPr>
        <p:grpSpPr>
          <a:xfrm>
            <a:off x="3368697" y="1289265"/>
            <a:ext cx="2406605" cy="2157834"/>
            <a:chOff x="9878975" y="4425244"/>
            <a:chExt cx="719917" cy="645500"/>
          </a:xfrm>
        </p:grpSpPr>
        <p:sp>
          <p:nvSpPr>
            <p:cNvPr id="5" name="Google Shape;1448;p48">
              <a:extLst>
                <a:ext uri="{FF2B5EF4-FFF2-40B4-BE49-F238E27FC236}">
                  <a16:creationId xmlns:a16="http://schemas.microsoft.com/office/drawing/2014/main" id="{A2CE0063-4A0F-48AF-BC44-C1D07514BD13}"/>
                </a:ext>
              </a:extLst>
            </p:cNvPr>
            <p:cNvSpPr/>
            <p:nvPr/>
          </p:nvSpPr>
          <p:spPr>
            <a:xfrm>
              <a:off x="10225337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6">
                <a:lumMod val="90000"/>
                <a:alpha val="68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sr-Latn-R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sr-Latn-R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sr-Latn-RS"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sr-Latn-RS" sz="1400" b="1" i="1" u="none" strike="noStrike" cap="none" dirty="0">
                  <a:solidFill>
                    <a:schemeClr val="bg1"/>
                  </a:solidFill>
                  <a:latin typeface="Inria Sans Light" panose="020B0604020202020204" charset="0"/>
                  <a:ea typeface="Calibri"/>
                  <a:cs typeface="Calibri"/>
                  <a:sym typeface="Calibri"/>
                </a:rPr>
                <a:t>Data </a:t>
              </a:r>
              <a:r>
                <a:rPr lang="sr-Latn-RS" sz="1400" b="1" i="1" u="none" strike="noStrike" cap="none" dirty="0" err="1">
                  <a:solidFill>
                    <a:schemeClr val="bg1"/>
                  </a:solidFill>
                  <a:latin typeface="Inria Sans Light" panose="020B0604020202020204" charset="0"/>
                  <a:ea typeface="Calibri"/>
                  <a:cs typeface="Calibri"/>
                  <a:sym typeface="Calibri"/>
                </a:rPr>
                <a:t>Analysis</a:t>
              </a:r>
              <a:endParaRPr sz="1400" b="1" i="1" u="none" strike="noStrike" cap="none" dirty="0">
                <a:solidFill>
                  <a:schemeClr val="bg1"/>
                </a:solidFill>
                <a:latin typeface="Inria Sans Light" panose="020B060402020202020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449;p48">
              <a:extLst>
                <a:ext uri="{FF2B5EF4-FFF2-40B4-BE49-F238E27FC236}">
                  <a16:creationId xmlns:a16="http://schemas.microsoft.com/office/drawing/2014/main" id="{968C040A-804B-4BA7-A198-0B2A19F9D6A9}"/>
                </a:ext>
              </a:extLst>
            </p:cNvPr>
            <p:cNvSpPr/>
            <p:nvPr/>
          </p:nvSpPr>
          <p:spPr>
            <a:xfrm>
              <a:off x="10067759" y="4425244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68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sr-Latn-RS" dirty="0">
                <a:solidFill>
                  <a:schemeClr val="dk1"/>
                </a:solidFill>
                <a:latin typeface="Inria Sans Light" panose="020B0604020202020204" charset="0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sr-Latn-RS" sz="1400" b="0" i="0" u="none" strike="noStrike" cap="none" dirty="0">
                <a:solidFill>
                  <a:schemeClr val="dk1"/>
                </a:solidFill>
                <a:latin typeface="Inria Sans Light" panose="020B0604020202020204" charset="0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b="1" dirty="0">
                  <a:latin typeface="Inria Sans Light" panose="020B0604020202020204" charset="0"/>
                </a:rPr>
                <a:t> </a:t>
              </a:r>
              <a:r>
                <a:rPr lang="sr-Latn-RS" b="1" i="1" dirty="0">
                  <a:solidFill>
                    <a:schemeClr val="bg1"/>
                  </a:solidFill>
                  <a:latin typeface="Inria Sans Light" panose="020B0604020202020204" charset="0"/>
                </a:rPr>
                <a:t>Data </a:t>
              </a:r>
              <a:r>
                <a:rPr lang="sr-Latn-RS" b="1" i="1" dirty="0" err="1">
                  <a:solidFill>
                    <a:schemeClr val="bg1"/>
                  </a:solidFill>
                  <a:latin typeface="Inria Sans Light" panose="020B0604020202020204" charset="0"/>
                </a:rPr>
                <a:t>Science</a:t>
              </a:r>
              <a:r>
                <a:rPr lang="en" b="1" i="1" dirty="0">
                  <a:solidFill>
                    <a:schemeClr val="bg1"/>
                  </a:solidFill>
                  <a:latin typeface="Inria Sans Light" panose="020B0604020202020204" charset="0"/>
                </a:rPr>
                <a:t> </a:t>
              </a:r>
              <a:endParaRPr b="1" i="1" u="none" strike="noStrike" cap="none" dirty="0">
                <a:solidFill>
                  <a:schemeClr val="bg1"/>
                </a:solidFill>
                <a:latin typeface="Inria Sans Light" panose="020B060402020202020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450;p48">
              <a:extLst>
                <a:ext uri="{FF2B5EF4-FFF2-40B4-BE49-F238E27FC236}">
                  <a16:creationId xmlns:a16="http://schemas.microsoft.com/office/drawing/2014/main" id="{1BD678EF-74F4-47DF-ABC8-08769945A2B0}"/>
                </a:ext>
              </a:extLst>
            </p:cNvPr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68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sr-Latn-R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sr-Latn-R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sr-Latn-R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</a:t>
              </a:r>
              <a:r>
                <a:rPr lang="sr-Latn-RS" b="1" i="1" dirty="0" err="1">
                  <a:solidFill>
                    <a:schemeClr val="bg1"/>
                  </a:solidFill>
                  <a:latin typeface="Inria Sans Light" panose="020B0604020202020204" charset="0"/>
                  <a:ea typeface="Calibri"/>
                  <a:cs typeface="Calibri"/>
                  <a:sym typeface="Calibri"/>
                </a:rPr>
                <a:t>Big</a:t>
              </a:r>
              <a:r>
                <a:rPr lang="sr-Latn-RS" b="1" i="1" dirty="0">
                  <a:solidFill>
                    <a:schemeClr val="bg1"/>
                  </a:solidFill>
                  <a:latin typeface="Inria Sans Light" panose="020B0604020202020204" charset="0"/>
                  <a:ea typeface="Calibri"/>
                  <a:cs typeface="Calibri"/>
                  <a:sym typeface="Calibri"/>
                </a:rPr>
                <a:t> data</a:t>
              </a:r>
              <a:endParaRPr sz="1400" b="1" i="1" u="none" strike="noStrike" cap="none" dirty="0">
                <a:solidFill>
                  <a:schemeClr val="bg1"/>
                </a:solidFill>
                <a:latin typeface="Inria Sans Light" panose="020B0604020202020204" charset="0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38" name="Picture 14" descr="Home - Things Solver">
            <a:extLst>
              <a:ext uri="{FF2B5EF4-FFF2-40B4-BE49-F238E27FC236}">
                <a16:creationId xmlns:a16="http://schemas.microsoft.com/office/drawing/2014/main" id="{F7695174-3CA5-42C9-B88A-E2F4449A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28" y="4004225"/>
            <a:ext cx="2734344" cy="78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U260 | Provadis Hochschule - Climate-KIC Start-ups">
            <a:extLst>
              <a:ext uri="{FF2B5EF4-FFF2-40B4-BE49-F238E27FC236}">
                <a16:creationId xmlns:a16="http://schemas.microsoft.com/office/drawing/2014/main" id="{469A7542-0631-44D4-A824-E43C73695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34" y="676000"/>
            <a:ext cx="1802291" cy="13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0023E8-5D87-4740-B192-E1AE53ED1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75" y="1289265"/>
            <a:ext cx="2934426" cy="3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54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0">
              <a:schemeClr val="accent3"/>
            </a:gs>
            <a:gs pos="0">
              <a:schemeClr val="accent2"/>
            </a:gs>
            <a:gs pos="100000">
              <a:srgbClr val="FFC000"/>
            </a:gs>
          </a:gsLst>
          <a:lin ang="8100019" scaled="0"/>
        </a:gradFill>
        <a:effectLst/>
      </p:bgPr>
    </p:bg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50"/>
          <p:cNvSpPr txBox="1"/>
          <p:nvPr/>
        </p:nvSpPr>
        <p:spPr>
          <a:xfrm>
            <a:off x="1106100" y="600156"/>
            <a:ext cx="6931800" cy="62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b="1">
                <a:solidFill>
                  <a:srgbClr val="434343"/>
                </a:solidFill>
                <a:latin typeface="Inria Sans Light" panose="020B0604020202020204" charset="0"/>
                <a:ea typeface="Montserrat"/>
                <a:cs typeface="Montserrat"/>
                <a:sym typeface="Montserrat"/>
              </a:rPr>
              <a:t>Kraj</a:t>
            </a:r>
            <a:endParaRPr lang="sr-Latn-RS" sz="3600" b="1" dirty="0">
              <a:solidFill>
                <a:srgbClr val="434343"/>
              </a:solidFill>
              <a:latin typeface="Inria Sans Light" panose="020B060402020202020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7DC84-B177-4CB0-81A4-FCCE904B3215}"/>
              </a:ext>
            </a:extLst>
          </p:cNvPr>
          <p:cNvSpPr txBox="1"/>
          <p:nvPr/>
        </p:nvSpPr>
        <p:spPr>
          <a:xfrm>
            <a:off x="506680" y="1423240"/>
            <a:ext cx="4426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b="1" dirty="0">
                <a:solidFill>
                  <a:schemeClr val="bg1"/>
                </a:solidFill>
                <a:latin typeface="Inria Sans Light" panose="020B0604020202020204" charset="0"/>
              </a:rPr>
              <a:t>Autori:</a:t>
            </a:r>
          </a:p>
          <a:p>
            <a:endParaRPr lang="sr-Latn-RS" sz="2000" b="1" dirty="0">
              <a:solidFill>
                <a:schemeClr val="bg1"/>
              </a:solidFill>
              <a:latin typeface="Inria Sans Light" panose="020B0604020202020204" charset="0"/>
            </a:endParaRPr>
          </a:p>
          <a:p>
            <a:r>
              <a:rPr lang="sr-Latn-RS" sz="2000" b="1" dirty="0">
                <a:solidFill>
                  <a:schemeClr val="bg1"/>
                </a:solidFill>
                <a:latin typeface="Inria Sans Light" panose="020B0604020202020204" charset="0"/>
              </a:rPr>
              <a:t>Miloš Sirar IN 3/2020</a:t>
            </a:r>
          </a:p>
          <a:p>
            <a:r>
              <a:rPr lang="sr-Latn-RS" sz="2000" b="1" dirty="0">
                <a:solidFill>
                  <a:schemeClr val="bg1"/>
                </a:solidFill>
                <a:latin typeface="Inria Sans Light" panose="020B0604020202020204" charset="0"/>
              </a:rPr>
              <a:t>Luka Stajić IN 21/2020</a:t>
            </a:r>
          </a:p>
          <a:p>
            <a:r>
              <a:rPr lang="sr-Latn-RS" sz="2000" b="1" dirty="0">
                <a:solidFill>
                  <a:schemeClr val="bg1"/>
                </a:solidFill>
                <a:latin typeface="Inria Sans Light" panose="020B0604020202020204" charset="0"/>
              </a:rPr>
              <a:t>Radovan </a:t>
            </a:r>
            <a:r>
              <a:rPr lang="sr-Latn-RS" sz="2000" b="1" dirty="0" err="1">
                <a:solidFill>
                  <a:schemeClr val="bg1"/>
                </a:solidFill>
                <a:latin typeface="Inria Sans Light" panose="020B0604020202020204" charset="0"/>
              </a:rPr>
              <a:t>Zoraja</a:t>
            </a:r>
            <a:r>
              <a:rPr lang="sr-Latn-RS" sz="2000" b="1" dirty="0">
                <a:solidFill>
                  <a:schemeClr val="bg1"/>
                </a:solidFill>
                <a:latin typeface="Inria Sans Light" panose="020B0604020202020204" charset="0"/>
              </a:rPr>
              <a:t> IN 58/2020</a:t>
            </a:r>
          </a:p>
          <a:p>
            <a:r>
              <a:rPr lang="sr-Latn-RS" sz="2000" b="1" dirty="0">
                <a:solidFill>
                  <a:schemeClr val="bg1"/>
                </a:solidFill>
                <a:latin typeface="Inria Sans Light" panose="020B0604020202020204" charset="0"/>
              </a:rPr>
              <a:t>Jovo </a:t>
            </a:r>
            <a:r>
              <a:rPr lang="sr-Latn-RS" sz="2000" b="1" dirty="0" err="1">
                <a:solidFill>
                  <a:schemeClr val="bg1"/>
                </a:solidFill>
                <a:latin typeface="Inria Sans Light" panose="020B0604020202020204" charset="0"/>
              </a:rPr>
              <a:t>Gužvić</a:t>
            </a:r>
            <a:r>
              <a:rPr lang="sr-Latn-RS" sz="2000" b="1" dirty="0">
                <a:solidFill>
                  <a:schemeClr val="bg1"/>
                </a:solidFill>
                <a:latin typeface="Inria Sans Light" panose="020B0604020202020204" charset="0"/>
              </a:rPr>
              <a:t> IN 61/2020</a:t>
            </a:r>
            <a:endParaRPr lang="en-US" sz="2000" b="1" dirty="0">
              <a:solidFill>
                <a:schemeClr val="bg1"/>
              </a:solidFill>
              <a:latin typeface="Inria Sans Light" panose="020B0604020202020204" charset="0"/>
            </a:endParaRPr>
          </a:p>
        </p:txBody>
      </p:sp>
      <p:grpSp>
        <p:nvGrpSpPr>
          <p:cNvPr id="18" name="Google Shape;991;p47">
            <a:extLst>
              <a:ext uri="{FF2B5EF4-FFF2-40B4-BE49-F238E27FC236}">
                <a16:creationId xmlns:a16="http://schemas.microsoft.com/office/drawing/2014/main" id="{571BE9E6-8F9B-46DD-A597-9D613E87176F}"/>
              </a:ext>
            </a:extLst>
          </p:cNvPr>
          <p:cNvGrpSpPr/>
          <p:nvPr/>
        </p:nvGrpSpPr>
        <p:grpSpPr>
          <a:xfrm>
            <a:off x="5901575" y="1540071"/>
            <a:ext cx="2050981" cy="1822161"/>
            <a:chOff x="5292575" y="3681900"/>
            <a:chExt cx="420150" cy="373275"/>
          </a:xfrm>
        </p:grpSpPr>
        <p:sp>
          <p:nvSpPr>
            <p:cNvPr id="19" name="Google Shape;992;p47">
              <a:extLst>
                <a:ext uri="{FF2B5EF4-FFF2-40B4-BE49-F238E27FC236}">
                  <a16:creationId xmlns:a16="http://schemas.microsoft.com/office/drawing/2014/main" id="{D0D35F7A-D6AC-4DB6-B94C-96EDA30C2A7A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3;p47">
              <a:extLst>
                <a:ext uri="{FF2B5EF4-FFF2-40B4-BE49-F238E27FC236}">
                  <a16:creationId xmlns:a16="http://schemas.microsoft.com/office/drawing/2014/main" id="{421D8AF4-2F86-4446-9C28-F3F913CF5EB4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4;p47">
              <a:extLst>
                <a:ext uri="{FF2B5EF4-FFF2-40B4-BE49-F238E27FC236}">
                  <a16:creationId xmlns:a16="http://schemas.microsoft.com/office/drawing/2014/main" id="{74CE40D5-88F7-49EE-8F63-E110F37E1BAD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5;p47">
              <a:extLst>
                <a:ext uri="{FF2B5EF4-FFF2-40B4-BE49-F238E27FC236}">
                  <a16:creationId xmlns:a16="http://schemas.microsoft.com/office/drawing/2014/main" id="{550DE003-3DA8-4EF7-9C84-9CF23B1953F8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6;p47">
              <a:extLst>
                <a:ext uri="{FF2B5EF4-FFF2-40B4-BE49-F238E27FC236}">
                  <a16:creationId xmlns:a16="http://schemas.microsoft.com/office/drawing/2014/main" id="{56A3FD3A-7723-4E84-B176-7D83649445F5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7;p47">
              <a:extLst>
                <a:ext uri="{FF2B5EF4-FFF2-40B4-BE49-F238E27FC236}">
                  <a16:creationId xmlns:a16="http://schemas.microsoft.com/office/drawing/2014/main" id="{50EC4F43-4D08-4F93-86CC-581CB0F215E5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8;p47">
              <a:extLst>
                <a:ext uri="{FF2B5EF4-FFF2-40B4-BE49-F238E27FC236}">
                  <a16:creationId xmlns:a16="http://schemas.microsoft.com/office/drawing/2014/main" id="{A48516E0-B90A-487B-8A2B-5711481902C3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940354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220298" y="1395649"/>
            <a:ext cx="326661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1200" dirty="0"/>
              <a:t>Adresa: Ljutice Bogdana 9, Beograd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sz="1200" dirty="0"/>
              <a:t>Oblast rada: Konsultantske aktivnosti u vezi sa poslovanjem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ostalim</a:t>
            </a:r>
            <a:r>
              <a:rPr lang="en-US" sz="1200" dirty="0"/>
              <a:t> </a:t>
            </a:r>
            <a:r>
              <a:rPr lang="en-US" sz="1200" dirty="0" err="1"/>
              <a:t>upravljanjem</a:t>
            </a:r>
            <a:endParaRPr lang="en-US" sz="12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200" dirty="0"/>
              <a:t>Datum </a:t>
            </a:r>
            <a:r>
              <a:rPr lang="en-US" sz="1200" dirty="0" err="1"/>
              <a:t>osnivanja</a:t>
            </a:r>
            <a:r>
              <a:rPr lang="en-US" sz="1200" dirty="0"/>
              <a:t>: 03.08.2011.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200" dirty="0"/>
              <a:t>Tip </a:t>
            </a:r>
            <a:r>
              <a:rPr lang="en-US" sz="1200" dirty="0" err="1"/>
              <a:t>firme</a:t>
            </a:r>
            <a:r>
              <a:rPr lang="en-US" sz="1200" dirty="0"/>
              <a:t>: </a:t>
            </a:r>
            <a:r>
              <a:rPr lang="en-US" sz="1200" dirty="0" err="1"/>
              <a:t>mikro</a:t>
            </a:r>
            <a:r>
              <a:rPr lang="en-US" sz="1200" dirty="0"/>
              <a:t> </a:t>
            </a:r>
            <a:r>
              <a:rPr lang="en-US" sz="1200" dirty="0" err="1"/>
              <a:t>preduze</a:t>
            </a:r>
            <a:r>
              <a:rPr lang="sr-Latn-RS" sz="1200" dirty="0"/>
              <a:t>će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endParaRPr lang="en-US" sz="1800"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4D6DE02-F6EF-4D69-94F8-4BDC41E6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054" y="753702"/>
            <a:ext cx="3391771" cy="177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92AB9-0885-4DD3-8A2E-A6C9B484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800" y="848751"/>
            <a:ext cx="2934426" cy="364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F2792-43B4-44E8-BDB5-736122920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98" y="3619275"/>
            <a:ext cx="1808325" cy="726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40F14-0DE4-47ED-9325-312C425BF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6881" y="3425315"/>
            <a:ext cx="1940814" cy="1114368"/>
          </a:xfrm>
          <a:prstGeom prst="rect">
            <a:avLst/>
          </a:prstGeom>
        </p:spPr>
      </p:pic>
      <p:sp>
        <p:nvSpPr>
          <p:cNvPr id="10" name="Google Shape;242;p17">
            <a:extLst>
              <a:ext uri="{FF2B5EF4-FFF2-40B4-BE49-F238E27FC236}">
                <a16:creationId xmlns:a16="http://schemas.microsoft.com/office/drawing/2014/main" id="{B0053BC3-A8B1-4220-A105-7D2781647C96}"/>
              </a:ext>
            </a:extLst>
          </p:cNvPr>
          <p:cNvSpPr txBox="1">
            <a:spLocks/>
          </p:cNvSpPr>
          <p:nvPr/>
        </p:nvSpPr>
        <p:spPr>
          <a:xfrm>
            <a:off x="5424054" y="2912599"/>
            <a:ext cx="3266614" cy="1774791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>
              <a:spcBef>
                <a:spcPts val="600"/>
              </a:spcBef>
            </a:pPr>
            <a:r>
              <a:rPr lang="sr-Latn-RS" sz="1800" dirty="0" err="1"/>
              <a:t>Big</a:t>
            </a:r>
            <a:r>
              <a:rPr lang="sr-Latn-RS" sz="1800" dirty="0"/>
              <a:t> data</a:t>
            </a:r>
          </a:p>
          <a:p>
            <a:pPr>
              <a:spcBef>
                <a:spcPts val="600"/>
              </a:spcBef>
            </a:pPr>
            <a:r>
              <a:rPr lang="sr-Latn-RS" sz="1800" dirty="0"/>
              <a:t>Business </a:t>
            </a:r>
            <a:r>
              <a:rPr lang="sr-Latn-RS" sz="1800" dirty="0" err="1"/>
              <a:t>intelligence</a:t>
            </a:r>
            <a:endParaRPr lang="sr-Latn-RS" sz="1800" dirty="0"/>
          </a:p>
          <a:p>
            <a:pPr>
              <a:spcBef>
                <a:spcPts val="600"/>
              </a:spcBef>
            </a:pPr>
            <a:r>
              <a:rPr lang="sr-Latn-RS" sz="1800" dirty="0" err="1"/>
              <a:t>Frontend</a:t>
            </a:r>
            <a:r>
              <a:rPr lang="sr-Latn-RS" sz="1800" dirty="0"/>
              <a:t> </a:t>
            </a:r>
            <a:r>
              <a:rPr lang="sr-Latn-RS" sz="1800" dirty="0" err="1"/>
              <a:t>development</a:t>
            </a:r>
            <a:endParaRPr lang="sr-Latn-RS" sz="1800" dirty="0"/>
          </a:p>
          <a:p>
            <a:pPr>
              <a:spcBef>
                <a:spcPts val="600"/>
              </a:spcBef>
            </a:pPr>
            <a:r>
              <a:rPr lang="sr-Latn-RS" sz="1800" dirty="0" err="1"/>
              <a:t>Mikroserviseri</a:t>
            </a:r>
            <a:endParaRPr lang="sr-Latn-RS" sz="1600" dirty="0"/>
          </a:p>
          <a:p>
            <a:pPr>
              <a:spcBef>
                <a:spcPts val="6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92834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">
              <a:schemeClr val="accent3"/>
            </a:gs>
          </a:gsLst>
          <a:lin ang="810001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D9196-AA39-4C60-8104-BF05A9E37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549" y="1486462"/>
            <a:ext cx="3890258" cy="19804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" sz="1200" dirty="0"/>
              <a:t>Adresa: </a:t>
            </a:r>
            <a:r>
              <a:rPr lang="sr-Latn-RS" sz="1200" dirty="0"/>
              <a:t>Aleksandra </a:t>
            </a:r>
            <a:r>
              <a:rPr lang="sr-Latn-RS" sz="1200" dirty="0" err="1"/>
              <a:t>Stamboliskog</a:t>
            </a:r>
            <a:r>
              <a:rPr lang="sr-Latn-RS" sz="1200" dirty="0"/>
              <a:t> 11, </a:t>
            </a:r>
            <a:r>
              <a:rPr lang="en" sz="1200" dirty="0"/>
              <a:t>Beograd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sz="1200" dirty="0"/>
              <a:t>Oblast rada: </a:t>
            </a:r>
            <a:r>
              <a:rPr lang="sr-Latn-RS" sz="1200" dirty="0"/>
              <a:t>Računarsko programiranje</a:t>
            </a:r>
            <a:endParaRPr lang="en-US" sz="12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200" dirty="0"/>
              <a:t>Datum </a:t>
            </a:r>
            <a:r>
              <a:rPr lang="en-US" sz="1200" dirty="0" err="1"/>
              <a:t>osnivanja</a:t>
            </a:r>
            <a:r>
              <a:rPr lang="en-US" sz="1200" dirty="0"/>
              <a:t>: </a:t>
            </a:r>
            <a:r>
              <a:rPr lang="sr-Latn-RS" sz="1200" dirty="0"/>
              <a:t>18.04.2016.</a:t>
            </a:r>
            <a:endParaRPr lang="en-US" sz="12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200" dirty="0"/>
              <a:t>Tip </a:t>
            </a:r>
            <a:r>
              <a:rPr lang="en-US" sz="1200" dirty="0" err="1"/>
              <a:t>firme</a:t>
            </a:r>
            <a:r>
              <a:rPr lang="en-US" sz="1200" dirty="0"/>
              <a:t>: </a:t>
            </a:r>
            <a:r>
              <a:rPr lang="sr-Latn-RS" sz="1200" dirty="0"/>
              <a:t>malo</a:t>
            </a:r>
            <a:r>
              <a:rPr lang="en-US" sz="1200" dirty="0"/>
              <a:t> </a:t>
            </a:r>
            <a:r>
              <a:rPr lang="en-US" sz="1200" dirty="0" err="1"/>
              <a:t>preduze</a:t>
            </a:r>
            <a:r>
              <a:rPr lang="sr-Latn-RS" sz="1200" dirty="0"/>
              <a:t>će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8E95F-0735-406C-B29D-884331EDC0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905E8B-67E7-4106-B8F0-8D68020E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59" y="462187"/>
            <a:ext cx="3890258" cy="1113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2E8CC8-A3ED-49C8-882A-069DC1CF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0" y="3732899"/>
            <a:ext cx="2290072" cy="8529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0C4A9E-D0FC-49D2-A0B5-D17CB5371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648" y="3732899"/>
            <a:ext cx="2371725" cy="84709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2287CA1-4345-4A1E-86D3-329DD1AF1F14}"/>
              </a:ext>
            </a:extLst>
          </p:cNvPr>
          <p:cNvSpPr txBox="1">
            <a:spLocks/>
          </p:cNvSpPr>
          <p:nvPr/>
        </p:nvSpPr>
        <p:spPr>
          <a:xfrm>
            <a:off x="5076678" y="1332437"/>
            <a:ext cx="3634259" cy="172825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>
              <a:spcBef>
                <a:spcPts val="600"/>
              </a:spcBef>
            </a:pPr>
            <a:r>
              <a:rPr lang="sr-Latn-RS" sz="1800" dirty="0" err="1"/>
              <a:t>Big</a:t>
            </a:r>
            <a:r>
              <a:rPr lang="sr-Latn-RS" sz="1800" dirty="0"/>
              <a:t> data</a:t>
            </a:r>
            <a:endParaRPr lang="en" sz="1800" dirty="0"/>
          </a:p>
          <a:p>
            <a:pPr>
              <a:spcBef>
                <a:spcPts val="600"/>
              </a:spcBef>
            </a:pPr>
            <a:r>
              <a:rPr lang="sr-Latn-RS" sz="1800" dirty="0"/>
              <a:t>Data </a:t>
            </a:r>
            <a:r>
              <a:rPr lang="sr-Latn-RS" sz="1800" dirty="0" err="1"/>
              <a:t>and</a:t>
            </a:r>
            <a:r>
              <a:rPr lang="sr-Latn-RS" sz="1800" dirty="0"/>
              <a:t> </a:t>
            </a:r>
            <a:r>
              <a:rPr lang="sr-Latn-RS" sz="1800" dirty="0" err="1"/>
              <a:t>product</a:t>
            </a:r>
            <a:r>
              <a:rPr lang="sr-Latn-RS" sz="1800" dirty="0"/>
              <a:t> </a:t>
            </a:r>
            <a:r>
              <a:rPr lang="sr-Latn-RS" sz="1800" dirty="0" err="1"/>
              <a:t>analytics</a:t>
            </a:r>
            <a:endParaRPr lang="sr-Latn-RS" sz="1800" dirty="0"/>
          </a:p>
          <a:p>
            <a:pPr>
              <a:spcBef>
                <a:spcPts val="600"/>
              </a:spcBef>
            </a:pPr>
            <a:r>
              <a:rPr lang="sr-Latn-RS" sz="1800" dirty="0" err="1"/>
              <a:t>Process</a:t>
            </a:r>
            <a:r>
              <a:rPr lang="sr-Latn-RS" sz="1800" dirty="0"/>
              <a:t> </a:t>
            </a:r>
            <a:r>
              <a:rPr lang="sr-Latn-RS" sz="1800" dirty="0" err="1"/>
              <a:t>analysis</a:t>
            </a:r>
            <a:endParaRPr lang="en-US" sz="1800" dirty="0"/>
          </a:p>
          <a:p>
            <a:pPr>
              <a:spcBef>
                <a:spcPts val="600"/>
              </a:spcBef>
            </a:pPr>
            <a:r>
              <a:rPr lang="sr-Latn-RS" sz="1800" dirty="0"/>
              <a:t>Pronalazak anomalija pomoću analize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F6779-2CA5-412C-B3AB-87673616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8177" y="3727091"/>
            <a:ext cx="2153870" cy="8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31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71DC0-D9C8-447C-A1D6-FFD45D7E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646" y="1684099"/>
            <a:ext cx="3644498" cy="155298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" sz="1200"/>
              <a:t>Adresa: </a:t>
            </a:r>
            <a:r>
              <a:rPr lang="sr-Latn-RS" sz="1200"/>
              <a:t>Železnička 30</a:t>
            </a:r>
            <a:r>
              <a:rPr lang="en" sz="1200"/>
              <a:t>, </a:t>
            </a:r>
            <a:r>
              <a:rPr lang="sr-Latn-RS" sz="1200"/>
              <a:t>Novi Sad</a:t>
            </a:r>
            <a:endParaRPr lang="en" sz="12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" sz="1200"/>
              <a:t>Oblast rada: </a:t>
            </a:r>
            <a:r>
              <a:rPr lang="sr-Latn-RS" sz="1200"/>
              <a:t>Računarsko programiranje</a:t>
            </a:r>
            <a:endParaRPr lang="en-US" sz="12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200"/>
              <a:t>Datum osnivanja: </a:t>
            </a:r>
            <a:r>
              <a:rPr lang="sr-Latn-RS" sz="1200"/>
              <a:t>23.09.2015.</a:t>
            </a:r>
            <a:endParaRPr lang="en-US" sz="12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⬥"/>
            </a:pPr>
            <a:r>
              <a:rPr lang="en-US" sz="1200"/>
              <a:t>Tip firme: </a:t>
            </a:r>
            <a:r>
              <a:rPr lang="sr-Latn-RS" sz="1200"/>
              <a:t>mikro </a:t>
            </a:r>
            <a:r>
              <a:rPr lang="en-US" sz="1200"/>
              <a:t>preduze</a:t>
            </a:r>
            <a:r>
              <a:rPr lang="sr-Latn-RS" sz="1200"/>
              <a:t>će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CE1E8-ADE6-429C-80F7-5DEA0943B6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20" descr="SU260 | Provadis Hochschule - Climate-KIC Start-ups">
            <a:extLst>
              <a:ext uri="{FF2B5EF4-FFF2-40B4-BE49-F238E27FC236}">
                <a16:creationId xmlns:a16="http://schemas.microsoft.com/office/drawing/2014/main" id="{6191C5B7-1E0F-48A7-9CA7-9F3946BC3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50" y="181084"/>
            <a:ext cx="1802291" cy="13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ridianBet Kladionica | 500 RSD, Bez uslova! | Recenzija 2021">
            <a:extLst>
              <a:ext uri="{FF2B5EF4-FFF2-40B4-BE49-F238E27FC236}">
                <a16:creationId xmlns:a16="http://schemas.microsoft.com/office/drawing/2014/main" id="{3835A185-82A5-4E40-B98F-D960091C6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826" y="3684842"/>
            <a:ext cx="2255520" cy="107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D3EF12-F1BD-4BD2-B16E-59E776267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832" y="3851206"/>
            <a:ext cx="1610256" cy="7408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7276CFB-6397-4C09-AB7E-58737804E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67" y="3968995"/>
            <a:ext cx="2384874" cy="51804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2B22BD-793C-4AC1-8BEF-4968251A3649}"/>
              </a:ext>
            </a:extLst>
          </p:cNvPr>
          <p:cNvSpPr txBox="1">
            <a:spLocks/>
          </p:cNvSpPr>
          <p:nvPr/>
        </p:nvSpPr>
        <p:spPr>
          <a:xfrm>
            <a:off x="5718766" y="1684099"/>
            <a:ext cx="2921409" cy="123337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>
              <a:spcBef>
                <a:spcPts val="600"/>
              </a:spcBef>
            </a:pPr>
            <a:r>
              <a:rPr lang="sr-Latn-RS" sz="1800" dirty="0" err="1"/>
              <a:t>Big</a:t>
            </a:r>
            <a:r>
              <a:rPr lang="sr-Latn-RS" sz="1800" dirty="0"/>
              <a:t> Data</a:t>
            </a:r>
          </a:p>
          <a:p>
            <a:pPr>
              <a:spcBef>
                <a:spcPts val="600"/>
              </a:spcBef>
            </a:pPr>
            <a:r>
              <a:rPr lang="sr-Latn-RS" sz="1800" dirty="0"/>
              <a:t>Veštačka inteligencija</a:t>
            </a:r>
          </a:p>
          <a:p>
            <a:pPr>
              <a:spcBef>
                <a:spcPts val="600"/>
              </a:spcBef>
            </a:pPr>
            <a:r>
              <a:rPr lang="sr-Latn-RS" sz="1800" dirty="0" err="1"/>
              <a:t>Cloud</a:t>
            </a:r>
            <a:r>
              <a:rPr lang="sr-Latn-RS" sz="1800" dirty="0"/>
              <a:t> tehnologija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21610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Picture 6" descr="Big Data science analysis business technology concept on virtual screen.">
            <a:extLst>
              <a:ext uri="{FF2B5EF4-FFF2-40B4-BE49-F238E27FC236}">
                <a16:creationId xmlns:a16="http://schemas.microsoft.com/office/drawing/2014/main" id="{C056DEBB-CEA7-44B6-91EC-1F319816D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85"/>
          <a:stretch/>
        </p:blipFill>
        <p:spPr bwMode="auto">
          <a:xfrm>
            <a:off x="435566" y="517297"/>
            <a:ext cx="4413525" cy="190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Thinking like a data scientist (without being one) - The Data Scientist">
            <a:extLst>
              <a:ext uri="{FF2B5EF4-FFF2-40B4-BE49-F238E27FC236}">
                <a16:creationId xmlns:a16="http://schemas.microsoft.com/office/drawing/2014/main" id="{ABFA5B26-E0F9-4760-AA06-4E995CBD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91" y="2639657"/>
            <a:ext cx="3531636" cy="198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7237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0E0D-6B71-4607-BECC-1E5F2977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54" y="917904"/>
            <a:ext cx="3764916" cy="196572"/>
          </a:xfrm>
        </p:spPr>
        <p:txBody>
          <a:bodyPr/>
          <a:lstStyle/>
          <a:p>
            <a:r>
              <a:rPr lang="sr-Latn-RS" dirty="0"/>
              <a:t>ANALIZA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B6842-007F-46A0-9F9D-1EE9BA030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076" name="Picture 4" descr="Financial Analysis - Caroline University">
            <a:extLst>
              <a:ext uri="{FF2B5EF4-FFF2-40B4-BE49-F238E27FC236}">
                <a16:creationId xmlns:a16="http://schemas.microsoft.com/office/drawing/2014/main" id="{8396F43D-9244-43C2-A0AE-A038CC8F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3" y="1696989"/>
            <a:ext cx="3831336" cy="212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o any kind of accounting, finance, and auditing work for you by  Afanmohammed | Fiverr">
            <a:extLst>
              <a:ext uri="{FF2B5EF4-FFF2-40B4-BE49-F238E27FC236}">
                <a16:creationId xmlns:a16="http://schemas.microsoft.com/office/drawing/2014/main" id="{09DC909D-F2A3-4A87-BB46-261704A6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98" y="1696989"/>
            <a:ext cx="3833707" cy="215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3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A0FAA5-A067-4A5C-8627-BD376260A2AE}"/>
              </a:ext>
            </a:extLst>
          </p:cNvPr>
          <p:cNvSpPr txBox="1">
            <a:spLocks/>
          </p:cNvSpPr>
          <p:nvPr/>
        </p:nvSpPr>
        <p:spPr>
          <a:xfrm rot="21304422">
            <a:off x="709210" y="1543200"/>
            <a:ext cx="3644498" cy="155298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⬥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⬦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⬩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●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○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■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●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○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431800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ans Light"/>
              <a:buChar char="■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indent="-342900" algn="l">
              <a:spcBef>
                <a:spcPts val="600"/>
              </a:spcBef>
              <a:buSzPts val="1800"/>
            </a:pPr>
            <a:r>
              <a:rPr lang="sr-Latn-RS" sz="2400" dirty="0"/>
              <a:t>Opšti racio likvidnosti</a:t>
            </a:r>
            <a:endParaRPr lang="en-US" sz="2400" dirty="0"/>
          </a:p>
          <a:p>
            <a:pPr indent="-342900" algn="l">
              <a:spcBef>
                <a:spcPts val="600"/>
              </a:spcBef>
              <a:buSzPts val="1800"/>
            </a:pPr>
            <a:r>
              <a:rPr lang="sr-Latn-RS" sz="2400" dirty="0"/>
              <a:t>Dug/imovina</a:t>
            </a:r>
            <a:endParaRPr lang="en-US" sz="2400" dirty="0"/>
          </a:p>
          <a:p>
            <a:pPr indent="-342900" algn="l">
              <a:spcBef>
                <a:spcPts val="600"/>
              </a:spcBef>
              <a:buSzPts val="1800"/>
            </a:pPr>
            <a:r>
              <a:rPr lang="sr-Latn-RS" sz="2400" dirty="0"/>
              <a:t>Obrt imovine</a:t>
            </a:r>
          </a:p>
          <a:p>
            <a:pPr indent="-342900" algn="l">
              <a:spcBef>
                <a:spcPts val="600"/>
              </a:spcBef>
              <a:buSzPts val="1800"/>
            </a:pPr>
            <a:r>
              <a:rPr lang="sr-Latn-RS" sz="2400" dirty="0"/>
              <a:t>Obrt potraživanja</a:t>
            </a:r>
          </a:p>
          <a:p>
            <a:pPr indent="-342900" algn="l">
              <a:spcBef>
                <a:spcPts val="600"/>
              </a:spcBef>
              <a:buSzPts val="1800"/>
            </a:pPr>
            <a:r>
              <a:rPr lang="sr-Latn-RS" sz="2400" dirty="0"/>
              <a:t>Period naplate</a:t>
            </a:r>
          </a:p>
          <a:p>
            <a:endParaRPr lang="en-US" sz="1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9CF8BA-D65F-4A15-B1B8-DDB0AE2DEA7C}"/>
              </a:ext>
            </a:extLst>
          </p:cNvPr>
          <p:cNvSpPr txBox="1">
            <a:spLocks/>
          </p:cNvSpPr>
          <p:nvPr/>
        </p:nvSpPr>
        <p:spPr>
          <a:xfrm rot="400629">
            <a:off x="5093402" y="1795256"/>
            <a:ext cx="3644498" cy="155298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⬥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⬦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⬩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●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○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■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●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4318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ans Light"/>
              <a:buChar char="○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431800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ans Light"/>
              <a:buChar char="■"/>
              <a:defRPr sz="3200" b="0" i="0" u="none" strike="noStrike" cap="none">
                <a:solidFill>
                  <a:schemeClr val="lt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indent="-342900" algn="l">
              <a:spcBef>
                <a:spcPts val="600"/>
              </a:spcBef>
              <a:buSzPts val="1800"/>
            </a:pPr>
            <a:r>
              <a:rPr lang="sr-Latn-RS" sz="2000" dirty="0"/>
              <a:t>Rigorozni racio likvidnosti</a:t>
            </a:r>
            <a:endParaRPr lang="en-US" sz="2000" dirty="0"/>
          </a:p>
          <a:p>
            <a:pPr indent="-342900" algn="l">
              <a:spcBef>
                <a:spcPts val="600"/>
              </a:spcBef>
              <a:buSzPts val="1800"/>
            </a:pPr>
            <a:r>
              <a:rPr lang="sr-Latn-RS" sz="2000" dirty="0"/>
              <a:t>Dugoročni dug/kapital</a:t>
            </a:r>
          </a:p>
          <a:p>
            <a:pPr indent="-342900" algn="l">
              <a:spcBef>
                <a:spcPts val="600"/>
              </a:spcBef>
              <a:buSzPts val="1800"/>
            </a:pPr>
            <a:r>
              <a:rPr lang="sr-Latn-RS" sz="2000" dirty="0"/>
              <a:t>Obrt inventara</a:t>
            </a:r>
          </a:p>
          <a:p>
            <a:pPr indent="-342900" algn="l">
              <a:spcBef>
                <a:spcPts val="600"/>
              </a:spcBef>
              <a:buSzPts val="1800"/>
            </a:pPr>
            <a:r>
              <a:rPr lang="sr-Latn-RS" sz="2000" dirty="0"/>
              <a:t>Stopa dobiti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2118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ECC19-579C-4B5D-B751-C18A91A7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61" y="2311597"/>
            <a:ext cx="4516878" cy="2679503"/>
          </a:xfrm>
          <a:prstGeom prst="rect">
            <a:avLst/>
          </a:prstGeom>
        </p:spPr>
      </p:pic>
      <p:graphicFrame>
        <p:nvGraphicFramePr>
          <p:cNvPr id="6" name="Google Shape;327;p24">
            <a:extLst>
              <a:ext uri="{FF2B5EF4-FFF2-40B4-BE49-F238E27FC236}">
                <a16:creationId xmlns:a16="http://schemas.microsoft.com/office/drawing/2014/main" id="{E2417083-C5AB-4E92-A8BD-4E5089B38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338969"/>
              </p:ext>
            </p:extLst>
          </p:nvPr>
        </p:nvGraphicFramePr>
        <p:xfrm>
          <a:off x="1125916" y="152400"/>
          <a:ext cx="6892168" cy="1991886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9887256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4239730139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2948904010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550601023"/>
                    </a:ext>
                  </a:extLst>
                </a:gridCol>
                <a:gridCol w="653800">
                  <a:extLst>
                    <a:ext uri="{9D8B030D-6E8A-4147-A177-3AD203B41FA5}">
                      <a16:colId xmlns:a16="http://schemas.microsoft.com/office/drawing/2014/main" val="3058862388"/>
                    </a:ext>
                  </a:extLst>
                </a:gridCol>
                <a:gridCol w="731243">
                  <a:extLst>
                    <a:ext uri="{9D8B030D-6E8A-4147-A177-3AD203B41FA5}">
                      <a16:colId xmlns:a16="http://schemas.microsoft.com/office/drawing/2014/main" val="3227788569"/>
                    </a:ext>
                  </a:extLst>
                </a:gridCol>
              </a:tblGrid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Firma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HOOLOOVOO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Things</a:t>
                      </a:r>
                      <a:r>
                        <a:rPr lang="sr-Latn-RS" sz="10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 </a:t>
                      </a: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Solver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SmartCat</a:t>
                      </a:r>
                      <a:endParaRPr sz="10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73201" marR="73201" marT="54906" marB="5490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34580"/>
                  </a:ext>
                </a:extLst>
              </a:tr>
              <a:tr h="4878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Godina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2017.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2018.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dirty="0">
                          <a:solidFill>
                            <a:schemeClr val="accent4"/>
                          </a:solidFill>
                          <a:sym typeface="Inria Sans Light"/>
                        </a:rPr>
                        <a:t>2019.</a:t>
                      </a:r>
                      <a:endParaRPr sz="1000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Kratkoro</a:t>
                      </a:r>
                      <a:r>
                        <a:rPr lang="sr-Latn-RS" sz="900" b="1" dirty="0" err="1">
                          <a:solidFill>
                            <a:schemeClr val="accent4"/>
                          </a:solidFill>
                          <a:sym typeface="Inria Sans Light"/>
                        </a:rPr>
                        <a:t>čna</a:t>
                      </a:r>
                      <a:r>
                        <a:rPr lang="sr-Latn-RS" sz="900" b="1" dirty="0">
                          <a:solidFill>
                            <a:schemeClr val="accent4"/>
                          </a:solidFill>
                          <a:sym typeface="Inria Sans Light"/>
                        </a:rPr>
                        <a:t> imovina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1498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2897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18313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3410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15054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32979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19085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21302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29771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900" b="1" dirty="0">
                          <a:solidFill>
                            <a:schemeClr val="accent4"/>
                          </a:solidFill>
                          <a:latin typeface="Inria Sans Light"/>
                          <a:ea typeface="Inria Sans Light"/>
                          <a:cs typeface="Inria Sans Light"/>
                          <a:sym typeface="Inria Sans Light"/>
                        </a:rPr>
                        <a:t>Kratkoročne obaveze</a:t>
                      </a:r>
                      <a:endParaRPr sz="900" b="1" dirty="0">
                        <a:solidFill>
                          <a:schemeClr val="accent4"/>
                        </a:solidFill>
                        <a:latin typeface="Inria Sans Light"/>
                        <a:ea typeface="Inria Sans Light"/>
                        <a:cs typeface="Inria Sans Light"/>
                        <a:sym typeface="Inria Sans Light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824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2243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4303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838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3801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11217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2648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2160</a:t>
                      </a:r>
                      <a:endParaRPr sz="10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10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2469</a:t>
                      </a:r>
                    </a:p>
                  </a:txBody>
                  <a:tcPr marL="67339" marR="67339" marT="50509" marB="505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5321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494</Words>
  <Application>Microsoft Office PowerPoint</Application>
  <PresentationFormat>On-screen Show (16:9)</PresentationFormat>
  <Paragraphs>298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Titillium Web</vt:lpstr>
      <vt:lpstr>Saira SemiCondensed Medium</vt:lpstr>
      <vt:lpstr>Calibri</vt:lpstr>
      <vt:lpstr>Inria Sans Light</vt:lpstr>
      <vt:lpstr>Inria Sans</vt:lpstr>
      <vt:lpstr>Gurney template</vt:lpstr>
      <vt:lpstr>Analiza finansijskih izveštaja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ANALIZA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Istraživanje finansijkih izveštaja</dc:title>
  <cp:lastModifiedBy>Milos</cp:lastModifiedBy>
  <cp:revision>111</cp:revision>
  <dcterms:modified xsi:type="dcterms:W3CDTF">2021-06-07T11:23:21Z</dcterms:modified>
</cp:coreProperties>
</file>