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76" r:id="rId10"/>
    <p:sldId id="277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EEFA2-8471-4E37-92BE-64725755092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F8565-147B-4B14-9D20-85966830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BADB-A4D2-370A-3998-3873B5612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458F-2A49-90A5-9F22-CB46FAC0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285F-B7AB-6510-B19B-FE1E9D52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6F14-9386-4F80-ACEB-1B2EE3BAB84A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23D2-DFF8-DAB2-682C-A3630491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9A42-E802-60A6-41BE-9F92CD77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CD7D-527A-CC52-B6A8-FF424957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8AA97-77C9-1F4F-4833-42C61397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602A-5CD7-155A-6F5D-5B7750AD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71F7-5A9D-456E-B394-ECF31FD57C9E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9732-6A92-FB12-984A-A9384D7F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791C-6288-2534-FAD1-82A0F9E2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51C0E-CC8F-973C-97C3-A83A58EBD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8244-720F-BE5B-3BC0-8EBCABF0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472C-5060-1DEE-08D4-80D033A5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2608-7C52-488D-8FD7-A98CD79F0341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4B47-9785-41B2-EEEE-095CF45D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A8C0-84C8-634D-16BB-CB7B06BC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3765-307D-5B54-0CD5-07FA9DD2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9FDA-39F9-AEEA-9213-3CBE223F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3A71-78C7-7B0C-8A95-3D088F3C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8962-2CD9-42A5-8F24-AF6F7C8217F5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DF998-874B-B058-94BC-59E7D1FA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FF9B-DAFD-DA70-5226-E76F139C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2C73-2A26-BA97-722D-994A39A3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03DC-DF20-EB61-D4AE-08AF7293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FF6E-3FCC-217F-BCB9-E9F00614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7C0F-A3C0-409B-8C24-18B01416CD03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133D-B8F2-5852-F1C5-05C8B3A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3392-298F-44C0-0F40-198009C5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D2A0-09AC-334D-7B18-BB9D14D1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D5E0-0B70-5480-2E59-9E3714D47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BDC0B-72DA-BC73-68D2-BB7D80943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9EB4-9123-B5FF-A716-2FDDF7A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56BA-29D3-4593-A942-06E9B3FC62AC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B72A-39EB-FCE9-7803-FF17FF4C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0C565-FA02-C6DB-A25C-307678C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8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4297-BC48-917F-8D29-2D6A5080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B0D2-0FA4-80E1-BD18-150DF2AA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2F2FF-786B-7934-F73B-43653B4A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5FD66-918E-DADD-1CC9-225C2418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A5AD9-B5C6-C40E-FD5E-0278BEBF5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3A0EF-CB0F-2B86-F0E5-F33F6DF3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5F-F7CE-405B-B24F-4192613E81F8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CB8AF-769B-EED6-F948-D378A6EC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8AB68-1076-F820-0CD1-04CA18E9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D7FD-6162-9478-055B-F391EDF4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5DAE4-2DCC-F16E-641E-CE1B6115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F3-8160-4CE8-A651-74732A4C4DB0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FED9F-A2F4-9B13-2E70-6B0B7E21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F6A6-CDBB-E122-8DD6-E3117449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8EF70-CAC4-C938-804F-3486C17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0966-3766-4B4B-A884-687F73DDE779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80BE1-D989-AB1D-6231-18A7A7A0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E14CA-6F2A-11F4-3387-1F47F93F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3C46-E7A6-5E2C-EB1E-1F5C61EB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CBCA-1F23-6EDD-9A02-1E86BBC5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6945F-0DA5-C386-6D22-67FDE629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F1DC3-C784-AF63-EBBF-2084503F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EB59-FADD-4A2C-A94C-56AA5677D869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5AF5-534D-5591-389A-262D0DD1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D17E3-6EE4-5AB0-B4AC-BE7BB285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10EB-1C9A-FC08-2826-81A61D1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8038D-CCB2-F5EC-09E8-91C7AD40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0405A-608D-E7CC-E5C4-68997CA6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79425-3597-5FF2-0587-D15E61D6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11EE-3BD2-415C-BA91-7E79B9BDDD86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98203-5063-BA69-A6C9-38696BE4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FB85F-6215-FAC3-A1B1-66BF9FD2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DD461-3D7F-A357-DA0C-53862A9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9F45-DB04-E934-BEBA-58084BC4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8C77-FFEA-6B27-0195-2E0515E9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486A-FE19-40DD-9C73-30DDB10B0AA6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C39C-8282-3E51-3B8F-2FE56E03A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0E90-70E7-EAA1-C6FC-320C00CE2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F923-3725-4E24-A9B7-2FA155B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1CB-C5E1-2677-35DD-B7160E78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09" y="1122363"/>
            <a:ext cx="11018982" cy="2387600"/>
          </a:xfrm>
        </p:spPr>
        <p:txBody>
          <a:bodyPr>
            <a:normAutofit fontScale="90000"/>
          </a:bodyPr>
          <a:lstStyle/>
          <a:p>
            <a:r>
              <a:rPr lang="sr-Latn-RS" b="1" dirty="0"/>
              <a:t>PROCESNI PRILAZ ZA ORGANIZACIONI SISTEM FUDBALSKI KLUB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0EC7E-28C4-BDF0-9F75-AA516D9F7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09" y="5223960"/>
            <a:ext cx="4378036" cy="1161616"/>
          </a:xfrm>
        </p:spPr>
        <p:txBody>
          <a:bodyPr>
            <a:normAutofit/>
          </a:bodyPr>
          <a:lstStyle/>
          <a:p>
            <a:pPr algn="l"/>
            <a:r>
              <a:rPr lang="sr-Latn-RS" sz="1800" dirty="0"/>
              <a:t>Autori:</a:t>
            </a:r>
          </a:p>
          <a:p>
            <a:pPr algn="l"/>
            <a:r>
              <a:rPr lang="sr-Latn-RS" sz="1800" dirty="0"/>
              <a:t>Miloš Sirar IN 3/2020</a:t>
            </a:r>
          </a:p>
          <a:p>
            <a:pPr algn="l"/>
            <a:r>
              <a:rPr lang="sr-Latn-RS" sz="1800" dirty="0"/>
              <a:t>Vasilije Zeković IN 4/2020</a:t>
            </a:r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7368C1-06A0-8D4E-19FD-64C73D7CACA4}"/>
              </a:ext>
            </a:extLst>
          </p:cNvPr>
          <p:cNvSpPr txBox="1">
            <a:spLocks/>
          </p:cNvSpPr>
          <p:nvPr/>
        </p:nvSpPr>
        <p:spPr>
          <a:xfrm>
            <a:off x="7107381" y="5223960"/>
            <a:ext cx="4498110" cy="8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Latn-RS" sz="1800" dirty="0"/>
              <a:t>Profesor: Milan Delić</a:t>
            </a:r>
          </a:p>
          <a:p>
            <a:pPr algn="l"/>
            <a:r>
              <a:rPr lang="sr-Latn-RS" sz="1800" dirty="0"/>
              <a:t>Predmet: Inženjering informacionih sistema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36149-C0F9-C72F-2D96-EE022A0A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9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EA6-523F-EE3C-8619-8C3E8681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Legenda mape procesa – </a:t>
            </a:r>
            <a:r>
              <a:rPr lang="sr-Latn-RS" b="1" dirty="0">
                <a:solidFill>
                  <a:schemeClr val="accent1"/>
                </a:solidFill>
              </a:rPr>
              <a:t>Osnovni procesi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3CCA-E16D-8616-1BE4-24E96600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4"/>
            <a:ext cx="5591175" cy="4879975"/>
          </a:xfrm>
        </p:spPr>
        <p:txBody>
          <a:bodyPr numCol="1">
            <a:normAutofit fontScale="92500" lnSpcReduction="10000"/>
          </a:bodyPr>
          <a:lstStyle/>
          <a:p>
            <a:r>
              <a:rPr lang="sr-Latn-RS" sz="1500" b="1" dirty="0">
                <a:solidFill>
                  <a:schemeClr val="accent1"/>
                </a:solidFill>
              </a:rPr>
              <a:t>P08 Organizovanje treninga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P08.01 Performanse sa treninga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P08.02 Izveštaj o korektivnim merama sa treninga</a:t>
            </a:r>
          </a:p>
          <a:p>
            <a:r>
              <a:rPr lang="sr-Latn-RS" sz="1500" b="1" dirty="0">
                <a:solidFill>
                  <a:schemeClr val="accent1"/>
                </a:solidFill>
              </a:rPr>
              <a:t>P09 Organizovanje predsezonske pripreme/gostovanja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P09.01 Informacije o rezervisanim hotelima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P09.02 Informacije o prevozu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P09.03 Plan priprema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P09.04 Izveštaj sa priprema</a:t>
            </a:r>
          </a:p>
          <a:p>
            <a:r>
              <a:rPr lang="sr-Latn-RS" sz="1500" b="1" dirty="0">
                <a:solidFill>
                  <a:schemeClr val="accent1"/>
                </a:solidFill>
              </a:rPr>
              <a:t>P17 Procesi odluka i planiranja sportskog sektora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17.01 Izveštaj sportskog direktora o rezultatima kluba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17.02 Snimak intervjua igrača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17.03 Vizija sektora o ciljanom fudbaleru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17.04 Odluka o transferu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17.05 Izveštaj sportskog direktora o performansama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17.06 Zahtev za organizovanje priprema od sportskog sektora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17.07 Plan organizacije grupnih treninga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17.08 Plan organizacije individualnih treninga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17.09 Vizija i strategija trenera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17.10 Zahtev za performansama sa treninga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17.11 Zahtev za performanse ishrane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17.12 Korektivne mere za treninge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17.13 Izveštaj sa sastanaka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B3B76-0EE3-1D7F-B6FE-7CA84D3A4705}"/>
              </a:ext>
            </a:extLst>
          </p:cNvPr>
          <p:cNvSpPr txBox="1">
            <a:spLocks/>
          </p:cNvSpPr>
          <p:nvPr/>
        </p:nvSpPr>
        <p:spPr>
          <a:xfrm>
            <a:off x="6429375" y="1825625"/>
            <a:ext cx="5324475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17.14 Plan za predstojeću utakmicu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17.15 Zahtev za tretman oporavka fudbalera od povrede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17.16 Zahtev za tretman oporavka fudbalera nakon treninga ili utakmice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17.17 Zahtev za informacije o procesu oporavka fudbalera od povrede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17.18 Zahtev za informacije o procesu oporavka fudbelera nakon treninga ili utakmice</a:t>
            </a:r>
            <a:endParaRPr lang="sr-Latn-RS" sz="1200" b="1" dirty="0">
              <a:solidFill>
                <a:schemeClr val="accent1"/>
              </a:solidFill>
            </a:endParaRPr>
          </a:p>
          <a:p>
            <a:r>
              <a:rPr lang="sr-Latn-RS" sz="1400" b="1" dirty="0">
                <a:solidFill>
                  <a:schemeClr val="accent1"/>
                </a:solidFill>
              </a:rPr>
              <a:t>P18 Transferi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P18.01 Izveštaji od strane skauta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P18.02 Zahtev za transfer ka sportskom sektoru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P18.03 Zahtev za dodeljivanje sredstava za realizaciju transfera i ugovora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P18.04 Zahtev za promociju transfera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P18.05 Slanje zahteva za pripremu ugovora ka pravnoj službi</a:t>
            </a:r>
          </a:p>
          <a:p>
            <a:r>
              <a:rPr lang="sr-Latn-RS" sz="1400" b="1" dirty="0">
                <a:solidFill>
                  <a:schemeClr val="accent1"/>
                </a:solidFill>
              </a:rPr>
              <a:t>P19 Aktivnosti navijača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P19.01 </a:t>
            </a:r>
            <a:r>
              <a:rPr lang="en-US" sz="1200" dirty="0" err="1"/>
              <a:t>Zahtev</a:t>
            </a:r>
            <a:r>
              <a:rPr lang="en-US" sz="1200" dirty="0"/>
              <a:t> za </a:t>
            </a:r>
            <a:r>
              <a:rPr lang="en-US" sz="1200" dirty="0" err="1"/>
              <a:t>kupovinu</a:t>
            </a:r>
            <a:r>
              <a:rPr lang="en-US" sz="1200" dirty="0"/>
              <a:t> </a:t>
            </a:r>
            <a:r>
              <a:rPr lang="en-US" sz="1200" dirty="0" err="1"/>
              <a:t>proizvoda</a:t>
            </a:r>
            <a:r>
              <a:rPr lang="en-US" sz="1200" dirty="0"/>
              <a:t> </a:t>
            </a:r>
            <a:r>
              <a:rPr lang="en-US" sz="1200" dirty="0" err="1"/>
              <a:t>iz</a:t>
            </a:r>
            <a:r>
              <a:rPr lang="en-US" sz="1200" dirty="0"/>
              <a:t> fan shop-a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P19.02 </a:t>
            </a:r>
            <a:r>
              <a:rPr lang="en-US" sz="1200" dirty="0" err="1"/>
              <a:t>Zahtev</a:t>
            </a:r>
            <a:r>
              <a:rPr lang="en-US" sz="1200" dirty="0"/>
              <a:t> za </a:t>
            </a:r>
            <a:r>
              <a:rPr lang="en-US" sz="1200" dirty="0" err="1"/>
              <a:t>kupovinu</a:t>
            </a:r>
            <a:r>
              <a:rPr lang="en-US" sz="1200" dirty="0"/>
              <a:t> </a:t>
            </a:r>
            <a:r>
              <a:rPr lang="en-US" sz="1200" dirty="0" err="1"/>
              <a:t>karte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P19.03 </a:t>
            </a:r>
            <a:r>
              <a:rPr lang="en-US" sz="1200" dirty="0" err="1"/>
              <a:t>Zahtev</a:t>
            </a:r>
            <a:r>
              <a:rPr lang="en-US" sz="1200" dirty="0"/>
              <a:t> za </a:t>
            </a:r>
            <a:r>
              <a:rPr lang="en-US" sz="1200" dirty="0" err="1"/>
              <a:t>posećivanje</a:t>
            </a:r>
            <a:r>
              <a:rPr lang="en-US" sz="1200" dirty="0"/>
              <a:t> </a:t>
            </a:r>
            <a:r>
              <a:rPr lang="en-US" sz="1200" dirty="0" err="1"/>
              <a:t>stadionske</a:t>
            </a:r>
            <a:r>
              <a:rPr lang="en-US" sz="1200" dirty="0"/>
              <a:t> </a:t>
            </a:r>
            <a:r>
              <a:rPr lang="en-US" sz="1200" dirty="0" err="1"/>
              <a:t>ture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P19.04 </a:t>
            </a:r>
            <a:r>
              <a:rPr lang="en-US" sz="1200" dirty="0" err="1"/>
              <a:t>Recenzija</a:t>
            </a:r>
            <a:r>
              <a:rPr lang="en-US" sz="1200" dirty="0"/>
              <a:t> </a:t>
            </a:r>
            <a:r>
              <a:rPr lang="en-US" sz="1200" dirty="0" err="1"/>
              <a:t>navijača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P19.05 </a:t>
            </a:r>
            <a:r>
              <a:rPr lang="en-US" sz="1200" dirty="0" err="1"/>
              <a:t>Popunjena</a:t>
            </a:r>
            <a:r>
              <a:rPr lang="en-US" sz="1200" dirty="0"/>
              <a:t> </a:t>
            </a:r>
            <a:r>
              <a:rPr lang="en-US" sz="1200" dirty="0" err="1"/>
              <a:t>anketa</a:t>
            </a:r>
            <a:r>
              <a:rPr lang="en-US" sz="1200" dirty="0"/>
              <a:t> </a:t>
            </a:r>
            <a:r>
              <a:rPr lang="en-US" sz="1200" dirty="0" err="1"/>
              <a:t>navijača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P19.06 </a:t>
            </a:r>
            <a:r>
              <a:rPr lang="en-US" sz="1200" dirty="0" err="1"/>
              <a:t>Zahtev</a:t>
            </a:r>
            <a:r>
              <a:rPr lang="en-US" sz="1200" dirty="0"/>
              <a:t> za </a:t>
            </a:r>
            <a:r>
              <a:rPr lang="en-US" sz="1200" dirty="0" err="1"/>
              <a:t>kupovinu</a:t>
            </a:r>
            <a:r>
              <a:rPr lang="en-US" sz="1200" dirty="0"/>
              <a:t> </a:t>
            </a:r>
            <a:r>
              <a:rPr lang="en-US" sz="1200" dirty="0" err="1"/>
              <a:t>brze</a:t>
            </a:r>
            <a:r>
              <a:rPr lang="en-US" sz="1200" dirty="0"/>
              <a:t> </a:t>
            </a:r>
            <a:r>
              <a:rPr lang="en-US" sz="1200" dirty="0" err="1"/>
              <a:t>hrane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pića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5B22-0F22-7C71-C515-832BFE72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EA6-523F-EE3C-8619-8C3E8681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Legenda mape procesa – </a:t>
            </a:r>
            <a:r>
              <a:rPr lang="sr-Latn-RS" b="1" dirty="0">
                <a:solidFill>
                  <a:srgbClr val="7030A0"/>
                </a:solidFill>
              </a:rPr>
              <a:t>Procesi podrške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E033E-7B9A-CB29-E2C4-7F96B3CB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4"/>
            <a:ext cx="5591175" cy="4879975"/>
          </a:xfrm>
        </p:spPr>
        <p:txBody>
          <a:bodyPr numCol="1">
            <a:normAutofit fontScale="92500" lnSpcReduction="20000"/>
          </a:bodyPr>
          <a:lstStyle/>
          <a:p>
            <a:r>
              <a:rPr lang="sr-Latn-RS" sz="1500" b="1" dirty="0">
                <a:solidFill>
                  <a:srgbClr val="7030A0"/>
                </a:solidFill>
              </a:rPr>
              <a:t>P11 Proces ishrane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P11.01 Plan ishrane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P11.02 Zahtev za dodeljivanje sredstava za ishranu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P11.03 Zahtev za nabavku namirnica za ishranu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P11.04 Izveštaj o performansama ishrane fudbalera</a:t>
            </a:r>
          </a:p>
          <a:p>
            <a:r>
              <a:rPr lang="pl-PL" sz="1500" b="1" dirty="0">
                <a:solidFill>
                  <a:srgbClr val="7030A0"/>
                </a:solidFill>
              </a:rPr>
              <a:t>P12 Upravljanje prodaje hrane i pića</a:t>
            </a:r>
            <a:endParaRPr lang="sr-Latn-RS" sz="1500" b="1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P12.01 Zahtev za nabavku hrane i pića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P12.02 Prodaja brze hrane i pića navijačima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P12.03 Izveštaj o prodaji brze hrane i pića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P12.04 Izveštaj o prihodima od brze hrane i pića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P12.05 Zahtev za dodeljivanje sredstava za brzu hranu i piće</a:t>
            </a:r>
          </a:p>
          <a:p>
            <a:r>
              <a:rPr lang="pl-PL" sz="1500" b="1" dirty="0">
                <a:solidFill>
                  <a:srgbClr val="7030A0"/>
                </a:solidFill>
              </a:rPr>
              <a:t>P14 Procesi obezbeđivanja</a:t>
            </a:r>
            <a:endParaRPr lang="sr-Latn-RS" sz="1500" b="1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P14.01 Plan opšteg obezbeđenja stadiona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P14.02 Plan obezbeđenja sektora gostujućih navijača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P14.03 Plan obezbeđenja sportskog sektora, autobusa i parkinga</a:t>
            </a:r>
          </a:p>
          <a:p>
            <a:r>
              <a:rPr lang="pl-PL" sz="1500" b="1" dirty="0">
                <a:solidFill>
                  <a:srgbClr val="7030A0"/>
                </a:solidFill>
              </a:rPr>
              <a:t>P15 Održavanje stadiona</a:t>
            </a:r>
            <a:endParaRPr lang="sr-Latn-RS" sz="1500" b="1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P15.01 Izveštaj o održavanju stadiona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P15.02 Izveštaj o higijenskim uslovima stadiona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P15.03 Zahtev za dodeljivanje sredstava za održavanje stadiona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P15.04 Zahtev za nabavkom inventara potrebnog za održavanje stadiona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P15.05 Plan održavanja stadiona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P15.06 Plan organizacije svlačionica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P15.07 Plan čišćenja i održavanja radnih prostorija</a:t>
            </a:r>
          </a:p>
          <a:p>
            <a:endParaRPr lang="sr-Latn-R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3C2F7D-82E7-2840-7092-9DF1DB51F889}"/>
              </a:ext>
            </a:extLst>
          </p:cNvPr>
          <p:cNvSpPr txBox="1">
            <a:spLocks/>
          </p:cNvSpPr>
          <p:nvPr/>
        </p:nvSpPr>
        <p:spPr>
          <a:xfrm>
            <a:off x="6429375" y="1825625"/>
            <a:ext cx="5324475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500" b="1" dirty="0">
                <a:solidFill>
                  <a:srgbClr val="7030A0"/>
                </a:solidFill>
              </a:rPr>
              <a:t>P20 Procesi nabavke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P20.01 Nabavljeni proizvodi za fan shop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P20.02 Nabavljeni promo materijali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P20.03 Nabavljene izrađene sezonske karte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P20.04 Nabavljene namirnice za funkcionisanje restorana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P20.05 Nabavljene namirnice za ishranu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P20.06 Nabavljeni inventar za održavanje stadiona</a:t>
            </a:r>
          </a:p>
          <a:p>
            <a:r>
              <a:rPr lang="sr-Latn-RS" sz="1500" b="1" dirty="0">
                <a:solidFill>
                  <a:srgbClr val="7030A0"/>
                </a:solidFill>
              </a:rPr>
              <a:t>P22 Rešavanje pravnih pitanja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l-PL" sz="1300" dirty="0"/>
              <a:t>P22.01 Dokumentovan pravni ugovor za transfer</a:t>
            </a:r>
            <a:endParaRPr lang="en-US" sz="1300" dirty="0"/>
          </a:p>
          <a:p>
            <a:r>
              <a:rPr lang="pl-PL" sz="1500" b="1" dirty="0">
                <a:solidFill>
                  <a:srgbClr val="7030A0"/>
                </a:solidFill>
              </a:rPr>
              <a:t>P23 Saradnja sa medijima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P23.01 </a:t>
            </a:r>
            <a:r>
              <a:rPr lang="en-US" sz="1300" dirty="0" err="1"/>
              <a:t>Zahtevi</a:t>
            </a:r>
            <a:r>
              <a:rPr lang="en-US" sz="1300" dirty="0"/>
              <a:t> za </a:t>
            </a:r>
            <a:r>
              <a:rPr lang="en-US" sz="1300" dirty="0" err="1"/>
              <a:t>akreditacije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P23.02 </a:t>
            </a:r>
            <a:r>
              <a:rPr lang="en-US" sz="1300" dirty="0" err="1"/>
              <a:t>Predlozi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ugovori</a:t>
            </a:r>
            <a:r>
              <a:rPr lang="en-US" sz="1300" dirty="0"/>
              <a:t> za </a:t>
            </a:r>
            <a:r>
              <a:rPr lang="en-US" sz="1300" dirty="0" err="1"/>
              <a:t>saradnju</a:t>
            </a:r>
            <a:r>
              <a:rPr lang="en-US" sz="1300" dirty="0"/>
              <a:t> </a:t>
            </a:r>
            <a:r>
              <a:rPr lang="en-US" sz="1300" dirty="0" err="1"/>
              <a:t>sa</a:t>
            </a:r>
            <a:r>
              <a:rPr lang="en-US" sz="1300" dirty="0"/>
              <a:t> TV </a:t>
            </a:r>
            <a:r>
              <a:rPr lang="en-US" sz="1300" dirty="0" err="1"/>
              <a:t>kućama</a:t>
            </a:r>
            <a:endParaRPr lang="sr-Latn-RS" sz="1300" dirty="0"/>
          </a:p>
          <a:p>
            <a:r>
              <a:rPr lang="pl-PL" sz="1500" b="1" dirty="0">
                <a:solidFill>
                  <a:srgbClr val="7030A0"/>
                </a:solidFill>
              </a:rPr>
              <a:t>P24 Saradnja sa agencijama za organizovanje događaja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P24.01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iznajmljivanje</a:t>
            </a:r>
            <a:r>
              <a:rPr lang="en-US" sz="1300" dirty="0"/>
              <a:t> </a:t>
            </a:r>
            <a:r>
              <a:rPr lang="en-US" sz="1300" dirty="0" err="1"/>
              <a:t>stadiona</a:t>
            </a:r>
            <a:endParaRPr lang="sr-Latn-RS" sz="1300" dirty="0"/>
          </a:p>
          <a:p>
            <a:r>
              <a:rPr lang="pl-PL" sz="1500" b="1" dirty="0">
                <a:solidFill>
                  <a:srgbClr val="7030A0"/>
                </a:solidFill>
              </a:rPr>
              <a:t>P25 Proces tretmana i oporavka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25.01 </a:t>
            </a:r>
            <a:r>
              <a:rPr lang="en-US" sz="1300" dirty="0" err="1"/>
              <a:t>Izveštaj</a:t>
            </a:r>
            <a:r>
              <a:rPr lang="en-US" sz="1300" dirty="0"/>
              <a:t> o </a:t>
            </a:r>
            <a:r>
              <a:rPr lang="en-US" sz="1300" dirty="0" err="1"/>
              <a:t>stanju</a:t>
            </a:r>
            <a:r>
              <a:rPr lang="en-US" sz="1300" dirty="0"/>
              <a:t> </a:t>
            </a:r>
            <a:r>
              <a:rPr lang="en-US" sz="1300" dirty="0" err="1"/>
              <a:t>igrača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25.02 </a:t>
            </a:r>
            <a:r>
              <a:rPr lang="en-US" sz="1300" dirty="0" err="1"/>
              <a:t>Izveštaj</a:t>
            </a:r>
            <a:r>
              <a:rPr lang="en-US" sz="1300" dirty="0"/>
              <a:t> o </a:t>
            </a:r>
            <a:r>
              <a:rPr lang="en-US" sz="1300" dirty="0" err="1"/>
              <a:t>napredovanju</a:t>
            </a:r>
            <a:r>
              <a:rPr lang="en-US" sz="1300" dirty="0"/>
              <a:t> </a:t>
            </a:r>
            <a:r>
              <a:rPr lang="en-US" sz="1300" dirty="0" err="1"/>
              <a:t>oporavka</a:t>
            </a:r>
            <a:r>
              <a:rPr lang="en-US" sz="1300" dirty="0"/>
              <a:t> </a:t>
            </a:r>
            <a:r>
              <a:rPr lang="en-US" sz="1300" dirty="0" err="1"/>
              <a:t>igrača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25.03 </a:t>
            </a:r>
            <a:r>
              <a:rPr lang="en-US" sz="1300" dirty="0" err="1"/>
              <a:t>Izveštaj</a:t>
            </a:r>
            <a:r>
              <a:rPr lang="en-US" sz="1300" dirty="0"/>
              <a:t> o </a:t>
            </a:r>
            <a:r>
              <a:rPr lang="en-US" sz="1300" dirty="0" err="1"/>
              <a:t>oporavku</a:t>
            </a:r>
            <a:r>
              <a:rPr lang="en-US" sz="1300" dirty="0"/>
              <a:t> </a:t>
            </a:r>
            <a:r>
              <a:rPr lang="en-US" sz="1300" dirty="0" err="1"/>
              <a:t>igrača</a:t>
            </a:r>
            <a:r>
              <a:rPr lang="en-US" sz="1300" dirty="0"/>
              <a:t> </a:t>
            </a:r>
            <a:r>
              <a:rPr lang="en-US" sz="1300" dirty="0" err="1"/>
              <a:t>nakon</a:t>
            </a:r>
            <a:r>
              <a:rPr lang="en-US" sz="1300" dirty="0"/>
              <a:t> </a:t>
            </a:r>
            <a:r>
              <a:rPr lang="en-US" sz="1300" dirty="0" err="1"/>
              <a:t>treninga</a:t>
            </a:r>
            <a:r>
              <a:rPr lang="en-US" sz="1300" dirty="0"/>
              <a:t> </a:t>
            </a:r>
            <a:r>
              <a:rPr lang="en-US" sz="1300" dirty="0" err="1"/>
              <a:t>ili</a:t>
            </a:r>
            <a:r>
              <a:rPr lang="en-US" sz="1300" dirty="0"/>
              <a:t> </a:t>
            </a:r>
            <a:r>
              <a:rPr lang="en-US" sz="1300" dirty="0" err="1"/>
              <a:t>utakmice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25.04 </a:t>
            </a:r>
            <a:r>
              <a:rPr lang="en-US" sz="1300" dirty="0" err="1"/>
              <a:t>Predlog</a:t>
            </a:r>
            <a:r>
              <a:rPr lang="en-US" sz="1300" dirty="0"/>
              <a:t> za </a:t>
            </a:r>
            <a:r>
              <a:rPr lang="en-US" sz="1300" dirty="0" err="1"/>
              <a:t>individualni</a:t>
            </a:r>
            <a:r>
              <a:rPr lang="en-US" sz="1300" dirty="0"/>
              <a:t> </a:t>
            </a:r>
            <a:r>
              <a:rPr lang="en-US" sz="1300" dirty="0" err="1"/>
              <a:t>trening</a:t>
            </a:r>
            <a:endParaRPr lang="sr-Latn-RS" sz="1300" dirty="0"/>
          </a:p>
          <a:p>
            <a:r>
              <a:rPr lang="pl-PL" sz="1500" b="1" dirty="0">
                <a:solidFill>
                  <a:srgbClr val="7030A0"/>
                </a:solidFill>
              </a:rPr>
              <a:t>P26 Saradnja sa sponzorima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P26.01 </a:t>
            </a:r>
            <a:r>
              <a:rPr lang="en-US" sz="1300" dirty="0" err="1"/>
              <a:t>Predlozi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ugovori</a:t>
            </a:r>
            <a:r>
              <a:rPr lang="en-US" sz="1300" dirty="0"/>
              <a:t> za </a:t>
            </a:r>
            <a:r>
              <a:rPr lang="en-US" sz="1300" dirty="0" err="1"/>
              <a:t>saradnju</a:t>
            </a:r>
            <a:r>
              <a:rPr lang="en-US" sz="1300" dirty="0"/>
              <a:t> </a:t>
            </a:r>
            <a:r>
              <a:rPr lang="en-US" sz="1300" dirty="0" err="1"/>
              <a:t>sa</a:t>
            </a:r>
            <a:r>
              <a:rPr lang="en-US" sz="1300" dirty="0"/>
              <a:t> </a:t>
            </a:r>
            <a:r>
              <a:rPr lang="en-US" sz="1300" dirty="0" err="1"/>
              <a:t>sponzorima</a:t>
            </a:r>
            <a:endParaRPr lang="sr-Latn-RS" sz="1300" dirty="0"/>
          </a:p>
          <a:p>
            <a:pPr lvl="1">
              <a:buFont typeface="Wingdings" panose="05000000000000000000" pitchFamily="2" charset="2"/>
              <a:buChar char="q"/>
            </a:pPr>
            <a:endParaRPr lang="sr-Latn-RS" sz="1300" dirty="0"/>
          </a:p>
          <a:p>
            <a:pPr lvl="1">
              <a:buFont typeface="Wingdings" panose="05000000000000000000" pitchFamily="2" charset="2"/>
              <a:buChar char="q"/>
            </a:pPr>
            <a:endParaRPr lang="sr-Latn-RS" sz="13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AAB8-7DE7-B98E-7A9F-878C5190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C089AA-3824-381B-559C-49249099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r-Latn-RS" sz="6000" b="1" dirty="0"/>
              <a:t>KARTE PROCESA</a:t>
            </a:r>
            <a:endParaRPr lang="en-US" sz="6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AB7BD-EC14-DB25-08AC-3AC648FD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D034-FAB3-941F-6AB6-785D1C01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Objašnjenje u vezi karti procesa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A9B3-4079-D21C-6BFB-689BC0A2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U nastavku je predstavljeno </a:t>
            </a:r>
            <a:r>
              <a:rPr lang="sr-Latn-RS" sz="2400" b="1" dirty="0"/>
              <a:t>6 karti procesa</a:t>
            </a:r>
          </a:p>
          <a:p>
            <a:r>
              <a:rPr lang="sr-Latn-RS" sz="2400" dirty="0"/>
              <a:t>Ostale karte procesa nisu do kraja urađene, odnosno upisani su samo ulazi i izlazi radi lakšeg razumevanja i shvatanja celokupnog organizacionog sistema</a:t>
            </a:r>
          </a:p>
          <a:p>
            <a:r>
              <a:rPr lang="en-US" sz="2400" dirty="0"/>
              <a:t>S</a:t>
            </a:r>
            <a:r>
              <a:rPr lang="sr-Latn-RS" sz="2400" dirty="0"/>
              <a:t>trelica u koloni gde se upisuje gde se izlaz šalje predstavlja vezu ka istom procesu, odnosno izlaz se šalje u isti proces odakle je generisan</a:t>
            </a:r>
          </a:p>
          <a:p>
            <a:r>
              <a:rPr lang="sr-Latn-RS" sz="2400" dirty="0"/>
              <a:t>Prve 3 karte procesa predstavljaju rad studenta Miloša Sirara</a:t>
            </a:r>
          </a:p>
          <a:p>
            <a:r>
              <a:rPr lang="sr-Latn-RS" sz="2400" dirty="0"/>
              <a:t>Druge 3 karte procesa predstavljaju rad studenta Vasilija Zekovića</a:t>
            </a:r>
          </a:p>
          <a:p>
            <a:r>
              <a:rPr lang="sr-Latn-RS" sz="2400" dirty="0"/>
              <a:t>U prilogu je takođe poslato svih 6 karti procesa i u </a:t>
            </a:r>
            <a:r>
              <a:rPr lang="sr-Latn-RS" sz="2400" b="1" dirty="0"/>
              <a:t>formatu word dokumenta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E5C00-F487-1B2A-B31D-98452234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DB8AD-A7F9-8B61-E984-280446FB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57" y="0"/>
            <a:ext cx="10036286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A17E8-34BA-F45C-18F5-F09B4B68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A2A01-EE87-8278-3245-60C06280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23" y="0"/>
            <a:ext cx="1003515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7FED-F2E4-A460-84C9-5BBAFD28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B83302-B15C-32AC-E43A-B3771953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4" y="0"/>
            <a:ext cx="996061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1510-FF06-E162-3195-CF255303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8E469-8688-7924-2066-478DADCD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85" y="0"/>
            <a:ext cx="10005429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D3E2C-1DBD-368E-69F8-73F562BC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483ED-3CC4-5235-022B-EE85E431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3" y="0"/>
            <a:ext cx="993835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9B38-5FF4-000D-8D9C-0BD6139C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15D59-4B84-3492-0C48-54D60143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3" y="0"/>
            <a:ext cx="993835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6387-24DA-9B3F-E5B0-ABC79CE4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2649-DDEA-5EDF-338E-422DA12B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Sadržaj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27F0-45B0-1B66-FC97-23AA733D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Mapa procesa</a:t>
            </a:r>
          </a:p>
          <a:p>
            <a:r>
              <a:rPr lang="sr-Latn-RS" sz="2400" dirty="0"/>
              <a:t>Legenda mape procesa</a:t>
            </a:r>
          </a:p>
          <a:p>
            <a:r>
              <a:rPr lang="sr-Latn-RS" sz="2400" dirty="0"/>
              <a:t>Karte procesa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4AFF-2EBC-99E1-C140-F16E20D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C089AA-3824-381B-559C-49249099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sr-Latn-RS" sz="6000" b="1" dirty="0"/>
              <a:t>KRAJ</a:t>
            </a:r>
            <a:br>
              <a:rPr lang="sr-Latn-RS" sz="6000" dirty="0"/>
            </a:br>
            <a:br>
              <a:rPr lang="sr-Latn-RS" sz="6000" dirty="0"/>
            </a:br>
            <a:r>
              <a:rPr lang="sr-Latn-RS" dirty="0"/>
              <a:t>HVALA NA PAŽNJI</a:t>
            </a:r>
            <a:br>
              <a:rPr lang="sr-Latn-RS" sz="6000" dirty="0"/>
            </a:br>
            <a:br>
              <a:rPr lang="sr-Latn-RS" sz="6000" dirty="0"/>
            </a:br>
            <a:r>
              <a:rPr lang="sr-Latn-RS" sz="6000" b="1" dirty="0"/>
              <a:t>PITANJA?</a:t>
            </a:r>
            <a:endParaRPr lang="en-US" sz="6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FAB10-8DF3-1052-D497-93B3E6FE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C089AA-3824-381B-559C-49249099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r-Latn-RS" sz="6000" b="1" dirty="0"/>
              <a:t>MAPA PROCESA</a:t>
            </a:r>
            <a:endParaRPr lang="en-US" sz="6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4AE6C-6B99-B639-0578-994F323D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5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6B8D40-0784-A263-0837-6EBA68BD8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03" y="124262"/>
            <a:ext cx="5048993" cy="660947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7E45E1-1C32-654C-27FE-BFAFF7C9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C089AA-3824-381B-559C-49249099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r-Latn-RS" sz="6000" b="1" dirty="0"/>
              <a:t>LEGENDA MAPE PROCESA</a:t>
            </a:r>
            <a:endParaRPr lang="en-US" sz="6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95474-5FC3-2C97-B7F6-664407D2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2649-DDEA-5EDF-338E-422DA12B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Objašnjenja za mapu procesa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27F0-45B0-1B66-FC97-23AA733D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Svaka veza između procesa sadrži sve informacije (ulaze/izlaze) u jednom toku</a:t>
            </a:r>
          </a:p>
          <a:p>
            <a:r>
              <a:rPr lang="sr-Latn-RS" sz="2400" dirty="0"/>
              <a:t>Povratna veza kod procesa predstavlja da proces taj izlaz generiše i dostavlja u okviru istog procesa</a:t>
            </a:r>
          </a:p>
          <a:p>
            <a:r>
              <a:rPr lang="sr-Latn-RS" sz="2400" dirty="0"/>
              <a:t>Mapa procesa je poslata i u </a:t>
            </a:r>
            <a:r>
              <a:rPr lang="sr-Latn-RS" sz="2400" b="1" dirty="0"/>
              <a:t>formatu png slike </a:t>
            </a:r>
            <a:r>
              <a:rPr lang="sr-Latn-RS" sz="2400" dirty="0"/>
              <a:t>(ukoliko je potrebno jasnije videti neke delove)</a:t>
            </a:r>
          </a:p>
          <a:p>
            <a:endParaRPr lang="sr-Latn-R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55CAD-3838-485D-6BA5-C9F28EDD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E78-20B3-12E0-3446-1C04E9E8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Podela procesa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FAA3-79AA-D7A8-C2A4-DCD1DBD5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Ukupno postoji 24 procesa</a:t>
            </a:r>
          </a:p>
          <a:p>
            <a:r>
              <a:rPr lang="sr-Latn-RS" sz="2400" dirty="0"/>
              <a:t>Procesi su podeljeni u 3 osnovne grupe procesa:</a:t>
            </a:r>
          </a:p>
          <a:p>
            <a:pPr marL="514350" indent="-514350">
              <a:buAutoNum type="arabicPeriod"/>
            </a:pPr>
            <a:r>
              <a:rPr lang="sr-Latn-RS" sz="2400" dirty="0"/>
              <a:t>Upravljački procesi – </a:t>
            </a:r>
            <a:r>
              <a:rPr lang="sr-Latn-RS" sz="2400" dirty="0">
                <a:solidFill>
                  <a:schemeClr val="accent6"/>
                </a:solidFill>
              </a:rPr>
              <a:t>zelena boja</a:t>
            </a:r>
          </a:p>
          <a:p>
            <a:pPr marL="514350" indent="-514350">
              <a:buAutoNum type="arabicPeriod"/>
            </a:pPr>
            <a:r>
              <a:rPr lang="sr-Latn-RS" sz="2400" dirty="0"/>
              <a:t>Osnovni procesi – </a:t>
            </a:r>
            <a:r>
              <a:rPr lang="sr-Latn-RS" sz="2400" dirty="0">
                <a:solidFill>
                  <a:schemeClr val="accent1"/>
                </a:solidFill>
              </a:rPr>
              <a:t>plava boja</a:t>
            </a:r>
          </a:p>
          <a:p>
            <a:pPr marL="514350" indent="-514350">
              <a:buAutoNum type="arabicPeriod"/>
            </a:pPr>
            <a:r>
              <a:rPr lang="sr-Latn-RS" sz="2400" dirty="0"/>
              <a:t>Procesi podrške – </a:t>
            </a:r>
            <a:r>
              <a:rPr lang="sr-Latn-RS" sz="2400" dirty="0">
                <a:solidFill>
                  <a:srgbClr val="7030A0"/>
                </a:solidFill>
              </a:rPr>
              <a:t>ljubičasta boja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BA79-A980-1774-DFC0-329FB2D6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EA6-523F-EE3C-8619-8C3E8681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Legenda mape procesa – </a:t>
            </a:r>
            <a:r>
              <a:rPr lang="sr-Latn-RS" b="1" dirty="0">
                <a:solidFill>
                  <a:schemeClr val="accent6"/>
                </a:solidFill>
              </a:rPr>
              <a:t>Upravljački procesi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3CCA-E16D-8616-1BE4-24E96600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4"/>
            <a:ext cx="5591175" cy="4879975"/>
          </a:xfrm>
        </p:spPr>
        <p:txBody>
          <a:bodyPr numCol="1">
            <a:normAutofit/>
          </a:bodyPr>
          <a:lstStyle/>
          <a:p>
            <a:r>
              <a:rPr lang="sr-Latn-RS" sz="1400" b="1" dirty="0">
                <a:solidFill>
                  <a:schemeClr val="accent6"/>
                </a:solidFill>
              </a:rPr>
              <a:t>P01 Marketing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P01.01 Predlog budžeta za marketinške aktivnosti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P01.02 Odluka o predlogu marketinške kampanje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P01.03 Izveštaj o iskorišćenju budžeta za marketinške aktivnosti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P01.04 Izveštaj o rezultatima marketinga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P01.05 Izveštaj o analizi postignutih rezultata i performansi marketinške kampanje</a:t>
            </a:r>
          </a:p>
          <a:p>
            <a:r>
              <a:rPr lang="sr-Latn-RS" sz="1400" b="1" dirty="0">
                <a:solidFill>
                  <a:schemeClr val="accent6"/>
                </a:solidFill>
              </a:rPr>
              <a:t>P07 Finansijsko upravljanje i administracija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P07.01 Predlog budžeta za predstojeću godinu od strane finansija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P07.02 Dodeljivanje sredstava za transfere i ugovore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P07.03 Izveštaji o plaćenim operativnim troškovima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P07.04 Zahtev za iniciranje interne revizije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P07.05 Izveštaji o prihodima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P07.06 Rezultati analiza finansijskih izveštaja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P07.07 Dokument o dodeljenim sredstvima za marketinške aktivnosti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P07.08 Dokument o dodeljenim sredstvima za fan shop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P07.09 Dokument o dodeljenim sredstvima za štampanje karata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P07.10 Dokument o dodeljenim sredstvima za brzu hranu i piće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P07.11 Dokument o dodeljenim sredstvima za ishranu fudbalera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P07.12 Dokument o dodeljenim sredstvima za održavanje stadiona</a:t>
            </a:r>
          </a:p>
          <a:p>
            <a:endParaRPr lang="sr-Latn-RS" sz="1400" dirty="0"/>
          </a:p>
          <a:p>
            <a:endParaRPr lang="sr-Latn-R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B3B76-0EE3-1D7F-B6FE-7CA84D3A4705}"/>
              </a:ext>
            </a:extLst>
          </p:cNvPr>
          <p:cNvSpPr txBox="1">
            <a:spLocks/>
          </p:cNvSpPr>
          <p:nvPr/>
        </p:nvSpPr>
        <p:spPr>
          <a:xfrm>
            <a:off x="6429375" y="1825625"/>
            <a:ext cx="5324475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500" b="1" dirty="0">
                <a:solidFill>
                  <a:schemeClr val="accent6"/>
                </a:solidFill>
              </a:rPr>
              <a:t>P16 Procesi upravljanja i planova rukovodstva kluba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P16.01 Izveštaj o održanoj sednici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P16.02 Izveštaj o godišnjem planu funkcionisanja kluba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P16.03 Izveštaj o ciljevima sportskog sektora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P16.04 Izveštaj o strateškom planu kluba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P16.05 Izveštaj o infrastrukturnim planovima kluba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P16.06 Potpisani ugovori sa sponzorima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P16.07 Potpisani ugovori o TV pravima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P16.08 Izveštaj o odluci o predlogu budžeta za marketinške aktivnosti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P16.09 Zahtev sa informacijama za dopunu budžeta kluba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P16.10 Dokument o odobravanju budžeta kluba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P16.11 Dokument o odobravanju interne revizije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P16.12 Izveštaj o zadovoljstvu uprave postignutim sportskim rezultatima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P16.13 Zahtev za sponzorstvo</a:t>
            </a:r>
          </a:p>
          <a:p>
            <a:r>
              <a:rPr lang="sr-Latn-RS" sz="1500" b="1" dirty="0">
                <a:solidFill>
                  <a:schemeClr val="accent6"/>
                </a:solidFill>
              </a:rPr>
              <a:t>P21 Procesi upravljanja organizacionih aktivnosti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P21.01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obezbeđenje</a:t>
            </a:r>
            <a:r>
              <a:rPr lang="en-US" sz="1300" dirty="0"/>
              <a:t> </a:t>
            </a:r>
            <a:r>
              <a:rPr lang="en-US" sz="1300" dirty="0" err="1"/>
              <a:t>utakmice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P21.02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organizovanje</a:t>
            </a:r>
            <a:r>
              <a:rPr lang="en-US" sz="1300" dirty="0"/>
              <a:t> </a:t>
            </a:r>
            <a:r>
              <a:rPr lang="en-US" sz="1300" dirty="0" err="1"/>
              <a:t>hotela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P21.03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organizovanje</a:t>
            </a:r>
            <a:r>
              <a:rPr lang="en-US" sz="1300" dirty="0"/>
              <a:t> </a:t>
            </a:r>
            <a:r>
              <a:rPr lang="en-US" sz="1300" dirty="0" err="1"/>
              <a:t>prevoza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P21.04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organizovanje</a:t>
            </a:r>
            <a:r>
              <a:rPr lang="en-US" sz="1300" dirty="0"/>
              <a:t> </a:t>
            </a:r>
            <a:r>
              <a:rPr lang="en-US" sz="1300" dirty="0" err="1"/>
              <a:t>priprema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P21.05 </a:t>
            </a:r>
            <a:r>
              <a:rPr lang="en-US" sz="1300" dirty="0" err="1"/>
              <a:t>Detalji</a:t>
            </a:r>
            <a:r>
              <a:rPr lang="en-US" sz="1300" dirty="0"/>
              <a:t> </a:t>
            </a:r>
            <a:r>
              <a:rPr lang="en-US" sz="1300" dirty="0" err="1"/>
              <a:t>oko</a:t>
            </a:r>
            <a:r>
              <a:rPr lang="en-US" sz="1300" dirty="0"/>
              <a:t> </a:t>
            </a:r>
            <a:r>
              <a:rPr lang="en-US" sz="1300" dirty="0" err="1"/>
              <a:t>obezbeđivanja</a:t>
            </a:r>
            <a:r>
              <a:rPr lang="en-US" sz="1300" dirty="0"/>
              <a:t> </a:t>
            </a:r>
            <a:r>
              <a:rPr lang="en-US" sz="1300" dirty="0" err="1"/>
              <a:t>sportskog</a:t>
            </a:r>
            <a:r>
              <a:rPr lang="en-US" sz="1300" dirty="0"/>
              <a:t> </a:t>
            </a:r>
            <a:r>
              <a:rPr lang="en-US" sz="1300" dirty="0" err="1"/>
              <a:t>sektora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P21.06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održavanje</a:t>
            </a:r>
            <a:r>
              <a:rPr lang="en-US" sz="1300" dirty="0"/>
              <a:t> </a:t>
            </a:r>
            <a:r>
              <a:rPr lang="en-US" sz="1300" dirty="0" err="1"/>
              <a:t>stadiona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P21.07 </a:t>
            </a:r>
            <a:r>
              <a:rPr lang="en-US" sz="1300" dirty="0" err="1"/>
              <a:t>Izveštaj</a:t>
            </a:r>
            <a:r>
              <a:rPr lang="en-US" sz="1300" dirty="0"/>
              <a:t> o </a:t>
            </a:r>
            <a:r>
              <a:rPr lang="en-US" sz="1300" dirty="0" err="1"/>
              <a:t>organizacionim</a:t>
            </a:r>
            <a:r>
              <a:rPr lang="en-US" sz="1300" dirty="0"/>
              <a:t> </a:t>
            </a:r>
            <a:r>
              <a:rPr lang="en-US" sz="1300" dirty="0" err="1"/>
              <a:t>planovima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performansama</a:t>
            </a:r>
            <a:endParaRPr lang="en-US" sz="1300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6E6DE-7EA7-3E59-95E5-4079E756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EA6-523F-EE3C-8619-8C3E8681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Legenda mape procesa – </a:t>
            </a:r>
            <a:r>
              <a:rPr lang="sr-Latn-RS" b="1" dirty="0">
                <a:solidFill>
                  <a:schemeClr val="accent1"/>
                </a:solidFill>
              </a:rPr>
              <a:t>Osnovni procesi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3CCA-E16D-8616-1BE4-24E96600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4"/>
            <a:ext cx="5591175" cy="4879975"/>
          </a:xfrm>
        </p:spPr>
        <p:txBody>
          <a:bodyPr numCol="1">
            <a:normAutofit lnSpcReduction="10000"/>
          </a:bodyPr>
          <a:lstStyle/>
          <a:p>
            <a:r>
              <a:rPr lang="sr-Latn-RS" sz="1400" b="1" dirty="0">
                <a:solidFill>
                  <a:schemeClr val="accent1"/>
                </a:solidFill>
              </a:rPr>
              <a:t>P02 Marketinška kampanja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P02.01 Predlog marketinške kampanje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P02.02 Izveštaj o rezultatima marketinške kampanje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P02.03 Zahtev za implementaciju marketinške kampanje pomoću društvenih mreža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P02.04 Ankete za navijače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P02.05 Dokument o kreiranoj kampanji za ture obilaska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P02.06 Dokument o obavljenoj promociji transfera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P02.07 Dokumentacija o obavljenoj promociji novog igrača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P02.08 Dokumentacija o obavljenoj promociji dresova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P02.09 Izveštaj o analizi proizvoda za prodaju iz fan shop-a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P02.10 Izveštaj o analizi prodaje karata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P02.11 Dokumentacija o obavljenoj promociji tura obilazaka stadiona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P02.12 Zahtev za nabavku promo materijala</a:t>
            </a:r>
          </a:p>
          <a:p>
            <a:r>
              <a:rPr lang="sr-Latn-RS" sz="1400" b="1" dirty="0">
                <a:solidFill>
                  <a:schemeClr val="accent1"/>
                </a:solidFill>
              </a:rPr>
              <a:t>P03 Odnosi sa javnošću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P03.01 Izveštaj o promociji preko društvenih mreža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P03.02 Zahtev za promociju novog igrača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P03.03 Zahtev za promociju dresova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P03.04 Izveštaj sa konferencije za medije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P03.05 Izveštaj o intervjuima igrača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200" dirty="0"/>
              <a:t>P03.06 Dokumentacija o izdatim novinarskim akreditacijama i fotografskih akreditacijama</a:t>
            </a:r>
            <a:endParaRPr lang="sr-Latn-RS" sz="1400" dirty="0"/>
          </a:p>
          <a:p>
            <a:endParaRPr lang="sr-Latn-R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B3B76-0EE3-1D7F-B6FE-7CA84D3A4705}"/>
              </a:ext>
            </a:extLst>
          </p:cNvPr>
          <p:cNvSpPr txBox="1">
            <a:spLocks/>
          </p:cNvSpPr>
          <p:nvPr/>
        </p:nvSpPr>
        <p:spPr>
          <a:xfrm>
            <a:off x="6429375" y="1825625"/>
            <a:ext cx="5324475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500" b="1" dirty="0">
                <a:solidFill>
                  <a:schemeClr val="accent1"/>
                </a:solidFill>
              </a:rPr>
              <a:t>P04 Procesi funkcionisanja fan shop-a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P04.01 Cenovnika fan shop-a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P04.02 Izveštaj o prihodima fan shop-a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P04.03 Zahtev za dodeljivanje sredstava za fan shop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P04.04 Prodaja proizvoda navijačima (proizvod)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P04.05 Izveštaj o prodaji fan shop-a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r-Latn-RS" sz="1300" dirty="0"/>
              <a:t>P04.06 Zahtev za nabavkom proizvoda za fan shop</a:t>
            </a:r>
          </a:p>
          <a:p>
            <a:r>
              <a:rPr lang="sr-Latn-RS" sz="1500" b="1" dirty="0">
                <a:solidFill>
                  <a:schemeClr val="accent1"/>
                </a:solidFill>
              </a:rPr>
              <a:t>P05 Prodaja karata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P05.01 </a:t>
            </a:r>
            <a:r>
              <a:rPr lang="en-US" sz="1300" dirty="0" err="1"/>
              <a:t>Cenovnik</a:t>
            </a:r>
            <a:r>
              <a:rPr lang="en-US" sz="1300" dirty="0"/>
              <a:t> </a:t>
            </a:r>
            <a:r>
              <a:rPr lang="en-US" sz="1300" dirty="0" err="1"/>
              <a:t>karata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P05.02 </a:t>
            </a:r>
            <a:r>
              <a:rPr lang="en-US" sz="1300" dirty="0" err="1"/>
              <a:t>Obaveštenje</a:t>
            </a:r>
            <a:r>
              <a:rPr lang="en-US" sz="1300" dirty="0"/>
              <a:t> o </a:t>
            </a:r>
            <a:r>
              <a:rPr lang="en-US" sz="1300" dirty="0" err="1"/>
              <a:t>dostupnosti</a:t>
            </a:r>
            <a:r>
              <a:rPr lang="en-US" sz="1300" dirty="0"/>
              <a:t> </a:t>
            </a:r>
            <a:r>
              <a:rPr lang="en-US" sz="1300" dirty="0" err="1"/>
              <a:t>karata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P05.03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dodeljivanje</a:t>
            </a:r>
            <a:r>
              <a:rPr lang="en-US" sz="1300" dirty="0"/>
              <a:t> </a:t>
            </a:r>
            <a:r>
              <a:rPr lang="en-US" sz="1300" dirty="0" err="1"/>
              <a:t>sredstava</a:t>
            </a:r>
            <a:r>
              <a:rPr lang="en-US" sz="1300" dirty="0"/>
              <a:t> za </a:t>
            </a:r>
            <a:r>
              <a:rPr lang="en-US" sz="1300" dirty="0" err="1"/>
              <a:t>štampanje</a:t>
            </a:r>
            <a:r>
              <a:rPr lang="en-US" sz="1300" dirty="0"/>
              <a:t> </a:t>
            </a:r>
            <a:r>
              <a:rPr lang="en-US" sz="1300" dirty="0" err="1"/>
              <a:t>karata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P05.04 </a:t>
            </a:r>
            <a:r>
              <a:rPr lang="en-US" sz="1300" dirty="0" err="1"/>
              <a:t>Prodaja</a:t>
            </a:r>
            <a:r>
              <a:rPr lang="en-US" sz="1300" dirty="0"/>
              <a:t> </a:t>
            </a:r>
            <a:r>
              <a:rPr lang="en-US" sz="1300" dirty="0" err="1"/>
              <a:t>karata</a:t>
            </a:r>
            <a:r>
              <a:rPr lang="en-US" sz="1300" dirty="0"/>
              <a:t> </a:t>
            </a:r>
            <a:r>
              <a:rPr lang="en-US" sz="1300" dirty="0" err="1"/>
              <a:t>navijačima</a:t>
            </a:r>
            <a:r>
              <a:rPr lang="en-US" sz="1300" dirty="0"/>
              <a:t> (</a:t>
            </a:r>
            <a:r>
              <a:rPr lang="en-US" sz="1300" dirty="0" err="1"/>
              <a:t>karta</a:t>
            </a:r>
            <a:r>
              <a:rPr lang="en-US" sz="1300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P05.05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štampanjem</a:t>
            </a:r>
            <a:r>
              <a:rPr lang="en-US" sz="1300" dirty="0"/>
              <a:t> </a:t>
            </a:r>
            <a:r>
              <a:rPr lang="en-US" sz="1300" dirty="0" err="1"/>
              <a:t>sezonskih</a:t>
            </a:r>
            <a:r>
              <a:rPr lang="en-US" sz="1300" dirty="0"/>
              <a:t> </a:t>
            </a:r>
            <a:r>
              <a:rPr lang="en-US" sz="1300" dirty="0" err="1"/>
              <a:t>karata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P05.06 </a:t>
            </a:r>
            <a:r>
              <a:rPr lang="en-US" sz="1300" dirty="0" err="1"/>
              <a:t>Izveštaj</a:t>
            </a:r>
            <a:r>
              <a:rPr lang="en-US" sz="1300" dirty="0"/>
              <a:t> o </a:t>
            </a:r>
            <a:r>
              <a:rPr lang="en-US" sz="1300" dirty="0" err="1"/>
              <a:t>prodaji</a:t>
            </a:r>
            <a:r>
              <a:rPr lang="en-US" sz="1300" dirty="0"/>
              <a:t> </a:t>
            </a:r>
            <a:r>
              <a:rPr lang="en-US" sz="1300" dirty="0" err="1"/>
              <a:t>karata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P05.07 </a:t>
            </a:r>
            <a:r>
              <a:rPr lang="en-US" sz="1300" dirty="0" err="1"/>
              <a:t>Izveštaj</a:t>
            </a:r>
            <a:r>
              <a:rPr lang="en-US" sz="1300" dirty="0"/>
              <a:t> o </a:t>
            </a:r>
            <a:r>
              <a:rPr lang="en-US" sz="1300" dirty="0" err="1"/>
              <a:t>prihodima</a:t>
            </a:r>
            <a:r>
              <a:rPr lang="en-US" sz="1300" dirty="0"/>
              <a:t> od </a:t>
            </a:r>
            <a:r>
              <a:rPr lang="en-US" sz="1300" dirty="0" err="1"/>
              <a:t>karata</a:t>
            </a:r>
            <a:endParaRPr lang="en-US" sz="1300" dirty="0"/>
          </a:p>
          <a:p>
            <a:r>
              <a:rPr lang="pl-PL" sz="1500" b="1" dirty="0">
                <a:solidFill>
                  <a:schemeClr val="accent1"/>
                </a:solidFill>
              </a:rPr>
              <a:t>P06 Organizacija obilazaka i iznajmljivanja stadiona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P06.01 </a:t>
            </a:r>
            <a:r>
              <a:rPr lang="en-US" sz="1300" dirty="0" err="1"/>
              <a:t>Zahtev</a:t>
            </a:r>
            <a:r>
              <a:rPr lang="en-US" sz="1300" dirty="0"/>
              <a:t> za </a:t>
            </a:r>
            <a:r>
              <a:rPr lang="en-US" sz="1300" dirty="0" err="1"/>
              <a:t>kreiranje</a:t>
            </a:r>
            <a:r>
              <a:rPr lang="en-US" sz="1300" dirty="0"/>
              <a:t> </a:t>
            </a:r>
            <a:r>
              <a:rPr lang="en-US" sz="1300" dirty="0" err="1"/>
              <a:t>promocije</a:t>
            </a:r>
            <a:r>
              <a:rPr lang="en-US" sz="1300" dirty="0"/>
              <a:t> </a:t>
            </a:r>
            <a:r>
              <a:rPr lang="en-US" sz="1300" dirty="0" err="1"/>
              <a:t>tura</a:t>
            </a:r>
            <a:r>
              <a:rPr lang="en-US" sz="1300" dirty="0"/>
              <a:t> </a:t>
            </a:r>
            <a:r>
              <a:rPr lang="en-US" sz="1300" dirty="0" err="1"/>
              <a:t>obilazaka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P06.02 </a:t>
            </a:r>
            <a:r>
              <a:rPr lang="en-US" sz="1300" dirty="0" err="1"/>
              <a:t>Prikaz</a:t>
            </a:r>
            <a:r>
              <a:rPr lang="en-US" sz="1300" dirty="0"/>
              <a:t> </a:t>
            </a:r>
            <a:r>
              <a:rPr lang="en-US" sz="1300" dirty="0" err="1"/>
              <a:t>svih</a:t>
            </a:r>
            <a:r>
              <a:rPr lang="en-US" sz="1300" dirty="0"/>
              <a:t> </a:t>
            </a:r>
            <a:r>
              <a:rPr lang="en-US" sz="1300" dirty="0" err="1"/>
              <a:t>tura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P06.03 </a:t>
            </a:r>
            <a:r>
              <a:rPr lang="en-US" sz="1300" dirty="0" err="1"/>
              <a:t>RIzveštaj</a:t>
            </a:r>
            <a:r>
              <a:rPr lang="en-US" sz="1300" dirty="0"/>
              <a:t> o </a:t>
            </a:r>
            <a:r>
              <a:rPr lang="en-US" sz="1300" dirty="0" err="1"/>
              <a:t>uspešnosti</a:t>
            </a:r>
            <a:r>
              <a:rPr lang="en-US" sz="1300" dirty="0"/>
              <a:t> </a:t>
            </a:r>
            <a:r>
              <a:rPr lang="en-US" sz="1300" dirty="0" err="1"/>
              <a:t>tura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P06.04 </a:t>
            </a:r>
            <a:r>
              <a:rPr lang="en-US" sz="1300" dirty="0" err="1"/>
              <a:t>Slobodni</a:t>
            </a:r>
            <a:r>
              <a:rPr lang="en-US" sz="1300" dirty="0"/>
              <a:t> termini </a:t>
            </a:r>
            <a:r>
              <a:rPr lang="en-US" sz="1300" dirty="0" err="1"/>
              <a:t>tura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P06.05 </a:t>
            </a:r>
            <a:r>
              <a:rPr lang="en-US" sz="1300" dirty="0" err="1"/>
              <a:t>Slobodni</a:t>
            </a:r>
            <a:r>
              <a:rPr lang="en-US" sz="1300" dirty="0"/>
              <a:t> termini za </a:t>
            </a:r>
            <a:r>
              <a:rPr lang="en-US" sz="1300" dirty="0" err="1"/>
              <a:t>iznajmljivanje</a:t>
            </a:r>
            <a:r>
              <a:rPr lang="en-US" sz="1300" dirty="0"/>
              <a:t> </a:t>
            </a:r>
            <a:r>
              <a:rPr lang="en-US" sz="1300" dirty="0" err="1"/>
              <a:t>stadiona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 dirty="0"/>
              <a:t>P06.06 </a:t>
            </a:r>
            <a:r>
              <a:rPr lang="en-US" sz="1300" dirty="0" err="1"/>
              <a:t>Odobrenje</a:t>
            </a:r>
            <a:r>
              <a:rPr lang="en-US" sz="1300" dirty="0"/>
              <a:t> za </a:t>
            </a:r>
            <a:r>
              <a:rPr lang="en-US" sz="1300" dirty="0" err="1"/>
              <a:t>iznajmljivanje</a:t>
            </a:r>
            <a:r>
              <a:rPr lang="en-US" sz="1300" dirty="0"/>
              <a:t> </a:t>
            </a:r>
            <a:r>
              <a:rPr lang="en-US" sz="1300" dirty="0" err="1"/>
              <a:t>stadiona</a:t>
            </a: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CE47-FDBD-AB79-8788-2A7F43B5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F923-3725-4E24-A9B7-2FA155BBEE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311</TotalTime>
  <Words>1282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PROCESNI PRILAZ ZA ORGANIZACIONI SISTEM FUDBALSKI KLUB</vt:lpstr>
      <vt:lpstr>Sadržaj</vt:lpstr>
      <vt:lpstr>MAPA PROCESA</vt:lpstr>
      <vt:lpstr>PowerPoint Presentation</vt:lpstr>
      <vt:lpstr>LEGENDA MAPE PROCESA</vt:lpstr>
      <vt:lpstr>Objašnjenja za mapu procesa</vt:lpstr>
      <vt:lpstr>Podela procesa</vt:lpstr>
      <vt:lpstr>Legenda mape procesa – Upravljački procesi</vt:lpstr>
      <vt:lpstr>Legenda mape procesa – Osnovni procesi</vt:lpstr>
      <vt:lpstr>Legenda mape procesa – Osnovni procesi</vt:lpstr>
      <vt:lpstr>Legenda mape procesa – Procesi podrške</vt:lpstr>
      <vt:lpstr>KARTE PROCESA</vt:lpstr>
      <vt:lpstr>Objašnjenje u vezi karti procesa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KRAJ  HVALA NA PAŽNJI  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MilosPC</dc:creator>
  <cp:lastModifiedBy>MilosPC</cp:lastModifiedBy>
  <cp:revision>47</cp:revision>
  <dcterms:created xsi:type="dcterms:W3CDTF">2024-05-30T20:28:53Z</dcterms:created>
  <dcterms:modified xsi:type="dcterms:W3CDTF">2024-05-31T15:38:09Z</dcterms:modified>
</cp:coreProperties>
</file>