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91" r:id="rId4"/>
    <p:sldId id="292" r:id="rId5"/>
    <p:sldId id="293" r:id="rId6"/>
    <p:sldId id="295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40"/>
  </p:normalViewPr>
  <p:slideViewPr>
    <p:cSldViewPr snapToGrid="0" snapToObjects="1">
      <p:cViewPr>
        <p:scale>
          <a:sx n="102" d="100"/>
          <a:sy n="102" d="100"/>
        </p:scale>
        <p:origin x="46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CF7CA-6A82-1A4B-B6DB-2211ECC23F31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61CE7-E34F-6440-AEB1-80C5CC5491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1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4AA5DE-25D8-764E-B49E-575727815C8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55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7C0-7F5D-FE4B-8059-CBC5839C7E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8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4AA5DE-25D8-764E-B49E-575727815C8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7C0-7F5D-FE4B-8059-CBC5839C7EB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53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2DCA-9508-A948-A53E-40BDACB88CDD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A305-A888-E14E-A17C-FC21731598F6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9EF-5737-3A46-A227-6DAA6B3B1C1A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57A7-6438-894B-89B6-539FD0AA5318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6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615"/>
          </a:xfrm>
        </p:spPr>
        <p:txBody>
          <a:bodyPr>
            <a:normAutofit/>
          </a:bodyPr>
          <a:lstStyle>
            <a:lvl1pPr>
              <a:defRPr sz="3200" u="sng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910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7372-16CF-104F-AA86-E809676DA3F4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4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12C6-E23B-9C42-AFFC-172E461B2327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8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41D-FB70-B243-9451-5539C64D36AE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23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E814-C5AC-0843-95D4-60C03EC3731B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431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E188-C4B0-8C44-8414-96BF32B1060E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69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4C8E-FCE4-1342-8FF7-C1097381EDCC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736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8F89-9AC9-2045-8B20-347D26380AE3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A13A-6D65-2848-8816-E363C56BDE07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6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7B79-521D-7E4F-A106-5ADB1988297C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824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5E9-6597-B74E-9708-D383410CC7C4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024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B88-9E3C-234E-80CF-53747AE5907F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97DE-88AA-FE41-AF51-0B6B199BEFF0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4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B755-EF84-7B4B-937A-03AA7B83D61B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4E96-09D4-7545-BD50-359D09C3BC2F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B332-D447-714F-A805-09B53F0D0B2D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8EC1-6C4F-EC4D-8603-B2C3808804B5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7F00-1DED-B747-8726-999BDEF54EB6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12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A2DD-F16A-AD47-B463-CA2166501597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EE46-E0EC-0743-BDAF-B0ED7753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32BE-8BE1-9549-85B3-EB6C7221EEEF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EE46-E0EC-0743-BDAF-B0ED7753D6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85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FB0-1C81-B840-888A-55906D273C06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7C63BB-9CD7-C045-8BD3-368CA4D60FD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10.tiff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9.tiff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70DA2-469C-DC42-8FC3-7468507D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b="1"/>
              <a:t>モンテカルロ木探索を用いた</a:t>
            </a:r>
            <a:br>
              <a:rPr lang="en-US" altLang="ja-JP" sz="4400" b="1" dirty="0"/>
            </a:br>
            <a:r>
              <a:rPr lang="ja-JP" altLang="en-US" sz="4400" b="1"/>
              <a:t>効率的な部分グラフ探索</a:t>
            </a:r>
            <a:endParaRPr kumimoji="1" lang="ja-JP" altLang="en-US" sz="4400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B6C996-C2B1-0648-9368-E7A2BBC7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9602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情報認識学研究室　修士２年　</a:t>
            </a:r>
            <a:endParaRPr kumimoji="1" lang="en-US" altLang="ja-JP" sz="2800" dirty="0"/>
          </a:p>
          <a:p>
            <a:r>
              <a:rPr lang="ja-JP" altLang="en-US" sz="2800"/>
              <a:t>白川　稜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64663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/>
              <a:t>背景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グラフ</a:t>
            </a:r>
            <a:r>
              <a:rPr kumimoji="1" lang="ja-JP" altLang="en-US" dirty="0"/>
              <a:t>は広く用いられる重要なデータ構造</a:t>
            </a:r>
            <a:endParaRPr kumimoji="1"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ja-JP" altLang="en-US" dirty="0"/>
              <a:t>低分子化合物の構造式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en-US" altLang="ja-JP" dirty="0"/>
              <a:t>RNA</a:t>
            </a:r>
            <a:r>
              <a:rPr lang="ja-JP" altLang="en-US" dirty="0"/>
              <a:t>二次構造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kumimoji="1" lang="ja-JP" altLang="en-US" dirty="0"/>
              <a:t>自然言語処理における構文木</a:t>
            </a:r>
            <a:endParaRPr kumimoji="1" lang="en-US" altLang="ja-JP" dirty="0"/>
          </a:p>
          <a:p>
            <a:pPr marL="257175" indent="-257175">
              <a:buFont typeface="Arial" charset="0"/>
              <a:buChar char="•"/>
            </a:pP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グラフデータからの教師付き学習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257175" indent="-257175">
              <a:buFont typeface="Arial" charset="0"/>
              <a:buChar char="•"/>
            </a:pPr>
            <a:r>
              <a:rPr lang="ja-JP" altLang="en-US"/>
              <a:t>創薬の分野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ja-JP" altLang="en-US"/>
              <a:t>生命</a:t>
            </a:r>
            <a:r>
              <a:rPr lang="ja-JP" altLang="en-US" dirty="0"/>
              <a:t>科学や物質化学の分野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E5534-7175-D74E-8099-8DB67B48BE4C}" type="slidenum"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F6A26D-3859-5B48-B74C-FA06C2F3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95" y="2171330"/>
            <a:ext cx="3045098" cy="15225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0E7EC11-A572-3942-BC2D-9B9E0B38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92" y="4105903"/>
            <a:ext cx="2461176" cy="15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5A7-6A5E-ED49-862F-E7E9A2AE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グラフ分類回帰問題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91F2A-C332-334A-BF63-3BB3D8B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3F7FE-FCE4-0049-BDEE-0C2A7EE031B9}"/>
              </a:ext>
            </a:extLst>
          </p:cNvPr>
          <p:cNvSpPr txBox="1"/>
          <p:nvPr/>
        </p:nvSpPr>
        <p:spPr>
          <a:xfrm>
            <a:off x="430866" y="4975895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output: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AD5B85-75D9-9D42-AEEC-BBDFB95CA0A1}"/>
              </a:ext>
            </a:extLst>
          </p:cNvPr>
          <p:cNvSpPr txBox="1"/>
          <p:nvPr/>
        </p:nvSpPr>
        <p:spPr>
          <a:xfrm>
            <a:off x="430866" y="141453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input: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1E29811-20E8-3341-97FA-A9B1E4879A06}"/>
              </a:ext>
            </a:extLst>
          </p:cNvPr>
          <p:cNvGrpSpPr/>
          <p:nvPr/>
        </p:nvGrpSpPr>
        <p:grpSpPr>
          <a:xfrm>
            <a:off x="628650" y="2035036"/>
            <a:ext cx="3310439" cy="1924777"/>
            <a:chOff x="628650" y="1997668"/>
            <a:chExt cx="3310439" cy="1924777"/>
          </a:xfrm>
        </p:grpSpPr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EA2D0774-D1DC-2E47-BDA5-41C2BB545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650" y="1997668"/>
              <a:ext cx="3310439" cy="1337847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EF6DE07-1D02-BF4E-A6A6-1ED6EE09236E}"/>
                </a:ext>
              </a:extLst>
            </p:cNvPr>
            <p:cNvSpPr txBox="1"/>
            <p:nvPr/>
          </p:nvSpPr>
          <p:spPr>
            <a:xfrm>
              <a:off x="652653" y="3460780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ラベル付きグラフ集合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A81DE5-470E-264E-8000-8F9E9B216F1C}"/>
                  </a:ext>
                </a:extLst>
              </p:cNvPr>
              <p:cNvSpPr txBox="1"/>
              <p:nvPr/>
            </p:nvSpPr>
            <p:spPr>
              <a:xfrm>
                <a:off x="749105" y="5525354"/>
                <a:ext cx="32624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未知のグラフに対する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/>
                  <a:t>ラベル予測器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A81DE5-470E-264E-8000-8F9E9B216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5" y="5525354"/>
                <a:ext cx="3262432" cy="830997"/>
              </a:xfrm>
              <a:prstGeom prst="rect">
                <a:avLst/>
              </a:prstGeom>
              <a:blipFill>
                <a:blip r:embed="rId5"/>
                <a:stretch>
                  <a:fillRect l="-2326" t="-4478" r="-2326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矢印 21">
            <a:extLst>
              <a:ext uri="{FF2B5EF4-FFF2-40B4-BE49-F238E27FC236}">
                <a16:creationId xmlns:a16="http://schemas.microsoft.com/office/drawing/2014/main" id="{A0515AEB-F5A0-F540-B3D7-4B382195EA57}"/>
              </a:ext>
            </a:extLst>
          </p:cNvPr>
          <p:cNvSpPr/>
          <p:nvPr/>
        </p:nvSpPr>
        <p:spPr>
          <a:xfrm>
            <a:off x="2111490" y="4270328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218D56-179F-C34A-BBC3-E00A5671C5BA}"/>
              </a:ext>
            </a:extLst>
          </p:cNvPr>
          <p:cNvSpPr txBox="1"/>
          <p:nvPr/>
        </p:nvSpPr>
        <p:spPr>
          <a:xfrm>
            <a:off x="4800600" y="1420341"/>
            <a:ext cx="386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特徴量</a:t>
            </a:r>
            <a:r>
              <a:rPr kumimoji="1" lang="en-US" altLang="ja-JP" sz="2400" dirty="0"/>
              <a:t>:</a:t>
            </a:r>
            <a:r>
              <a:rPr kumimoji="1" lang="ja-JP" altLang="en-US" sz="2400"/>
              <a:t> 部分グラフ指示子</a:t>
            </a:r>
            <a:endParaRPr kumimoji="1" lang="en-US" altLang="ja-JP" sz="2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5A9D116-2CFC-FB4C-99E2-C78DD72A8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072" y="2119801"/>
            <a:ext cx="2663424" cy="1756454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F7E5BEA-B5C8-3D45-B016-AC59BB2EFADC}"/>
              </a:ext>
            </a:extLst>
          </p:cNvPr>
          <p:cNvCxnSpPr>
            <a:cxnSpLocks/>
          </p:cNvCxnSpPr>
          <p:nvPr/>
        </p:nvCxnSpPr>
        <p:spPr>
          <a:xfrm>
            <a:off x="4412521" y="1263178"/>
            <a:ext cx="0" cy="527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139C2B7-C4BF-474A-A1B4-27A0392E4114}"/>
              </a:ext>
            </a:extLst>
          </p:cNvPr>
          <p:cNvSpPr/>
          <p:nvPr/>
        </p:nvSpPr>
        <p:spPr>
          <a:xfrm>
            <a:off x="4572000" y="4270454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rgbClr val="C00000"/>
                </a:solidFill>
              </a:rPr>
              <a:t>グラフサイズに対して</a:t>
            </a:r>
            <a:endParaRPr lang="en-US" altLang="ja-JP" sz="2400" dirty="0">
              <a:solidFill>
                <a:srgbClr val="C00000"/>
              </a:solidFill>
            </a:endParaRPr>
          </a:p>
          <a:p>
            <a:pPr algn="ctr"/>
            <a:r>
              <a:rPr lang="ja-JP" altLang="en-US" sz="2400">
                <a:solidFill>
                  <a:srgbClr val="C00000"/>
                </a:solidFill>
              </a:rPr>
              <a:t>部分グラフの総数は組合せ爆発</a:t>
            </a:r>
            <a:endParaRPr lang="en-US" altLang="ja-JP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4"/>
    </mc:Choice>
    <mc:Fallback xmlns="">
      <p:transition spd="slow" advTm="310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10866"/>
            <a:ext cx="7886700" cy="491061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kumimoji="1" lang="en-US" altLang="ja-JP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E5534-7175-D74E-8099-8DB67B48BE4C}" type="slidenum"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0E178-3682-0C4A-8F03-3FE338D3D33F}"/>
              </a:ext>
            </a:extLst>
          </p:cNvPr>
          <p:cNvSpPr txBox="1"/>
          <p:nvPr/>
        </p:nvSpPr>
        <p:spPr>
          <a:xfrm>
            <a:off x="851630" y="2236751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0B050"/>
                </a:solidFill>
              </a:rPr>
              <a:t>事前制約なし</a:t>
            </a:r>
            <a:r>
              <a:rPr lang="ja-JP" altLang="en-US" sz="2400"/>
              <a:t>に部分グラフ特徴を利用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592719-3DC4-F74D-B1DA-850FB18D2B1D}"/>
              </a:ext>
            </a:extLst>
          </p:cNvPr>
          <p:cNvSpPr txBox="1"/>
          <p:nvPr/>
        </p:nvSpPr>
        <p:spPr>
          <a:xfrm>
            <a:off x="851630" y="316187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0B050"/>
                </a:solidFill>
              </a:rPr>
              <a:t>非線形モデル</a:t>
            </a:r>
            <a:r>
              <a:rPr lang="ja-JP" altLang="en-US" sz="2400"/>
              <a:t>の構築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C8D73C-D176-4E45-8E69-FC24F07E5086}"/>
              </a:ext>
            </a:extLst>
          </p:cNvPr>
          <p:cNvSpPr txBox="1"/>
          <p:nvPr/>
        </p:nvSpPr>
        <p:spPr>
          <a:xfrm>
            <a:off x="851630" y="408700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膨大な特徴空間に対して</a:t>
            </a:r>
            <a:r>
              <a:rPr lang="ja-JP" altLang="en-US" sz="2400">
                <a:solidFill>
                  <a:srgbClr val="00B050"/>
                </a:solidFill>
              </a:rPr>
              <a:t>低コスト</a:t>
            </a:r>
            <a:r>
              <a:rPr lang="ja-JP" altLang="en-US" sz="2400"/>
              <a:t>なモデル構築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5375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082AF-C619-EE48-B5B1-28D6C546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51903-DF6E-E849-8A47-433BE98C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0"/>
            <a:ext cx="7886700" cy="5275735"/>
          </a:xfrm>
        </p:spPr>
        <p:txBody>
          <a:bodyPr>
            <a:normAutofit/>
          </a:bodyPr>
          <a:lstStyle/>
          <a:p>
            <a:r>
              <a:rPr lang="ja-JP" altLang="en-US"/>
              <a:t>弱仮説：回帰木</a:t>
            </a:r>
            <a:endParaRPr kumimoji="1" lang="en-US" altLang="ja-JP" dirty="0"/>
          </a:p>
          <a:p>
            <a:r>
              <a:rPr kumimoji="1" lang="ja-JP" altLang="en-US"/>
              <a:t>モデル：勾配ブースティング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各分割ごとに部分グラフ特徴探索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/>
              <a:t>有効な枝刈りを設計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モンテカルロ木探索を利用した特徴探索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モンテカルト木探索に適した探索空間の拡張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0330E-8048-C64E-BAF2-C13C1764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94B46C66-6193-004F-95D6-F6848BC8BF0A}"/>
              </a:ext>
            </a:extLst>
          </p:cNvPr>
          <p:cNvSpPr/>
          <p:nvPr/>
        </p:nvSpPr>
        <p:spPr>
          <a:xfrm rot="16200000">
            <a:off x="5368258" y="1577233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A3B4C8-4AB9-544B-8A4D-B35895BBB8F8}"/>
              </a:ext>
            </a:extLst>
          </p:cNvPr>
          <p:cNvSpPr txBox="1"/>
          <p:nvPr/>
        </p:nvSpPr>
        <p:spPr>
          <a:xfrm>
            <a:off x="6114055" y="15507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B050"/>
                </a:solidFill>
              </a:rPr>
              <a:t>非線形モデル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CFFC9DA-8A47-EC42-8FD9-7DD9D6682AD5}"/>
              </a:ext>
            </a:extLst>
          </p:cNvPr>
          <p:cNvGrpSpPr/>
          <p:nvPr/>
        </p:nvGrpSpPr>
        <p:grpSpPr>
          <a:xfrm>
            <a:off x="5915488" y="2257853"/>
            <a:ext cx="2730675" cy="1926543"/>
            <a:chOff x="154661" y="3046290"/>
            <a:chExt cx="4585618" cy="344658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486B2C7-AFA3-254C-B1B5-81A26167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791" y="3070993"/>
              <a:ext cx="3289299" cy="342188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1F8E14D-4B81-C741-A1A7-1800297F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582" y="3774466"/>
              <a:ext cx="501138" cy="369331"/>
            </a:xfrm>
            <a:prstGeom prst="rect">
              <a:avLst/>
            </a:prstGeom>
          </p:spPr>
        </p:pic>
        <p:sp useBgFill="1"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3E1CB9D-E0AB-B24B-957C-EB9B319C48D0}"/>
                </a:ext>
              </a:extLst>
            </p:cNvPr>
            <p:cNvSpPr txBox="1"/>
            <p:nvPr/>
          </p:nvSpPr>
          <p:spPr>
            <a:xfrm>
              <a:off x="900871" y="4128869"/>
              <a:ext cx="787658" cy="4542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含む</a:t>
              </a:r>
            </a:p>
          </p:txBody>
        </p:sp>
        <p:sp useBgFill="1"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05409BA-0040-354C-B99E-FC603C6B8A63}"/>
                </a:ext>
              </a:extLst>
            </p:cNvPr>
            <p:cNvSpPr txBox="1"/>
            <p:nvPr/>
          </p:nvSpPr>
          <p:spPr>
            <a:xfrm>
              <a:off x="3471868" y="4128869"/>
              <a:ext cx="1268411" cy="4542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含まない</a:t>
              </a:r>
            </a:p>
          </p:txBody>
        </p:sp>
        <p:sp useBgFill="1"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EA0B95-AB49-DD48-B635-E5DB8B3D8F90}"/>
                </a:ext>
              </a:extLst>
            </p:cNvPr>
            <p:cNvSpPr txBox="1"/>
            <p:nvPr/>
          </p:nvSpPr>
          <p:spPr>
            <a:xfrm>
              <a:off x="154661" y="5341116"/>
              <a:ext cx="787658" cy="4542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含む</a:t>
              </a:r>
            </a:p>
          </p:txBody>
        </p:sp>
        <p:sp useBgFill="1"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92E0829-9064-7D40-AE2E-FC746E5071FD}"/>
                </a:ext>
              </a:extLst>
            </p:cNvPr>
            <p:cNvSpPr txBox="1"/>
            <p:nvPr/>
          </p:nvSpPr>
          <p:spPr>
            <a:xfrm>
              <a:off x="2790096" y="5341116"/>
              <a:ext cx="1268411" cy="4542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含まない</a:t>
              </a:r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CD53981-F9AB-D54D-A58F-ABD8338F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781" y="4954596"/>
              <a:ext cx="520700" cy="266700"/>
            </a:xfrm>
            <a:prstGeom prst="rect">
              <a:avLst/>
            </a:prstGeom>
          </p:spPr>
        </p:pic>
        <p:sp useBgFill="1"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15E68FE-0429-8F4F-950A-6FEE8E5E2741}"/>
                </a:ext>
              </a:extLst>
            </p:cNvPr>
            <p:cNvSpPr txBox="1"/>
            <p:nvPr/>
          </p:nvSpPr>
          <p:spPr>
            <a:xfrm>
              <a:off x="1754072" y="3046290"/>
              <a:ext cx="1913426" cy="45425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訓練グラフ集合</a:t>
              </a:r>
            </a:p>
          </p:txBody>
        </p:sp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9200B485-E248-0243-A2F6-173C2713E9A3}"/>
              </a:ext>
            </a:extLst>
          </p:cNvPr>
          <p:cNvSpPr/>
          <p:nvPr/>
        </p:nvSpPr>
        <p:spPr>
          <a:xfrm rot="16200000">
            <a:off x="1374542" y="3868118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0556CD-2AAC-8542-BAA5-B577511E2E76}"/>
              </a:ext>
            </a:extLst>
          </p:cNvPr>
          <p:cNvSpPr txBox="1"/>
          <p:nvPr/>
        </p:nvSpPr>
        <p:spPr>
          <a:xfrm>
            <a:off x="2013057" y="38416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B050"/>
                </a:solidFill>
              </a:rPr>
              <a:t>事前制約なし</a:t>
            </a:r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2A19FB3-F064-4D46-BF55-DB19CC361691}"/>
              </a:ext>
            </a:extLst>
          </p:cNvPr>
          <p:cNvSpPr/>
          <p:nvPr/>
        </p:nvSpPr>
        <p:spPr>
          <a:xfrm rot="16200000">
            <a:off x="1420353" y="6055434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FF2D7C-2C28-4F47-878E-0A53F32B2056}"/>
              </a:ext>
            </a:extLst>
          </p:cNvPr>
          <p:cNvSpPr txBox="1"/>
          <p:nvPr/>
        </p:nvSpPr>
        <p:spPr>
          <a:xfrm>
            <a:off x="2058868" y="60289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B050"/>
                </a:solidFill>
              </a:rPr>
              <a:t>低コスト</a:t>
            </a:r>
          </a:p>
        </p:txBody>
      </p:sp>
    </p:spTree>
    <p:extLst>
      <p:ext uri="{BB962C8B-B14F-4D97-AF65-F5344CB8AC3E}">
        <p14:creationId xmlns:p14="http://schemas.microsoft.com/office/powerpoint/2010/main" val="27969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2ED33-B55B-5343-AEAC-7DB6535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下限値の計算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43F57-6DA9-6342-BCBD-13A0DA7F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探索木の</a:t>
                </a: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特徴：子孫 </a:t>
                </a:r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) 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は親 </a:t>
                </a:r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) 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の</a:t>
                </a: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拡大グラフ</a:t>
                </a:r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ja-JP" sz="800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⊉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⊉ 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⊇</m:t>
                      </m:r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ja-JP" sz="800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含むグラフが含まない側に移る方向性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しかない</a:t>
                </a:r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43F57-6DA9-6342-BCBD-13A0DA7F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2708E-3FCF-E640-AD1B-6952C3B6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D31745E-757A-FB4A-BF42-88449DED71B5}"/>
              </a:ext>
            </a:extLst>
          </p:cNvPr>
          <p:cNvGrpSpPr/>
          <p:nvPr/>
        </p:nvGrpSpPr>
        <p:grpSpPr>
          <a:xfrm>
            <a:off x="2499517" y="3146797"/>
            <a:ext cx="4144966" cy="1830414"/>
            <a:chOff x="2474472" y="3476997"/>
            <a:chExt cx="4144966" cy="1830414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C1AA4C1C-BB5B-884B-A7E2-74841DC1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7666" y="3512757"/>
              <a:ext cx="520700" cy="266700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C33053A3-3584-3F45-9F72-44F93E3244AB}"/>
                </a:ext>
              </a:extLst>
            </p:cNvPr>
            <p:cNvGrpSpPr/>
            <p:nvPr/>
          </p:nvGrpSpPr>
          <p:grpSpPr>
            <a:xfrm>
              <a:off x="2474472" y="3476997"/>
              <a:ext cx="4144966" cy="1830414"/>
              <a:chOff x="2474472" y="3476997"/>
              <a:chExt cx="4144966" cy="183041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D9DD5AB-06DE-1A48-A592-3C73A6A94321}"/>
                  </a:ext>
                </a:extLst>
              </p:cNvPr>
              <p:cNvGrpSpPr/>
              <p:nvPr/>
            </p:nvGrpSpPr>
            <p:grpSpPr>
              <a:xfrm>
                <a:off x="2474472" y="3476997"/>
                <a:ext cx="4144966" cy="1051260"/>
                <a:chOff x="711500" y="4211457"/>
                <a:chExt cx="3955470" cy="110220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64FDFC61-E2F4-A540-87AC-48179A3735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500" y="4665588"/>
                      <a:ext cx="52077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64FDFC61-E2F4-A540-87AC-48179A3735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500" y="4665588"/>
                      <a:ext cx="520778" cy="4517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テキスト ボックス 6">
                      <a:extLst>
                        <a:ext uri="{FF2B5EF4-FFF2-40B4-BE49-F238E27FC236}">
                          <a16:creationId xmlns:a16="http://schemas.microsoft.com/office/drawing/2014/main" id="{65031E2E-AAC4-1E42-91BC-9837270B3C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7823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テキスト ボックス 6">
                      <a:extLst>
                        <a:ext uri="{FF2B5EF4-FFF2-40B4-BE49-F238E27FC236}">
                          <a16:creationId xmlns:a16="http://schemas.microsoft.com/office/drawing/2014/main" id="{65031E2E-AAC4-1E42-91BC-9837270B3C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7823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3290EA5B-6D95-144E-BD3D-DBFD8FE429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6678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3290EA5B-6D95-144E-BD3D-DBFD8FE429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6678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2863898E-2ECD-4743-8FFF-BA32E2AE5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6480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2863898E-2ECD-4743-8FFF-BA32E2AE55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6480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1CC0243E-87FC-8E4C-AE92-8671E2BD88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3888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1CC0243E-87FC-8E4C-AE92-8671E2BD8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3888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4618D238-A67F-7C40-88CB-6DE0E9E4D9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9952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4618D238-A67F-7C40-88CB-6DE0E9E4D9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9952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1890DA29-E30B-4F4A-984C-6E1B696B7D8C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4521572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F2867B1-381C-304E-A6BE-3F10D3F29D9E}"/>
                    </a:ext>
                  </a:extLst>
                </p:cNvPr>
                <p:cNvSpPr txBox="1"/>
                <p:nvPr/>
              </p:nvSpPr>
              <p:spPr>
                <a:xfrm>
                  <a:off x="1318808" y="4211457"/>
                  <a:ext cx="969666" cy="387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>
                      <a:latin typeface="Calibri" panose="020F0502020204030204"/>
                      <a:ea typeface="ＭＳ Ｐゴシック" panose="020B0600070205080204" pitchFamily="34" charset="-128"/>
                    </a:rPr>
                    <a:t>含む</a:t>
                  </a:r>
                  <a:r>
                    <a:rPr kumimoji="1" lang="ja-JP" altLang="en-US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　←</a:t>
                  </a:r>
                  <a:endParaRPr kumimoji="1" lang="en-GB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729AD70-1BA9-CD4E-A10D-FFE531D137A7}"/>
                    </a:ext>
                  </a:extLst>
                </p:cNvPr>
                <p:cNvSpPr txBox="1"/>
                <p:nvPr/>
              </p:nvSpPr>
              <p:spPr>
                <a:xfrm>
                  <a:off x="3040325" y="4211457"/>
                  <a:ext cx="1496763" cy="387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  →</a:t>
                  </a:r>
                  <a:r>
                    <a:rPr kumimoji="1" lang="ja-JP" altLang="en-US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　</a:t>
                  </a:r>
                  <a:r>
                    <a:rPr kumimoji="1" lang="ja-JP" altLang="en-US">
                      <a:latin typeface="Calibri" panose="020F0502020204030204"/>
                      <a:ea typeface="ＭＳ Ｐゴシック" panose="020B0600070205080204" pitchFamily="34" charset="-128"/>
                    </a:rPr>
                    <a:t>含まない</a:t>
                  </a:r>
                  <a:endParaRPr kumimoji="1" lang="en-GB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cs typeface="+mn-cs"/>
                  </a:endParaRPr>
                </a:p>
              </p:txBody>
            </p:sp>
          </p:grpSp>
          <p:sp>
            <p:nvSpPr>
              <p:cNvPr id="22" name="U ターン矢印 21">
                <a:extLst>
                  <a:ext uri="{FF2B5EF4-FFF2-40B4-BE49-F238E27FC236}">
                    <a16:creationId xmlns:a16="http://schemas.microsoft.com/office/drawing/2014/main" id="{54E1803B-8AF4-784D-9639-20C3ABC9DA9C}"/>
                  </a:ext>
                </a:extLst>
              </p:cNvPr>
              <p:cNvSpPr/>
              <p:nvPr/>
            </p:nvSpPr>
            <p:spPr>
              <a:xfrm rot="10800000" flipH="1">
                <a:off x="3916115" y="4575710"/>
                <a:ext cx="1283801" cy="369332"/>
              </a:xfrm>
              <a:prstGeom prst="uturnArrow">
                <a:avLst>
                  <a:gd name="adj1" fmla="val 12973"/>
                  <a:gd name="adj2" fmla="val 25000"/>
                  <a:gd name="adj3" fmla="val 42764"/>
                  <a:gd name="adj4" fmla="val 57236"/>
                  <a:gd name="adj5" fmla="val 100000"/>
                </a:avLst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1BAEFE87-3EAC-924A-B0BC-0BD069642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3862503" y="5052046"/>
                <a:ext cx="716267" cy="255365"/>
              </a:xfrm>
              <a:prstGeom prst="rect">
                <a:avLst/>
              </a:prstGeom>
            </p:spPr>
          </p:pic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0DDFB43D-6B97-874D-977A-3B0A8C60D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V="1">
                <a:off x="4578770" y="5109746"/>
                <a:ext cx="804292" cy="197665"/>
              </a:xfrm>
              <a:prstGeom prst="rect">
                <a:avLst/>
              </a:prstGeom>
            </p:spPr>
          </p:pic>
        </p:grp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8E4676-E5D6-9C45-8306-A44041ECB39C}"/>
              </a:ext>
            </a:extLst>
          </p:cNvPr>
          <p:cNvSpPr txBox="1"/>
          <p:nvPr/>
        </p:nvSpPr>
        <p:spPr>
          <a:xfrm>
            <a:off x="643520" y="5465367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任意のグラフの組み合わせを含まない側へ移したときの</a:t>
            </a:r>
            <a:endParaRPr kumimoji="1" lang="en-US" altLang="ja-JP" sz="2400" dirty="0"/>
          </a:p>
          <a:p>
            <a:r>
              <a:rPr kumimoji="1" lang="ja-JP" altLang="en-US" sz="2400"/>
              <a:t>不純度を全て計算すれば下限値が求まる</a:t>
            </a:r>
            <a:endParaRPr kumimoji="1"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CF337B-E20F-544E-8ECE-5F9720AF2708}"/>
              </a:ext>
            </a:extLst>
          </p:cNvPr>
          <p:cNvSpPr txBox="1"/>
          <p:nvPr/>
        </p:nvSpPr>
        <p:spPr>
          <a:xfrm>
            <a:off x="79513" y="2358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259</Words>
  <Application>Microsoft Macintosh PowerPoint</Application>
  <PresentationFormat>画面に合わせる (4:3)</PresentationFormat>
  <Paragraphs>77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游ゴシック</vt:lpstr>
      <vt:lpstr>游ゴシック</vt:lpstr>
      <vt:lpstr>Arial</vt:lpstr>
      <vt:lpstr>Calibri</vt:lpstr>
      <vt:lpstr>Calibri Light</vt:lpstr>
      <vt:lpstr>Cambria Math</vt:lpstr>
      <vt:lpstr>Office テーマ</vt:lpstr>
      <vt:lpstr>1_Office テーマ</vt:lpstr>
      <vt:lpstr>モンテカルロ木探索を用いた 効率的な部分グラフ探索</vt:lpstr>
      <vt:lpstr>背景</vt:lpstr>
      <vt:lpstr>グラフ分類回帰問題</vt:lpstr>
      <vt:lpstr>目的</vt:lpstr>
      <vt:lpstr>提案手法</vt:lpstr>
      <vt:lpstr>下限値の計算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白川　稜</dc:creator>
  <cp:lastModifiedBy>白川　稜</cp:lastModifiedBy>
  <cp:revision>11</cp:revision>
  <dcterms:created xsi:type="dcterms:W3CDTF">2019-12-01T15:14:56Z</dcterms:created>
  <dcterms:modified xsi:type="dcterms:W3CDTF">2019-12-02T04:07:18Z</dcterms:modified>
</cp:coreProperties>
</file>