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60"/>
    <a:srgbClr val="FAA3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94"/>
    <p:restoredTop sz="94649"/>
  </p:normalViewPr>
  <p:slideViewPr>
    <p:cSldViewPr snapToGrid="0" snapToObjects="1">
      <p:cViewPr>
        <p:scale>
          <a:sx n="88" d="100"/>
          <a:sy n="88" d="100"/>
        </p:scale>
        <p:origin x="-8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EAB0B-01A5-664D-8BC0-E440E105D3B4}" type="datetimeFigureOut">
              <a:rPr kumimoji="1" lang="ja-JP" altLang="en-US" smtClean="0"/>
              <a:t>2019/4/17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926F8-CC40-7141-A583-935DC1C5C49E}" type="slidenum">
              <a:rPr kumimoji="1" lang="ja-JP" altLang="en-US" smtClean="0"/>
              <a:t>‹#›</a:t>
            </a:fld>
            <a:endParaRPr kumimoji="1" lang="ja-JP" altLang="en-US"/>
          </a:p>
        </p:txBody>
      </p:sp>
    </p:spTree>
    <p:extLst>
      <p:ext uri="{BB962C8B-B14F-4D97-AF65-F5344CB8AC3E}">
        <p14:creationId xmlns:p14="http://schemas.microsoft.com/office/powerpoint/2010/main" val="15689077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63926F8-CC40-7141-A583-935DC1C5C49E}" type="slidenum">
              <a:rPr kumimoji="1" lang="ja-JP" altLang="en-US" smtClean="0"/>
              <a:t>1</a:t>
            </a:fld>
            <a:endParaRPr kumimoji="1" lang="ja-JP" altLang="en-US"/>
          </a:p>
        </p:txBody>
      </p:sp>
    </p:spTree>
    <p:extLst>
      <p:ext uri="{BB962C8B-B14F-4D97-AF65-F5344CB8AC3E}">
        <p14:creationId xmlns:p14="http://schemas.microsoft.com/office/powerpoint/2010/main" val="200235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61ABF-A6B9-2B4B-BECB-AD7C065AAA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CE551D3-6D5A-E74F-A077-35ECA39F9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0464413-BA30-9E44-A6FA-87820A3D787C}"/>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151AE200-2D27-864A-ACA9-08A1FD9200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1CAE6E-EADE-894D-ACB1-B4172C9ADCFC}"/>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404672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56EB2-51CD-2D40-91EC-34276CCCA1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C1598D-5A1E-C84E-858D-21E1A5BAFC8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C74D50-D96C-8F43-9D5D-4D31E4BE6FD2}"/>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6AB5DD07-4972-784D-9C5B-F99386396C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F20221-913D-B04A-A929-47E86B7D58D2}"/>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128061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14C282A-9A7B-E242-B385-F7184FEB7E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F48543-B59E-C045-84EF-778CDD2CAAD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223A8F-9053-004B-8D5D-F671096674D0}"/>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BC385A74-06A5-AE4D-92F1-7A17D280A0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51DD5D-2164-1245-A367-8C2C0A13F004}"/>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242883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81C25-8606-7A46-9D4E-8695EDD85F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5C650C-4C38-AB4A-8B29-ACDFBF6A48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4C15CD-8E24-2949-9FB2-C9E3802296C5}"/>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8F759FC2-3B2B-A04C-8F84-5C2AC5DB72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5FB65B-23E3-0142-8A0E-D36E5BCA6B18}"/>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28471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FD8D7-61AB-D34C-ABFE-F88F1B7FF6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E2D784-4889-A148-820F-FACA843E2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5A37E32-BDEE-8346-868F-3792EE961874}"/>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DB69B693-6399-DC4F-A1D6-458E1C2906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FF190B-0219-474D-8A79-9A1566F6F8A6}"/>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276929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59A2D-BBDB-E444-A088-DCF560C0B8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AF461B-88BA-F84C-8280-5D4146D2E5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8FF2276-0683-E044-A9B0-D5E6F5181EA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344206-2831-1647-8EF6-8C0BF3D9ECEF}"/>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6" name="フッター プレースホルダー 5">
            <a:extLst>
              <a:ext uri="{FF2B5EF4-FFF2-40B4-BE49-F238E27FC236}">
                <a16:creationId xmlns:a16="http://schemas.microsoft.com/office/drawing/2014/main" id="{F985C82A-4245-6A48-9024-89C2898BAD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D0A00F-3E56-C441-B017-606C33CD75FF}"/>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60798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AAF42-8306-CA49-BEC8-2C69CA854A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6D5242-D343-CB48-B641-A7A814BA32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7F86A1-4E6B-FC4F-B298-BE1AE7EE15D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9ED2C0-ADDA-5245-826C-84D5D04A2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76E6DD7-58A6-0846-9618-323D413C566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B35F8C-C366-B645-8C00-10C3C80F9826}"/>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8" name="フッター プレースホルダー 7">
            <a:extLst>
              <a:ext uri="{FF2B5EF4-FFF2-40B4-BE49-F238E27FC236}">
                <a16:creationId xmlns:a16="http://schemas.microsoft.com/office/drawing/2014/main" id="{6A57AF2B-6A6A-294D-90DC-139353BA1C5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371A97-2495-0B4E-B756-C9CF3F121250}"/>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132278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B4ABE0-5E1D-C04A-B919-61B308FBB9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CB2E2F-0600-9742-B521-5315A9393AE1}"/>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4" name="フッター プレースホルダー 3">
            <a:extLst>
              <a:ext uri="{FF2B5EF4-FFF2-40B4-BE49-F238E27FC236}">
                <a16:creationId xmlns:a16="http://schemas.microsoft.com/office/drawing/2014/main" id="{21E0D0C4-D0B3-CA45-826B-A2F8B0D1AC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7F44C0-2A1D-4045-ADAB-52FBE2010009}"/>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300147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AC2DF48-20B6-444A-A37D-A8CDCA71C48D}"/>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3" name="フッター プレースホルダー 2">
            <a:extLst>
              <a:ext uri="{FF2B5EF4-FFF2-40B4-BE49-F238E27FC236}">
                <a16:creationId xmlns:a16="http://schemas.microsoft.com/office/drawing/2014/main" id="{A4CAE941-7681-BE41-AED5-52E992B2A41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99ED388-8A4B-2A46-85DA-8FC6A06193AD}"/>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55483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BAD24-8E62-024A-9848-11156562DE7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D9A2CF-BA9F-EA42-8135-3C66F994CC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30746F-C959-6F47-8599-EFD78D946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747C8E-918A-CA4F-83B2-4BD0A327806C}"/>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6" name="フッター プレースホルダー 5">
            <a:extLst>
              <a:ext uri="{FF2B5EF4-FFF2-40B4-BE49-F238E27FC236}">
                <a16:creationId xmlns:a16="http://schemas.microsoft.com/office/drawing/2014/main" id="{AE254561-4C92-E54E-A7F8-DAB4B49882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701C3-C44B-C94F-8A2A-A76EE5092F7A}"/>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28154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87CF7-8C81-FC46-8C5C-40697B833C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A146484-2AA8-B047-B43B-AF61926F2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2FEA525-942A-9448-A252-44F78C71B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CE932A-3E9F-584D-AABB-D29337EDFC06}"/>
              </a:ext>
            </a:extLst>
          </p:cNvPr>
          <p:cNvSpPr>
            <a:spLocks noGrp="1"/>
          </p:cNvSpPr>
          <p:nvPr>
            <p:ph type="dt" sz="half" idx="10"/>
          </p:nvPr>
        </p:nvSpPr>
        <p:spPr/>
        <p:txBody>
          <a:bodyPr/>
          <a:lstStyle/>
          <a:p>
            <a:fld id="{DE602592-E83A-7D4D-BE5D-ECAB9676732B}" type="datetimeFigureOut">
              <a:rPr kumimoji="1" lang="ja-JP" altLang="en-US" smtClean="0"/>
              <a:t>2019/4/17</a:t>
            </a:fld>
            <a:endParaRPr kumimoji="1" lang="ja-JP" altLang="en-US"/>
          </a:p>
        </p:txBody>
      </p:sp>
      <p:sp>
        <p:nvSpPr>
          <p:cNvPr id="6" name="フッター プレースホルダー 5">
            <a:extLst>
              <a:ext uri="{FF2B5EF4-FFF2-40B4-BE49-F238E27FC236}">
                <a16:creationId xmlns:a16="http://schemas.microsoft.com/office/drawing/2014/main" id="{CE4677DD-7174-C149-AB23-565EA9B68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765384-F68F-5F40-A0BE-4315892FEF6E}"/>
              </a:ext>
            </a:extLst>
          </p:cNvPr>
          <p:cNvSpPr>
            <a:spLocks noGrp="1"/>
          </p:cNvSpPr>
          <p:nvPr>
            <p:ph type="sldNum" sz="quarter" idx="12"/>
          </p:nvPr>
        </p:nvSpPr>
        <p:spPr/>
        <p:txBody>
          <a:body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410121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7C598A6-80E0-004F-B364-7E0C8A4374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E347A3-1749-5444-AEDC-9A89F2B4C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D2C491-9A03-6044-8EDE-236C8A8DE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02592-E83A-7D4D-BE5D-ECAB9676732B}"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980896D8-71B7-F449-973E-B01A44748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98A2DE7-7553-0041-8A4F-672932C604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856C2-C34C-F446-8F54-0EBFEA8D1514}" type="slidenum">
              <a:rPr kumimoji="1" lang="ja-JP" altLang="en-US" smtClean="0"/>
              <a:t>‹#›</a:t>
            </a:fld>
            <a:endParaRPr kumimoji="1" lang="ja-JP" altLang="en-US"/>
          </a:p>
        </p:txBody>
      </p:sp>
    </p:spTree>
    <p:extLst>
      <p:ext uri="{BB962C8B-B14F-4D97-AF65-F5344CB8AC3E}">
        <p14:creationId xmlns:p14="http://schemas.microsoft.com/office/powerpoint/2010/main" val="3938546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a:extLst>
              <a:ext uri="{FF2B5EF4-FFF2-40B4-BE49-F238E27FC236}">
                <a16:creationId xmlns:a16="http://schemas.microsoft.com/office/drawing/2014/main" id="{6BB88727-57BE-474B-9081-31CAD7863EB9}"/>
              </a:ext>
            </a:extLst>
          </p:cNvPr>
          <p:cNvSpPr/>
          <p:nvPr/>
        </p:nvSpPr>
        <p:spPr>
          <a:xfrm>
            <a:off x="6665124" y="4386216"/>
            <a:ext cx="3749040" cy="772031"/>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494D7BAB-0276-7A40-9C95-895B0CFC127B}"/>
              </a:ext>
            </a:extLst>
          </p:cNvPr>
          <p:cNvSpPr/>
          <p:nvPr/>
        </p:nvSpPr>
        <p:spPr>
          <a:xfrm>
            <a:off x="1056555" y="4386216"/>
            <a:ext cx="4927686" cy="143256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BCEE417-E7D7-6047-883C-B80973EDDBBB}"/>
              </a:ext>
            </a:extLst>
          </p:cNvPr>
          <p:cNvSpPr txBox="1"/>
          <p:nvPr/>
        </p:nvSpPr>
        <p:spPr>
          <a:xfrm>
            <a:off x="467274" y="1100380"/>
            <a:ext cx="11315918" cy="5324535"/>
          </a:xfrm>
          <a:prstGeom prst="rect">
            <a:avLst/>
          </a:prstGeom>
          <a:noFill/>
        </p:spPr>
        <p:txBody>
          <a:bodyPr wrap="none" rtlCol="0">
            <a:spAutoFit/>
          </a:bodyPr>
          <a:lstStyle/>
          <a:p>
            <a:r>
              <a:rPr kumimoji="1" lang="ja-JP" altLang="en-US" sz="2000"/>
              <a:t>テーマ：部分グラフ特徴を利用したグラフ分類回帰問題に対する効率的アルゴリズムの検討</a:t>
            </a:r>
            <a:endParaRPr kumimoji="1" lang="en-US" altLang="ja-JP" sz="2000" dirty="0"/>
          </a:p>
          <a:p>
            <a:endParaRPr lang="en-US" altLang="ja-JP" sz="2000" dirty="0"/>
          </a:p>
          <a:p>
            <a:endParaRPr lang="en-US" altLang="ja-JP" sz="2000" dirty="0"/>
          </a:p>
          <a:p>
            <a:endParaRPr lang="en-US" altLang="ja-JP" sz="800" dirty="0"/>
          </a:p>
          <a:p>
            <a:r>
              <a:rPr lang="ja-JP" altLang="en-US" sz="2000"/>
              <a:t>グラフ分類回帰：</a:t>
            </a:r>
            <a:endParaRPr lang="en-US" altLang="ja-JP" sz="2000" dirty="0"/>
          </a:p>
          <a:p>
            <a:endParaRPr lang="en-US" altLang="ja-JP" sz="2000" dirty="0"/>
          </a:p>
          <a:p>
            <a:endParaRPr lang="en-US" altLang="ja-JP" sz="2000" dirty="0"/>
          </a:p>
          <a:p>
            <a:endParaRPr lang="en-US" altLang="ja-JP" sz="2000" dirty="0"/>
          </a:p>
          <a:p>
            <a:r>
              <a:rPr lang="ja-JP" altLang="en-US" sz="2000"/>
              <a:t>特徴量：部分グラフの有無</a:t>
            </a:r>
            <a:r>
              <a:rPr lang="en-US" altLang="ja-JP" sz="2000" dirty="0"/>
              <a:t>	</a:t>
            </a:r>
            <a:r>
              <a:rPr lang="ja-JP" altLang="en-US" sz="2000"/>
              <a:t>　　グラフサイズに対して</a:t>
            </a:r>
            <a:r>
              <a:rPr lang="ja-JP" altLang="en-US" sz="2000">
                <a:solidFill>
                  <a:srgbClr val="C00000"/>
                </a:solidFill>
              </a:rPr>
              <a:t>部分グラフの総数は指数関数的に増加</a:t>
            </a:r>
            <a:endParaRPr lang="en-US" altLang="ja-JP" sz="2000" dirty="0">
              <a:solidFill>
                <a:srgbClr val="C00000"/>
              </a:solidFill>
            </a:endParaRPr>
          </a:p>
          <a:p>
            <a:endParaRPr lang="en-US" altLang="ja-JP" sz="2000" dirty="0">
              <a:solidFill>
                <a:srgbClr val="C00000"/>
              </a:solidFill>
            </a:endParaRPr>
          </a:p>
          <a:p>
            <a:r>
              <a:rPr lang="ja-JP" altLang="en-US" sz="2000"/>
              <a:t>既存手法：</a:t>
            </a:r>
            <a:endParaRPr lang="en-US" altLang="ja-JP" sz="2000" dirty="0"/>
          </a:p>
          <a:p>
            <a:endParaRPr lang="en-US" altLang="ja-JP" sz="400" dirty="0"/>
          </a:p>
          <a:p>
            <a:endParaRPr lang="en-US" altLang="ja-JP" sz="800" dirty="0"/>
          </a:p>
          <a:p>
            <a:r>
              <a:rPr lang="en-US" altLang="ja-JP" sz="2000" dirty="0"/>
              <a:t>           </a:t>
            </a:r>
            <a:r>
              <a:rPr lang="ja-JP" altLang="en-US" sz="2000"/>
              <a:t>全部分グラフを</a:t>
            </a:r>
            <a:r>
              <a:rPr lang="ja-JP" altLang="en-US" sz="2000">
                <a:solidFill>
                  <a:srgbClr val="C00000"/>
                </a:solidFill>
              </a:rPr>
              <a:t>考慮しない</a:t>
            </a:r>
            <a:r>
              <a:rPr lang="en-US" altLang="ja-JP" sz="2000" dirty="0"/>
              <a:t>                                   </a:t>
            </a:r>
            <a:r>
              <a:rPr lang="ja-JP" altLang="en-US" sz="2000"/>
              <a:t>全部分グラフを</a:t>
            </a:r>
            <a:r>
              <a:rPr lang="ja-JP" altLang="en-US" sz="2000">
                <a:solidFill>
                  <a:schemeClr val="accent6"/>
                </a:solidFill>
              </a:rPr>
              <a:t>考慮する</a:t>
            </a:r>
            <a:endParaRPr lang="en-US" altLang="ja-JP" sz="2000" dirty="0">
              <a:solidFill>
                <a:schemeClr val="accent6"/>
              </a:solidFill>
            </a:endParaRPr>
          </a:p>
          <a:p>
            <a:r>
              <a:rPr lang="en-US" altLang="ja-JP" sz="2000" dirty="0"/>
              <a:t>           </a:t>
            </a:r>
            <a:r>
              <a:rPr lang="ja-JP" altLang="en-US" sz="2000"/>
              <a:t>・</a:t>
            </a:r>
            <a:r>
              <a:rPr lang="en-US" altLang="ja-JP" sz="2000" dirty="0"/>
              <a:t>2 step approach</a:t>
            </a:r>
            <a:r>
              <a:rPr lang="ja-JP" altLang="en-US" sz="2000"/>
              <a:t>                                               ・</a:t>
            </a:r>
            <a:r>
              <a:rPr lang="en-US" altLang="ja-JP" sz="2000" dirty="0"/>
              <a:t>gBoost</a:t>
            </a:r>
          </a:p>
          <a:p>
            <a:r>
              <a:rPr lang="en-US" altLang="ja-JP" sz="2000" dirty="0"/>
              <a:t>           </a:t>
            </a:r>
            <a:r>
              <a:rPr lang="ja-JP" altLang="en-US" sz="2000"/>
              <a:t>・</a:t>
            </a:r>
            <a:r>
              <a:rPr lang="en-US" altLang="ja-JP" sz="2000" dirty="0"/>
              <a:t>Graph Convolution Network (GNN)</a:t>
            </a:r>
          </a:p>
          <a:p>
            <a:r>
              <a:rPr lang="en-US" altLang="ja-JP" sz="2000" dirty="0"/>
              <a:t>           </a:t>
            </a:r>
            <a:r>
              <a:rPr lang="ja-JP" altLang="en-US" sz="2000"/>
              <a:t>・</a:t>
            </a:r>
            <a:r>
              <a:rPr lang="en-US" altLang="ja-JP" sz="2000" dirty="0"/>
              <a:t>Graph Fingerprint</a:t>
            </a:r>
            <a:endParaRPr lang="ja-JP" altLang="en-US" sz="2000"/>
          </a:p>
          <a:p>
            <a:endParaRPr lang="en-US" altLang="ja-JP" sz="2000" dirty="0"/>
          </a:p>
          <a:p>
            <a:endParaRPr lang="en-US" altLang="ja-JP" sz="2000" dirty="0"/>
          </a:p>
        </p:txBody>
      </p:sp>
      <p:sp>
        <p:nvSpPr>
          <p:cNvPr id="4" name="テキスト ボックス 3">
            <a:extLst>
              <a:ext uri="{FF2B5EF4-FFF2-40B4-BE49-F238E27FC236}">
                <a16:creationId xmlns:a16="http://schemas.microsoft.com/office/drawing/2014/main" id="{9AAEEF55-3418-1A48-93D7-AE93E5B745FB}"/>
              </a:ext>
            </a:extLst>
          </p:cNvPr>
          <p:cNvSpPr txBox="1"/>
          <p:nvPr/>
        </p:nvSpPr>
        <p:spPr>
          <a:xfrm>
            <a:off x="604434" y="402956"/>
            <a:ext cx="2954655" cy="461665"/>
          </a:xfrm>
          <a:prstGeom prst="rect">
            <a:avLst/>
          </a:prstGeom>
          <a:noFill/>
        </p:spPr>
        <p:txBody>
          <a:bodyPr wrap="none" rtlCol="0">
            <a:spAutoFit/>
          </a:bodyPr>
          <a:lstStyle/>
          <a:p>
            <a:r>
              <a:rPr lang="ja-JP" altLang="en-US" sz="2400" b="1" u="sng"/>
              <a:t>研究まとめ（白川）</a:t>
            </a:r>
            <a:endParaRPr kumimoji="1" lang="ja-JP" altLang="en-US" sz="2400" b="1" u="sng"/>
          </a:p>
        </p:txBody>
      </p:sp>
      <p:grpSp>
        <p:nvGrpSpPr>
          <p:cNvPr id="13" name="グループ化 12">
            <a:extLst>
              <a:ext uri="{FF2B5EF4-FFF2-40B4-BE49-F238E27FC236}">
                <a16:creationId xmlns:a16="http://schemas.microsoft.com/office/drawing/2014/main" id="{8712DEA2-2829-ED46-82D8-75539AC22194}"/>
              </a:ext>
            </a:extLst>
          </p:cNvPr>
          <p:cNvGrpSpPr/>
          <p:nvPr/>
        </p:nvGrpSpPr>
        <p:grpSpPr>
          <a:xfrm>
            <a:off x="2846732" y="1630505"/>
            <a:ext cx="8472391" cy="1180117"/>
            <a:chOff x="2846732" y="1511231"/>
            <a:chExt cx="8472391" cy="1180117"/>
          </a:xfrm>
        </p:grpSpPr>
        <p:pic>
          <p:nvPicPr>
            <p:cNvPr id="6" name="コンテンツ プレースホルダー 5">
              <a:extLst>
                <a:ext uri="{FF2B5EF4-FFF2-40B4-BE49-F238E27FC236}">
                  <a16:creationId xmlns:a16="http://schemas.microsoft.com/office/drawing/2014/main" id="{D1149C7E-4D7E-8548-98E3-6101A9DC013E}"/>
                </a:ext>
              </a:extLst>
            </p:cNvPr>
            <p:cNvPicPr>
              <a:picLocks noChangeAspect="1"/>
            </p:cNvPicPr>
            <p:nvPr/>
          </p:nvPicPr>
          <p:blipFill>
            <a:blip r:embed="rId3"/>
            <a:stretch>
              <a:fillRect/>
            </a:stretch>
          </p:blipFill>
          <p:spPr>
            <a:xfrm>
              <a:off x="2846732" y="1849785"/>
              <a:ext cx="3127513" cy="841563"/>
            </a:xfrm>
            <a:prstGeom prst="rect">
              <a:avLst/>
            </a:prstGeom>
          </p:spPr>
        </p:pic>
        <p:pic>
          <p:nvPicPr>
            <p:cNvPr id="7" name="図 6">
              <a:extLst>
                <a:ext uri="{FF2B5EF4-FFF2-40B4-BE49-F238E27FC236}">
                  <a16:creationId xmlns:a16="http://schemas.microsoft.com/office/drawing/2014/main" id="{FFBED146-AF64-3549-8083-14E4090FD047}"/>
                </a:ext>
              </a:extLst>
            </p:cNvPr>
            <p:cNvPicPr>
              <a:picLocks noChangeAspect="1"/>
            </p:cNvPicPr>
            <p:nvPr/>
          </p:nvPicPr>
          <p:blipFill>
            <a:blip r:embed="rId4"/>
            <a:stretch>
              <a:fillRect/>
            </a:stretch>
          </p:blipFill>
          <p:spPr>
            <a:xfrm>
              <a:off x="8191610" y="2059373"/>
              <a:ext cx="3127513" cy="438269"/>
            </a:xfrm>
            <a:prstGeom prst="rect">
              <a:avLst/>
            </a:prstGeom>
          </p:spPr>
        </p:pic>
        <p:sp>
          <p:nvSpPr>
            <p:cNvPr id="8" name="下矢印 7">
              <a:extLst>
                <a:ext uri="{FF2B5EF4-FFF2-40B4-BE49-F238E27FC236}">
                  <a16:creationId xmlns:a16="http://schemas.microsoft.com/office/drawing/2014/main" id="{9AB6CBEA-1C63-324A-9920-58D20DEC20E7}"/>
                </a:ext>
              </a:extLst>
            </p:cNvPr>
            <p:cNvSpPr/>
            <p:nvPr/>
          </p:nvSpPr>
          <p:spPr>
            <a:xfrm rot="16200000">
              <a:off x="6225677" y="2149885"/>
              <a:ext cx="188015" cy="231493"/>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B4286482-BBA2-504A-81B1-52196E4119F3}"/>
                    </a:ext>
                  </a:extLst>
                </p:cNvPr>
                <p:cNvSpPr txBox="1"/>
                <p:nvPr/>
              </p:nvSpPr>
              <p:spPr>
                <a:xfrm>
                  <a:off x="6665124" y="1978178"/>
                  <a:ext cx="835607" cy="584775"/>
                </a:xfrm>
                <a:prstGeom prst="rect">
                  <a:avLst/>
                </a:prstGeom>
                <a:noFill/>
                <a:ln w="19050">
                  <a:solidFill>
                    <a:schemeClr val="tx1"/>
                  </a:solidFill>
                </a:ln>
              </p:spPr>
              <p:txBody>
                <a:bodyPr wrap="square" rtlCol="0">
                  <a:spAutoFit/>
                </a:bodyPr>
                <a:lstStyle/>
                <a:p>
                  <a:pPr algn="ctr"/>
                  <a:r>
                    <a:rPr kumimoji="1" lang="ja-JP" altLang="en-US" sz="1600"/>
                    <a:t>予測器</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rPr>
                          <m:t>𝑓</m:t>
                        </m:r>
                      </m:oMath>
                    </m:oMathPara>
                  </a14:m>
                  <a:endParaRPr kumimoji="1" lang="en-US" altLang="ja-JP" sz="1600" dirty="0"/>
                </a:p>
              </p:txBody>
            </p:sp>
          </mc:Choice>
          <mc:Fallback>
            <p:sp>
              <p:nvSpPr>
                <p:cNvPr id="9" name="テキスト ボックス 8">
                  <a:extLst>
                    <a:ext uri="{FF2B5EF4-FFF2-40B4-BE49-F238E27FC236}">
                      <a16:creationId xmlns:a16="http://schemas.microsoft.com/office/drawing/2014/main" id="{B4286482-BBA2-504A-81B1-52196E4119F3}"/>
                    </a:ext>
                  </a:extLst>
                </p:cNvPr>
                <p:cNvSpPr txBox="1">
                  <a:spLocks noRot="1" noChangeAspect="1" noMove="1" noResize="1" noEditPoints="1" noAdjustHandles="1" noChangeArrowheads="1" noChangeShapeType="1" noTextEdit="1"/>
                </p:cNvSpPr>
                <p:nvPr/>
              </p:nvSpPr>
              <p:spPr>
                <a:xfrm>
                  <a:off x="6665124" y="1978178"/>
                  <a:ext cx="835607" cy="584775"/>
                </a:xfrm>
                <a:prstGeom prst="rect">
                  <a:avLst/>
                </a:prstGeom>
                <a:blipFill>
                  <a:blip r:embed="rId5"/>
                  <a:stretch>
                    <a:fillRect b="-2041"/>
                  </a:stretch>
                </a:blipFill>
                <a:ln w="19050">
                  <a:solidFill>
                    <a:schemeClr val="tx1"/>
                  </a:solidFill>
                </a:ln>
              </p:spPr>
              <p:txBody>
                <a:bodyPr/>
                <a:lstStyle/>
                <a:p>
                  <a:r>
                    <a:rPr lang="ja-JP" altLang="en-US">
                      <a:noFill/>
                    </a:rPr>
                    <a:t> </a:t>
                  </a:r>
                </a:p>
              </p:txBody>
            </p:sp>
          </mc:Fallback>
        </mc:AlternateContent>
        <p:sp>
          <p:nvSpPr>
            <p:cNvPr id="10" name="下矢印 9">
              <a:extLst>
                <a:ext uri="{FF2B5EF4-FFF2-40B4-BE49-F238E27FC236}">
                  <a16:creationId xmlns:a16="http://schemas.microsoft.com/office/drawing/2014/main" id="{54184526-D336-8C4D-9C1A-B5643F0F912C}"/>
                </a:ext>
              </a:extLst>
            </p:cNvPr>
            <p:cNvSpPr/>
            <p:nvPr/>
          </p:nvSpPr>
          <p:spPr>
            <a:xfrm rot="16200000">
              <a:off x="7752163" y="2149884"/>
              <a:ext cx="188015" cy="231493"/>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BFDAAB43-94A2-FD47-8D3C-99A24C5CE5E8}"/>
                </a:ext>
              </a:extLst>
            </p:cNvPr>
            <p:cNvSpPr txBox="1"/>
            <p:nvPr/>
          </p:nvSpPr>
          <p:spPr>
            <a:xfrm>
              <a:off x="8191610" y="1680508"/>
              <a:ext cx="2797561" cy="338554"/>
            </a:xfrm>
            <a:prstGeom prst="rect">
              <a:avLst/>
            </a:prstGeom>
            <a:noFill/>
          </p:spPr>
          <p:txBody>
            <a:bodyPr wrap="square" rtlCol="0">
              <a:spAutoFit/>
            </a:bodyPr>
            <a:lstStyle/>
            <a:p>
              <a:r>
                <a:rPr kumimoji="1" lang="en-US" altLang="ja-JP" sz="1600" dirty="0"/>
                <a:t>output: </a:t>
              </a:r>
              <a:r>
                <a:rPr kumimoji="1" lang="ja-JP" altLang="en-US" sz="1600"/>
                <a:t>グラフ</a:t>
              </a:r>
              <a:r>
                <a:rPr lang="ja-JP" altLang="en-US" sz="1600"/>
                <a:t>ラベル</a:t>
              </a:r>
              <a:endParaRPr kumimoji="1" lang="ja-JP" altLang="en-US" sz="1600"/>
            </a:p>
          </p:txBody>
        </p:sp>
        <p:sp>
          <p:nvSpPr>
            <p:cNvPr id="12" name="テキスト ボックス 11">
              <a:extLst>
                <a:ext uri="{FF2B5EF4-FFF2-40B4-BE49-F238E27FC236}">
                  <a16:creationId xmlns:a16="http://schemas.microsoft.com/office/drawing/2014/main" id="{0A170944-BC56-FF4D-8827-B4E1E5CEAEFA}"/>
                </a:ext>
              </a:extLst>
            </p:cNvPr>
            <p:cNvSpPr txBox="1"/>
            <p:nvPr/>
          </p:nvSpPr>
          <p:spPr>
            <a:xfrm>
              <a:off x="2846732" y="1511231"/>
              <a:ext cx="2015295" cy="338554"/>
            </a:xfrm>
            <a:prstGeom prst="rect">
              <a:avLst/>
            </a:prstGeom>
            <a:noFill/>
          </p:spPr>
          <p:txBody>
            <a:bodyPr wrap="none" rtlCol="0">
              <a:spAutoFit/>
            </a:bodyPr>
            <a:lstStyle/>
            <a:p>
              <a:r>
                <a:rPr kumimoji="1" lang="en-US" altLang="ja-JP" sz="1600" dirty="0"/>
                <a:t>input: </a:t>
              </a:r>
              <a:r>
                <a:rPr kumimoji="1" lang="ja-JP" altLang="en-US" sz="1600"/>
                <a:t>グラフデータ</a:t>
              </a:r>
            </a:p>
          </p:txBody>
        </p:sp>
      </p:grpSp>
      <p:sp>
        <p:nvSpPr>
          <p:cNvPr id="17" name="下矢印 16">
            <a:extLst>
              <a:ext uri="{FF2B5EF4-FFF2-40B4-BE49-F238E27FC236}">
                <a16:creationId xmlns:a16="http://schemas.microsoft.com/office/drawing/2014/main" id="{01455979-AF8F-5242-BBE0-E360B2109E19}"/>
              </a:ext>
            </a:extLst>
          </p:cNvPr>
          <p:cNvSpPr/>
          <p:nvPr/>
        </p:nvSpPr>
        <p:spPr>
          <a:xfrm rot="16200000">
            <a:off x="4093792" y="3407261"/>
            <a:ext cx="188015" cy="231493"/>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3" name="下矢印 22">
            <a:extLst>
              <a:ext uri="{FF2B5EF4-FFF2-40B4-BE49-F238E27FC236}">
                <a16:creationId xmlns:a16="http://schemas.microsoft.com/office/drawing/2014/main" id="{51EF9635-85EF-0648-8680-53F1E6FD5DEA}"/>
              </a:ext>
            </a:extLst>
          </p:cNvPr>
          <p:cNvSpPr/>
          <p:nvPr/>
        </p:nvSpPr>
        <p:spPr>
          <a:xfrm>
            <a:off x="3426390" y="5967994"/>
            <a:ext cx="188015" cy="231493"/>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4" name="下矢印 23">
            <a:extLst>
              <a:ext uri="{FF2B5EF4-FFF2-40B4-BE49-F238E27FC236}">
                <a16:creationId xmlns:a16="http://schemas.microsoft.com/office/drawing/2014/main" id="{33F7A017-BF50-CE4F-91B2-5B419A843C6C}"/>
              </a:ext>
            </a:extLst>
          </p:cNvPr>
          <p:cNvSpPr/>
          <p:nvPr/>
        </p:nvSpPr>
        <p:spPr>
          <a:xfrm>
            <a:off x="8445636" y="5967994"/>
            <a:ext cx="188015" cy="231493"/>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508F1C2A-77AC-D649-879B-2739E673A115}"/>
              </a:ext>
            </a:extLst>
          </p:cNvPr>
          <p:cNvSpPr txBox="1"/>
          <p:nvPr/>
        </p:nvSpPr>
        <p:spPr>
          <a:xfrm>
            <a:off x="889681" y="6270378"/>
            <a:ext cx="5261432" cy="369332"/>
          </a:xfrm>
          <a:prstGeom prst="rect">
            <a:avLst/>
          </a:prstGeom>
          <a:noFill/>
        </p:spPr>
        <p:txBody>
          <a:bodyPr wrap="square" rtlCol="0">
            <a:spAutoFit/>
          </a:bodyPr>
          <a:lstStyle/>
          <a:p>
            <a:r>
              <a:rPr lang="ja-JP" altLang="en-US"/>
              <a:t>重要な特徴を見落とす可能性、精度の低下の恐れ</a:t>
            </a:r>
            <a:endParaRPr kumimoji="1" lang="ja-JP" altLang="en-US"/>
          </a:p>
        </p:txBody>
      </p:sp>
      <p:sp>
        <p:nvSpPr>
          <p:cNvPr id="26" name="テキスト ボックス 25">
            <a:extLst>
              <a:ext uri="{FF2B5EF4-FFF2-40B4-BE49-F238E27FC236}">
                <a16:creationId xmlns:a16="http://schemas.microsoft.com/office/drawing/2014/main" id="{70491278-D5BF-DB4D-B8B6-C7BE9DFDE109}"/>
              </a:ext>
            </a:extLst>
          </p:cNvPr>
          <p:cNvSpPr txBox="1"/>
          <p:nvPr/>
        </p:nvSpPr>
        <p:spPr>
          <a:xfrm>
            <a:off x="7050732" y="6270378"/>
            <a:ext cx="2977822" cy="369332"/>
          </a:xfrm>
          <a:prstGeom prst="rect">
            <a:avLst/>
          </a:prstGeom>
          <a:noFill/>
        </p:spPr>
        <p:txBody>
          <a:bodyPr wrap="square" rtlCol="0">
            <a:spAutoFit/>
          </a:bodyPr>
          <a:lstStyle/>
          <a:p>
            <a:r>
              <a:rPr kumimoji="1" lang="ja-JP" altLang="en-US"/>
              <a:t>コスト軽量化を測る必要性</a:t>
            </a:r>
          </a:p>
        </p:txBody>
      </p:sp>
    </p:spTree>
    <p:extLst>
      <p:ext uri="{BB962C8B-B14F-4D97-AF65-F5344CB8AC3E}">
        <p14:creationId xmlns:p14="http://schemas.microsoft.com/office/powerpoint/2010/main" val="101907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64F7B16-B0C9-824B-BF35-92DA69A77E32}"/>
              </a:ext>
            </a:extLst>
          </p:cNvPr>
          <p:cNvSpPr txBox="1"/>
          <p:nvPr/>
        </p:nvSpPr>
        <p:spPr>
          <a:xfrm>
            <a:off x="435429" y="595086"/>
            <a:ext cx="5857694" cy="3170099"/>
          </a:xfrm>
          <a:prstGeom prst="rect">
            <a:avLst/>
          </a:prstGeom>
          <a:noFill/>
        </p:spPr>
        <p:txBody>
          <a:bodyPr wrap="none" rtlCol="0">
            <a:spAutoFit/>
          </a:bodyPr>
          <a:lstStyle/>
          <a:p>
            <a:r>
              <a:rPr kumimoji="1" lang="en-US" altLang="ja-JP" sz="2000" dirty="0"/>
              <a:t>gBoost</a:t>
            </a:r>
            <a:r>
              <a:rPr lang="en-US" altLang="ja-JP" sz="2000" dirty="0"/>
              <a:t>[</a:t>
            </a:r>
            <a:r>
              <a:rPr lang="en-US" altLang="ja-JP" sz="2000" dirty="0" err="1"/>
              <a:t>Saigo</a:t>
            </a:r>
            <a:r>
              <a:rPr lang="ja-JP" altLang="en-US" sz="2000"/>
              <a:t>＋</a:t>
            </a:r>
            <a:r>
              <a:rPr lang="en-US" altLang="ja-JP" sz="2000" dirty="0"/>
              <a:t> 09]</a:t>
            </a:r>
            <a:endParaRPr kumimoji="1" lang="en-US" altLang="ja-JP" sz="2000" dirty="0"/>
          </a:p>
          <a:p>
            <a:r>
              <a:rPr lang="ja-JP" altLang="en-US"/>
              <a:t>　モデルの学習と特徴探索を同時に行う手法</a:t>
            </a:r>
            <a:endParaRPr lang="en-US" altLang="ja-JP" dirty="0"/>
          </a:p>
          <a:p>
            <a:r>
              <a:rPr kumimoji="1" lang="ja-JP" altLang="en-US"/>
              <a:t>　</a:t>
            </a:r>
            <a:endParaRPr kumimoji="1" lang="en-US" altLang="ja-JP" dirty="0"/>
          </a:p>
          <a:p>
            <a:r>
              <a:rPr lang="ja-JP" altLang="en-US"/>
              <a:t>　モデル：決定株（深さ１の決定木）</a:t>
            </a:r>
            <a:endParaRPr lang="en-US" altLang="ja-JP" dirty="0"/>
          </a:p>
          <a:p>
            <a:r>
              <a:rPr lang="ja-JP" altLang="en-US"/>
              <a:t>　　　　　　➕</a:t>
            </a:r>
            <a:endParaRPr lang="en-US" altLang="ja-JP" dirty="0"/>
          </a:p>
          <a:p>
            <a:r>
              <a:rPr lang="ja-JP" altLang="en-US"/>
              <a:t>　　　　　線形計画問題に基づくブースティング</a:t>
            </a:r>
            <a:endParaRPr lang="en-US" altLang="ja-JP" dirty="0"/>
          </a:p>
          <a:p>
            <a:r>
              <a:rPr lang="ja-JP" altLang="en-US"/>
              <a:t>　</a:t>
            </a:r>
            <a:endParaRPr lang="en-US" altLang="ja-JP" dirty="0"/>
          </a:p>
          <a:p>
            <a:r>
              <a:rPr lang="ja-JP" altLang="en-US"/>
              <a:t>　特徴探索：枝刈りを利用した</a:t>
            </a:r>
            <a:r>
              <a:rPr lang="en-US" altLang="ja-JP" dirty="0" err="1"/>
              <a:t>gSpan</a:t>
            </a:r>
            <a:r>
              <a:rPr lang="en-US" altLang="ja-JP" dirty="0"/>
              <a:t>[Yan+ 02]</a:t>
            </a:r>
            <a:r>
              <a:rPr lang="ja-JP" altLang="en-US"/>
              <a:t>木探索</a:t>
            </a:r>
            <a:endParaRPr lang="en-US" altLang="ja-JP" dirty="0"/>
          </a:p>
          <a:p>
            <a:endParaRPr lang="en-US" altLang="ja-JP" dirty="0"/>
          </a:p>
          <a:p>
            <a:r>
              <a:rPr lang="ja-JP" altLang="en-US"/>
              <a:t>　問題点：</a:t>
            </a:r>
            <a:r>
              <a:rPr lang="ja-JP" altLang="en-US">
                <a:solidFill>
                  <a:srgbClr val="C00000"/>
                </a:solidFill>
              </a:rPr>
              <a:t>線形モデル</a:t>
            </a:r>
            <a:endParaRPr lang="en-US" altLang="ja-JP" dirty="0">
              <a:solidFill>
                <a:srgbClr val="C00000"/>
              </a:solidFill>
            </a:endParaRPr>
          </a:p>
          <a:p>
            <a:r>
              <a:rPr lang="ja-JP" altLang="en-US"/>
              <a:t>　　　　　枝刈りをしてもなお</a:t>
            </a:r>
            <a:r>
              <a:rPr lang="ja-JP" altLang="en-US">
                <a:solidFill>
                  <a:srgbClr val="C00000"/>
                </a:solidFill>
              </a:rPr>
              <a:t>計算コストが膨大</a:t>
            </a:r>
            <a:endParaRPr lang="en-US" altLang="ja-JP" dirty="0">
              <a:solidFill>
                <a:srgbClr val="C00000"/>
              </a:solidFill>
            </a:endParaRPr>
          </a:p>
        </p:txBody>
      </p:sp>
      <p:graphicFrame>
        <p:nvGraphicFramePr>
          <p:cNvPr id="6" name="表 5">
            <a:extLst>
              <a:ext uri="{FF2B5EF4-FFF2-40B4-BE49-F238E27FC236}">
                <a16:creationId xmlns:a16="http://schemas.microsoft.com/office/drawing/2014/main" id="{65A899EE-F99B-C943-B1FD-989952CFDF8A}"/>
              </a:ext>
            </a:extLst>
          </p:cNvPr>
          <p:cNvGraphicFramePr>
            <a:graphicFrameLocks noGrp="1"/>
          </p:cNvGraphicFramePr>
          <p:nvPr>
            <p:extLst>
              <p:ext uri="{D42A27DB-BD31-4B8C-83A1-F6EECF244321}">
                <p14:modId xmlns:p14="http://schemas.microsoft.com/office/powerpoint/2010/main" val="1206851989"/>
              </p:ext>
            </p:extLst>
          </p:nvPr>
        </p:nvGraphicFramePr>
        <p:xfrm>
          <a:off x="420917" y="4406294"/>
          <a:ext cx="5857694" cy="1929192"/>
        </p:xfrm>
        <a:graphic>
          <a:graphicData uri="http://schemas.openxmlformats.org/drawingml/2006/table">
            <a:tbl>
              <a:tblPr firstRow="1" bandRow="1">
                <a:tableStyleId>{5940675A-B579-460E-94D1-54222C63F5DA}</a:tableStyleId>
              </a:tblPr>
              <a:tblGrid>
                <a:gridCol w="1336632">
                  <a:extLst>
                    <a:ext uri="{9D8B030D-6E8A-4147-A177-3AD203B41FA5}">
                      <a16:colId xmlns:a16="http://schemas.microsoft.com/office/drawing/2014/main" val="1234784832"/>
                    </a:ext>
                  </a:extLst>
                </a:gridCol>
                <a:gridCol w="899190">
                  <a:extLst>
                    <a:ext uri="{9D8B030D-6E8A-4147-A177-3AD203B41FA5}">
                      <a16:colId xmlns:a16="http://schemas.microsoft.com/office/drawing/2014/main" val="2803317096"/>
                    </a:ext>
                  </a:extLst>
                </a:gridCol>
                <a:gridCol w="1810529">
                  <a:extLst>
                    <a:ext uri="{9D8B030D-6E8A-4147-A177-3AD203B41FA5}">
                      <a16:colId xmlns:a16="http://schemas.microsoft.com/office/drawing/2014/main" val="2102870732"/>
                    </a:ext>
                  </a:extLst>
                </a:gridCol>
                <a:gridCol w="1811343">
                  <a:extLst>
                    <a:ext uri="{9D8B030D-6E8A-4147-A177-3AD203B41FA5}">
                      <a16:colId xmlns:a16="http://schemas.microsoft.com/office/drawing/2014/main" val="338901171"/>
                    </a:ext>
                  </a:extLst>
                </a:gridCol>
              </a:tblGrid>
              <a:tr h="482298">
                <a:tc rowSpan="2" gridSpan="2">
                  <a:txBody>
                    <a:bodyPr/>
                    <a:lstStyle/>
                    <a:p>
                      <a:pPr algn="ctr"/>
                      <a:endParaRPr kumimoji="1" lang="ja-JP" altLang="en-US"/>
                    </a:p>
                  </a:txBody>
                  <a:tcPr anchor="ctr"/>
                </a:tc>
                <a:tc rowSpan="2" hMerge="1">
                  <a:txBody>
                    <a:bodyPr/>
                    <a:lstStyle/>
                    <a:p>
                      <a:endParaRPr kumimoji="1" lang="ja-JP" altLang="en-US"/>
                    </a:p>
                  </a:txBody>
                  <a:tcPr/>
                </a:tc>
                <a:tc gridSpan="2">
                  <a:txBody>
                    <a:bodyPr/>
                    <a:lstStyle/>
                    <a:p>
                      <a:pPr algn="ctr"/>
                      <a:r>
                        <a:rPr kumimoji="1" lang="ja-JP" altLang="en-US"/>
                        <a:t>表現力</a:t>
                      </a:r>
                    </a:p>
                  </a:txBody>
                  <a:tcPr anchor="ctr"/>
                </a:tc>
                <a:tc hMerge="1">
                  <a:txBody>
                    <a:bodyPr/>
                    <a:lstStyle/>
                    <a:p>
                      <a:endParaRPr kumimoji="1" lang="ja-JP" altLang="en-US"/>
                    </a:p>
                  </a:txBody>
                  <a:tcPr/>
                </a:tc>
                <a:extLst>
                  <a:ext uri="{0D108BD9-81ED-4DB2-BD59-A6C34878D82A}">
                    <a16:rowId xmlns:a16="http://schemas.microsoft.com/office/drawing/2014/main" val="2752655458"/>
                  </a:ext>
                </a:extLst>
              </a:tr>
              <a:tr h="482298">
                <a:tc gridSpan="2" vMerge="1">
                  <a:txBody>
                    <a:bodyPr/>
                    <a:lstStyle/>
                    <a:p>
                      <a:endParaRPr kumimoji="1" lang="ja-JP" altLang="en-US"/>
                    </a:p>
                  </a:txBody>
                  <a:tcPr/>
                </a:tc>
                <a:tc hMerge="1" vMerge="1">
                  <a:txBody>
                    <a:bodyPr/>
                    <a:lstStyle/>
                    <a:p>
                      <a:endParaRPr kumimoji="1" lang="ja-JP" altLang="en-US"/>
                    </a:p>
                  </a:txBody>
                  <a:tcPr/>
                </a:tc>
                <a:tc>
                  <a:txBody>
                    <a:bodyPr/>
                    <a:lstStyle/>
                    <a:p>
                      <a:pPr algn="ctr"/>
                      <a:r>
                        <a:rPr kumimoji="1" lang="ja-JP" altLang="en-US"/>
                        <a:t>線形</a:t>
                      </a:r>
                    </a:p>
                  </a:txBody>
                  <a:tcPr anchor="ctr"/>
                </a:tc>
                <a:tc>
                  <a:txBody>
                    <a:bodyPr/>
                    <a:lstStyle/>
                    <a:p>
                      <a:pPr algn="ctr"/>
                      <a:r>
                        <a:rPr kumimoji="1" lang="ja-JP" altLang="en-US"/>
                        <a:t>非線形</a:t>
                      </a:r>
                    </a:p>
                  </a:txBody>
                  <a:tcPr anchor="ctr"/>
                </a:tc>
                <a:extLst>
                  <a:ext uri="{0D108BD9-81ED-4DB2-BD59-A6C34878D82A}">
                    <a16:rowId xmlns:a16="http://schemas.microsoft.com/office/drawing/2014/main" val="423287284"/>
                  </a:ext>
                </a:extLst>
              </a:tr>
              <a:tr h="482298">
                <a:tc rowSpan="2">
                  <a:txBody>
                    <a:bodyPr/>
                    <a:lstStyle/>
                    <a:p>
                      <a:pPr algn="ctr">
                        <a:lnSpc>
                          <a:spcPct val="200000"/>
                        </a:lnSpc>
                      </a:pPr>
                      <a:r>
                        <a:rPr kumimoji="1" lang="ja-JP" altLang="en-US"/>
                        <a:t>計算コスト</a:t>
                      </a:r>
                    </a:p>
                  </a:txBody>
                  <a:tcPr anchor="ctr"/>
                </a:tc>
                <a:tc>
                  <a:txBody>
                    <a:bodyPr/>
                    <a:lstStyle/>
                    <a:p>
                      <a:pPr algn="ctr"/>
                      <a:r>
                        <a:rPr kumimoji="1" lang="ja-JP" altLang="en-US"/>
                        <a:t>大</a:t>
                      </a:r>
                    </a:p>
                  </a:txBody>
                  <a:tcPr anchor="ctr"/>
                </a:tc>
                <a:tc>
                  <a:txBody>
                    <a:bodyPr/>
                    <a:lstStyle/>
                    <a:p>
                      <a:pPr algn="ctr"/>
                      <a:r>
                        <a:rPr kumimoji="1" lang="en-US" altLang="ja-JP" dirty="0"/>
                        <a:t>gBoost</a:t>
                      </a:r>
                      <a:endParaRPr kumimoji="1" lang="ja-JP" altLang="en-US"/>
                    </a:p>
                  </a:txBody>
                  <a:tcPr anchor="ctr"/>
                </a:tc>
                <a:tc>
                  <a:txBody>
                    <a:bodyPr/>
                    <a:lstStyle/>
                    <a:p>
                      <a:pPr algn="ctr"/>
                      <a:r>
                        <a:rPr kumimoji="1" lang="ja-JP" altLang="en-US"/>
                        <a:t>研究</a:t>
                      </a:r>
                      <a:r>
                        <a:rPr kumimoji="1" lang="en-US" altLang="ja-JP" dirty="0"/>
                        <a:t>(M1)</a:t>
                      </a:r>
                    </a:p>
                  </a:txBody>
                  <a:tcPr anchor="ctr"/>
                </a:tc>
                <a:extLst>
                  <a:ext uri="{0D108BD9-81ED-4DB2-BD59-A6C34878D82A}">
                    <a16:rowId xmlns:a16="http://schemas.microsoft.com/office/drawing/2014/main" val="214720813"/>
                  </a:ext>
                </a:extLst>
              </a:tr>
              <a:tr h="482298">
                <a:tc vMerge="1">
                  <a:txBody>
                    <a:bodyPr/>
                    <a:lstStyle/>
                    <a:p>
                      <a:endParaRPr kumimoji="1" lang="ja-JP" altLang="en-US"/>
                    </a:p>
                  </a:txBody>
                  <a:tcPr/>
                </a:tc>
                <a:tc>
                  <a:txBody>
                    <a:bodyPr/>
                    <a:lstStyle/>
                    <a:p>
                      <a:pPr algn="ctr"/>
                      <a:r>
                        <a:rPr kumimoji="1" lang="ja-JP" altLang="en-US"/>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研究</a:t>
                      </a:r>
                      <a:r>
                        <a:rPr kumimoji="1" lang="en-US" altLang="ja-JP" dirty="0"/>
                        <a:t>(B4)</a:t>
                      </a:r>
                    </a:p>
                  </a:txBody>
                  <a:tcPr anchor="ctr"/>
                </a:tc>
                <a:tc>
                  <a:txBody>
                    <a:bodyPr/>
                    <a:lstStyle/>
                    <a:p>
                      <a:pPr algn="ctr"/>
                      <a:endParaRPr kumimoji="1" lang="ja-JP" altLang="en-US"/>
                    </a:p>
                  </a:txBody>
                  <a:tcPr anchor="ctr">
                    <a:solidFill>
                      <a:schemeClr val="accent1">
                        <a:lumMod val="40000"/>
                        <a:lumOff val="60000"/>
                      </a:schemeClr>
                    </a:solidFill>
                  </a:tcPr>
                </a:tc>
                <a:extLst>
                  <a:ext uri="{0D108BD9-81ED-4DB2-BD59-A6C34878D82A}">
                    <a16:rowId xmlns:a16="http://schemas.microsoft.com/office/drawing/2014/main" val="4272862733"/>
                  </a:ext>
                </a:extLst>
              </a:tr>
            </a:tbl>
          </a:graphicData>
        </a:graphic>
      </p:graphicFrame>
      <p:cxnSp>
        <p:nvCxnSpPr>
          <p:cNvPr id="8" name="直線コネクタ 7">
            <a:extLst>
              <a:ext uri="{FF2B5EF4-FFF2-40B4-BE49-F238E27FC236}">
                <a16:creationId xmlns:a16="http://schemas.microsoft.com/office/drawing/2014/main" id="{C8713AFF-4079-0641-A938-B0BB463DC367}"/>
              </a:ext>
            </a:extLst>
          </p:cNvPr>
          <p:cNvCxnSpPr/>
          <p:nvPr/>
        </p:nvCxnSpPr>
        <p:spPr>
          <a:xfrm>
            <a:off x="159659" y="4005943"/>
            <a:ext cx="638628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3968C2A-6858-C640-B6BB-9CA0C7CE9A26}"/>
              </a:ext>
            </a:extLst>
          </p:cNvPr>
          <p:cNvCxnSpPr>
            <a:cxnSpLocks/>
          </p:cNvCxnSpPr>
          <p:nvPr/>
        </p:nvCxnSpPr>
        <p:spPr>
          <a:xfrm flipV="1">
            <a:off x="6691085" y="261256"/>
            <a:ext cx="0" cy="63354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9D6BA02B-D477-5245-9622-1D5847644ECF}"/>
              </a:ext>
            </a:extLst>
          </p:cNvPr>
          <p:cNvSpPr txBox="1"/>
          <p:nvPr/>
        </p:nvSpPr>
        <p:spPr>
          <a:xfrm>
            <a:off x="6871338" y="290285"/>
            <a:ext cx="4801314" cy="3970318"/>
          </a:xfrm>
          <a:prstGeom prst="rect">
            <a:avLst/>
          </a:prstGeom>
          <a:noFill/>
        </p:spPr>
        <p:txBody>
          <a:bodyPr wrap="none" rtlCol="0">
            <a:spAutoFit/>
          </a:bodyPr>
          <a:lstStyle/>
          <a:p>
            <a:r>
              <a:rPr lang="ja-JP" altLang="en-US"/>
              <a:t>モチベーション：</a:t>
            </a:r>
            <a:endParaRPr lang="en-US" altLang="ja-JP" dirty="0"/>
          </a:p>
          <a:p>
            <a:r>
              <a:rPr lang="ja-JP" altLang="en-US"/>
              <a:t>　</a:t>
            </a:r>
            <a:r>
              <a:rPr lang="ja-JP" altLang="en-US">
                <a:solidFill>
                  <a:schemeClr val="accent6"/>
                </a:solidFill>
              </a:rPr>
              <a:t>低コスト</a:t>
            </a:r>
            <a:r>
              <a:rPr lang="ja-JP" altLang="en-US"/>
              <a:t>かつ</a:t>
            </a:r>
            <a:r>
              <a:rPr lang="ja-JP" altLang="en-US">
                <a:solidFill>
                  <a:schemeClr val="accent6"/>
                </a:solidFill>
              </a:rPr>
              <a:t>高精度</a:t>
            </a:r>
            <a:r>
              <a:rPr lang="ja-JP" altLang="en-US"/>
              <a:t>なモデルを作りたい</a:t>
            </a:r>
            <a:endParaRPr lang="en-US" altLang="ja-JP" dirty="0"/>
          </a:p>
          <a:p>
            <a:endParaRPr kumimoji="1" lang="en-US" altLang="ja-JP" dirty="0"/>
          </a:p>
          <a:p>
            <a:r>
              <a:rPr lang="ja-JP" altLang="en-US"/>
              <a:t>アプローチ：</a:t>
            </a:r>
            <a:endParaRPr lang="en-US" altLang="ja-JP" dirty="0"/>
          </a:p>
          <a:p>
            <a:r>
              <a:rPr lang="ja-JP" altLang="en-US"/>
              <a:t>　</a:t>
            </a:r>
            <a:r>
              <a:rPr lang="en-US" altLang="ja-JP" dirty="0"/>
              <a:t>Random Forest</a:t>
            </a:r>
            <a:r>
              <a:rPr lang="ja-JP" altLang="en-US"/>
              <a:t>に基づくモデル構築</a:t>
            </a:r>
            <a:endParaRPr lang="en-US" altLang="ja-JP" dirty="0"/>
          </a:p>
          <a:p>
            <a:endParaRPr lang="en-US" altLang="ja-JP" dirty="0"/>
          </a:p>
          <a:p>
            <a:r>
              <a:rPr kumimoji="1" lang="ja-JP" altLang="en-US"/>
              <a:t>　低コスト化</a:t>
            </a:r>
            <a:r>
              <a:rPr lang="ja-JP" altLang="en-US"/>
              <a:t>　</a:t>
            </a:r>
            <a:endParaRPr lang="en-US" altLang="ja-JP" dirty="0"/>
          </a:p>
          <a:p>
            <a:r>
              <a:rPr lang="ja-JP" altLang="en-US"/>
              <a:t>　・弱学習器の独立性に基づく並列化</a:t>
            </a:r>
            <a:endParaRPr kumimoji="1" lang="en-US" altLang="ja-JP" dirty="0"/>
          </a:p>
          <a:p>
            <a:r>
              <a:rPr kumimoji="1" lang="ja-JP" altLang="en-US"/>
              <a:t>　・</a:t>
            </a:r>
            <a:r>
              <a:rPr kumimoji="1" lang="en-US" altLang="ja-JP" dirty="0"/>
              <a:t>Bagging</a:t>
            </a:r>
            <a:r>
              <a:rPr kumimoji="1" lang="ja-JP" altLang="en-US"/>
              <a:t>を用いた特徴空間の削減</a:t>
            </a:r>
            <a:endParaRPr kumimoji="1" lang="en-US" altLang="ja-JP" dirty="0"/>
          </a:p>
          <a:p>
            <a:r>
              <a:rPr lang="ja-JP" altLang="en-US"/>
              <a:t>　・</a:t>
            </a:r>
            <a:r>
              <a:rPr lang="ja-JP" altLang="en-US" u="sng"/>
              <a:t>特徴のランダム選択</a:t>
            </a:r>
            <a:endParaRPr lang="en-US" altLang="ja-JP" u="sng" dirty="0"/>
          </a:p>
          <a:p>
            <a:r>
              <a:rPr lang="ja-JP" altLang="en-US"/>
              <a:t>　</a:t>
            </a:r>
            <a:endParaRPr lang="en-US" altLang="ja-JP" dirty="0"/>
          </a:p>
          <a:p>
            <a:r>
              <a:rPr kumimoji="1" lang="ja-JP" altLang="en-US"/>
              <a:t>　高精度化</a:t>
            </a:r>
            <a:endParaRPr kumimoji="1" lang="en-US" altLang="ja-JP" dirty="0"/>
          </a:p>
          <a:p>
            <a:r>
              <a:rPr lang="ja-JP" altLang="en-US"/>
              <a:t>　・多段の決定木に基づくアンサンブル学習</a:t>
            </a:r>
            <a:endParaRPr lang="en-US" altLang="ja-JP" dirty="0"/>
          </a:p>
          <a:p>
            <a:r>
              <a:rPr kumimoji="1" lang="ja-JP" altLang="en-US"/>
              <a:t>　　</a:t>
            </a:r>
            <a:r>
              <a:rPr lang="en-US" altLang="ja-JP" dirty="0"/>
              <a:t>(</a:t>
            </a:r>
            <a:r>
              <a:rPr lang="ja-JP" altLang="en-US"/>
              <a:t>非線形モデル</a:t>
            </a:r>
            <a:r>
              <a:rPr lang="en-US" altLang="ja-JP" dirty="0"/>
              <a:t>)</a:t>
            </a:r>
            <a:endParaRPr kumimoji="1" lang="ja-JP" altLang="en-US"/>
          </a:p>
        </p:txBody>
      </p:sp>
      <p:pic>
        <p:nvPicPr>
          <p:cNvPr id="15" name="図 14">
            <a:extLst>
              <a:ext uri="{FF2B5EF4-FFF2-40B4-BE49-F238E27FC236}">
                <a16:creationId xmlns:a16="http://schemas.microsoft.com/office/drawing/2014/main" id="{EFD57CD8-88BF-534C-BC09-4A272DDD987F}"/>
              </a:ext>
            </a:extLst>
          </p:cNvPr>
          <p:cNvPicPr>
            <a:picLocks noChangeAspect="1"/>
          </p:cNvPicPr>
          <p:nvPr/>
        </p:nvPicPr>
        <p:blipFill>
          <a:blip r:embed="rId2"/>
          <a:stretch>
            <a:fillRect/>
          </a:stretch>
        </p:blipFill>
        <p:spPr>
          <a:xfrm>
            <a:off x="6836227" y="5260646"/>
            <a:ext cx="2615894" cy="1415122"/>
          </a:xfrm>
          <a:prstGeom prst="rect">
            <a:avLst/>
          </a:prstGeom>
        </p:spPr>
      </p:pic>
      <p:sp>
        <p:nvSpPr>
          <p:cNvPr id="16" name="テキスト ボックス 15">
            <a:extLst>
              <a:ext uri="{FF2B5EF4-FFF2-40B4-BE49-F238E27FC236}">
                <a16:creationId xmlns:a16="http://schemas.microsoft.com/office/drawing/2014/main" id="{A86746AA-C191-A340-B1DD-5AB1C0BFAC50}"/>
              </a:ext>
            </a:extLst>
          </p:cNvPr>
          <p:cNvSpPr txBox="1"/>
          <p:nvPr/>
        </p:nvSpPr>
        <p:spPr>
          <a:xfrm>
            <a:off x="7013095" y="4891314"/>
            <a:ext cx="2262158" cy="369332"/>
          </a:xfrm>
          <a:prstGeom prst="rect">
            <a:avLst/>
          </a:prstGeom>
          <a:noFill/>
        </p:spPr>
        <p:txBody>
          <a:bodyPr wrap="none" rtlCol="0">
            <a:spAutoFit/>
          </a:bodyPr>
          <a:lstStyle/>
          <a:p>
            <a:r>
              <a:rPr kumimoji="1" lang="en-US" altLang="ja-JP" dirty="0"/>
              <a:t>①</a:t>
            </a:r>
            <a:r>
              <a:rPr kumimoji="1" lang="ja-JP" altLang="en-US"/>
              <a:t>ランダムパス抽出</a:t>
            </a:r>
          </a:p>
        </p:txBody>
      </p:sp>
      <p:cxnSp>
        <p:nvCxnSpPr>
          <p:cNvPr id="22" name="カギ線コネクタ 21">
            <a:extLst>
              <a:ext uri="{FF2B5EF4-FFF2-40B4-BE49-F238E27FC236}">
                <a16:creationId xmlns:a16="http://schemas.microsoft.com/office/drawing/2014/main" id="{ABABBEB6-AB77-DF4C-B7C3-E51FF89AE317}"/>
              </a:ext>
            </a:extLst>
          </p:cNvPr>
          <p:cNvCxnSpPr>
            <a:cxnSpLocks/>
          </p:cNvCxnSpPr>
          <p:nvPr/>
        </p:nvCxnSpPr>
        <p:spPr>
          <a:xfrm rot="5400000">
            <a:off x="6677371" y="3318497"/>
            <a:ext cx="1781298" cy="1248227"/>
          </a:xfrm>
          <a:prstGeom prst="bentConnector3">
            <a:avLst>
              <a:gd name="adj1" fmla="val 8444"/>
            </a:avLst>
          </a:prstGeom>
          <a:ln w="317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EB4A2DA-0EDB-D044-843B-DCDF40EE3E13}"/>
              </a:ext>
            </a:extLst>
          </p:cNvPr>
          <p:cNvSpPr txBox="1"/>
          <p:nvPr/>
        </p:nvSpPr>
        <p:spPr>
          <a:xfrm>
            <a:off x="9452121" y="4891314"/>
            <a:ext cx="2569934" cy="1200329"/>
          </a:xfrm>
          <a:prstGeom prst="rect">
            <a:avLst/>
          </a:prstGeom>
          <a:noFill/>
        </p:spPr>
        <p:txBody>
          <a:bodyPr wrap="none" rtlCol="0">
            <a:spAutoFit/>
          </a:bodyPr>
          <a:lstStyle/>
          <a:p>
            <a:r>
              <a:rPr kumimoji="1" lang="en-US" altLang="ja-JP" dirty="0"/>
              <a:t>②</a:t>
            </a:r>
            <a:r>
              <a:rPr kumimoji="1" lang="ja-JP" altLang="en-US"/>
              <a:t>ランダムノード選択</a:t>
            </a:r>
            <a:endParaRPr lang="en-US" altLang="ja-JP" dirty="0"/>
          </a:p>
          <a:p>
            <a:endParaRPr kumimoji="1" lang="en-US" altLang="ja-JP" sz="800" dirty="0"/>
          </a:p>
          <a:p>
            <a:r>
              <a:rPr lang="ja-JP" altLang="en-US"/>
              <a:t>　</a:t>
            </a:r>
            <a:r>
              <a:rPr lang="ja-JP" altLang="en-US" sz="1400"/>
              <a:t>ランダムにノードを選択し</a:t>
            </a:r>
            <a:endParaRPr lang="en-US" altLang="ja-JP" sz="1400" dirty="0"/>
          </a:p>
          <a:p>
            <a:r>
              <a:rPr lang="ja-JP" altLang="en-US" sz="1400"/>
              <a:t>　</a:t>
            </a:r>
            <a:r>
              <a:rPr lang="en-US" altLang="ja-JP" sz="1400" dirty="0"/>
              <a:t> </a:t>
            </a:r>
            <a:r>
              <a:rPr lang="ja-JP" altLang="en-US" sz="1400"/>
              <a:t>それに基づく部分グラフを</a:t>
            </a:r>
            <a:endParaRPr lang="en-US" altLang="ja-JP" sz="1400" dirty="0"/>
          </a:p>
          <a:p>
            <a:r>
              <a:rPr lang="ja-JP" altLang="en-US" sz="1400"/>
              <a:t>　</a:t>
            </a:r>
            <a:r>
              <a:rPr lang="en-US" altLang="ja-JP" sz="1400" dirty="0"/>
              <a:t> </a:t>
            </a:r>
            <a:r>
              <a:rPr lang="ja-JP" altLang="en-US" sz="1400"/>
              <a:t>対象として探索</a:t>
            </a:r>
            <a:endParaRPr lang="en-US" altLang="ja-JP" sz="1400" dirty="0"/>
          </a:p>
        </p:txBody>
      </p:sp>
    </p:spTree>
    <p:extLst>
      <p:ext uri="{BB962C8B-B14F-4D97-AF65-F5344CB8AC3E}">
        <p14:creationId xmlns:p14="http://schemas.microsoft.com/office/powerpoint/2010/main" val="2897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90</Words>
  <Application>Microsoft Macintosh PowerPoint</Application>
  <PresentationFormat>ワイド画面</PresentationFormat>
  <Paragraphs>65</Paragraphs>
  <Slides>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游ゴシック Light</vt:lpstr>
      <vt:lpstr>Arial</vt:lpstr>
      <vt:lpstr>Cambria Math</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白川　稜</dc:creator>
  <cp:lastModifiedBy>白川　稜</cp:lastModifiedBy>
  <cp:revision>9</cp:revision>
  <dcterms:created xsi:type="dcterms:W3CDTF">2019-04-17T05:22:42Z</dcterms:created>
  <dcterms:modified xsi:type="dcterms:W3CDTF">2019-04-17T06:50:04Z</dcterms:modified>
</cp:coreProperties>
</file>