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527"/>
  </p:normalViewPr>
  <p:slideViewPr>
    <p:cSldViewPr snapToGrid="0" snapToObjects="1">
      <p:cViewPr varScale="1">
        <p:scale>
          <a:sx n="84" d="100"/>
          <a:sy n="84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2D771-E34F-9041-AA3C-8A062F761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86AB35-D365-0643-BA2F-6FA8D4F11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8BF48-3FED-3547-88C2-0623BA30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26F93-2FB7-9F48-9EA9-6CA26BD5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A4CF66-2797-AB4F-A7B7-C6DA0C88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6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A4233-E7BB-6E49-AD57-5B1D3FCE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96C5F9-3696-FA42-9D79-24204C5A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316DD-CF1D-FB49-BF6D-F934A9D1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E619C-BE86-AF41-B585-F940F4B3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E6F3C-3C9E-7944-8D90-8AD4E0F4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1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CC6D7C-777D-3648-9593-F821A53A3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14F72B-73B3-304B-BB03-39B48EB3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A510F-13DE-474F-99CD-2024F8F8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77008-1DB7-964D-A3AC-9474A3D5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06348-9207-0D4F-BF54-F73B8939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1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CBB74-99A7-E34C-ACB0-3BBA6EAA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A94FA-A114-0A42-8F97-391EB198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D5FD2B-EE08-C840-96B7-2CF53FEA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72E54-990E-EC45-A53C-AD27DB3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3F898-FFCE-8D4B-83F1-2079D8DA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69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3BEA4-82B5-9840-9C99-86E0C992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630E5-09B0-5A46-8088-3C250B30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5279E-560B-A04A-8B94-6CC3F937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CA4D9F-4AFB-2F4C-8476-09C3450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F3DDB3-4D93-254A-8924-6938084D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07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66974-BC1F-7E40-BD53-1C0CE1F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5C1696-AA5A-864E-A6B7-CDC673997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127FF8-5304-494D-AE38-06C3CDAD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0F4B7-0452-E14D-B7C0-6BC419B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B67811-2C0C-314B-B409-EE55D79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DAB3EE-B5C4-C94B-84E4-B0F2DC9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0D951-57A6-0E45-9895-8D8BD24E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C51FD-33A5-074A-B66B-254960C3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8B2549-5E57-EF45-A1B1-7D155BFE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D8E571-E847-DA48-B40C-B9BE243DA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233336-4436-AD49-AD70-51AD1144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14C203-323C-304B-836C-B9C7B532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CE1EB5-6103-2A4F-A935-9834E73F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081FD1-7118-3B46-B0DD-791B06C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99A48-1CA2-2E49-9804-51E8C131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724B9E-0CBE-1E46-A65F-0BA61D03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32A09B-ED01-1C41-A872-E59C6459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0FE167-3FF2-544C-BC66-C5AB8C3A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92543B-A713-B544-85CE-7C3A12E2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1A54BA-78B1-454A-A05C-C46B928A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D6205C-A9BB-6246-8748-CE82F806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1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FA53A-E734-7F4C-B0F3-1A873DCB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F41BC-C05C-2545-AAB0-8DE2B2A3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23AA93-71BF-9941-A3AC-C3DC5AC6B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AF3DC-47A7-4F45-A898-4A4940EB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7859C9-F1B2-ED47-9117-EF1D2B00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DE6513-898B-6B4A-9C42-50E84E87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8D0F5-0B5B-CE4A-85B3-CBC90BEA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D2A338-3877-A840-88C5-6D1084F0F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5AF867-786E-EB4C-B0CC-59B2BC5B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DFF97D-F5D7-5C4F-A128-1D827FE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63570-2EB5-CF48-B66F-46B2DCD5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6DB76-3078-BC4E-909D-94DD2679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1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9370D8-9332-834F-94D0-B5096F14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ED4C33-7A04-A54E-8F97-613698D8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CB264-68C0-854C-A44E-73F6324F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9C40-DC87-BD4B-9634-5D6E5C3E2748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88659-2217-F34B-BDF9-30AF6EFF4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39788-4C66-B942-BAE2-5BD1075C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7BA5-CD14-D147-B46F-8E0B2B12B7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6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EEEB8-EA38-7842-AF87-FC6CC1522389}"/>
              </a:ext>
            </a:extLst>
          </p:cNvPr>
          <p:cNvSpPr txBox="1"/>
          <p:nvPr/>
        </p:nvSpPr>
        <p:spPr>
          <a:xfrm>
            <a:off x="573437" y="43395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既存手法：</a:t>
            </a:r>
            <a:r>
              <a:rPr lang="en-US" altLang="ja-JP" b="1" dirty="0"/>
              <a:t> </a:t>
            </a:r>
            <a:r>
              <a:rPr lang="en-US" altLang="ja-JP" b="1" dirty="0" err="1"/>
              <a:t>gBoost</a:t>
            </a:r>
            <a:endParaRPr kumimoji="1" lang="ja-JP" altLang="en-US" b="1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3771275-D50F-1143-8F0F-6F5A1268905E}"/>
              </a:ext>
            </a:extLst>
          </p:cNvPr>
          <p:cNvGrpSpPr/>
          <p:nvPr/>
        </p:nvGrpSpPr>
        <p:grpSpPr>
          <a:xfrm>
            <a:off x="836907" y="1570455"/>
            <a:ext cx="7742952" cy="1330227"/>
            <a:chOff x="1239863" y="1084881"/>
            <a:chExt cx="7742952" cy="133022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C693609-8BF1-5640-8D9D-CF7D74B41495}"/>
                </a:ext>
              </a:extLst>
            </p:cNvPr>
            <p:cNvSpPr txBox="1"/>
            <p:nvPr/>
          </p:nvSpPr>
          <p:spPr>
            <a:xfrm>
              <a:off x="1239863" y="1441335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予測値</a:t>
              </a:r>
              <a:r>
                <a:rPr lang="en-US" altLang="ja-JP" dirty="0"/>
                <a:t> </a:t>
              </a:r>
              <a:r>
                <a:rPr lang="ja-JP" altLang="en-US"/>
                <a:t>＝</a:t>
              </a:r>
              <a:r>
                <a:rPr lang="en-US" altLang="ja-JP" dirty="0"/>
                <a:t> </a:t>
              </a:r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D535756-4B68-934C-BA44-0750E3414218}"/>
                </a:ext>
              </a:extLst>
            </p:cNvPr>
            <p:cNvGrpSpPr/>
            <p:nvPr/>
          </p:nvGrpSpPr>
          <p:grpSpPr>
            <a:xfrm>
              <a:off x="3037668" y="1084881"/>
              <a:ext cx="1173310" cy="1330227"/>
              <a:chOff x="3037668" y="1084881"/>
              <a:chExt cx="1173310" cy="1330227"/>
            </a:xfrm>
          </p:grpSpPr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76C5FC06-2EBC-8940-8ECA-E90A02F5D9A3}"/>
                  </a:ext>
                </a:extLst>
              </p:cNvPr>
              <p:cNvSpPr/>
              <p:nvPr/>
            </p:nvSpPr>
            <p:spPr>
              <a:xfrm>
                <a:off x="3487119" y="1332849"/>
                <a:ext cx="371959" cy="3693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150B14A0-589B-094C-8E18-898CC77A2CD5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673099" y="1084881"/>
                <a:ext cx="0" cy="247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C47B3012-CBFD-5343-8310-A7FEC56FDDDE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3347634" y="1648094"/>
                <a:ext cx="193957" cy="32019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5CD87567-92D8-A942-9721-D67F62854209}"/>
                  </a:ext>
                </a:extLst>
              </p:cNvPr>
              <p:cNvCxnSpPr>
                <a:cxnSpLocks/>
                <a:stCxn id="6" idx="5"/>
              </p:cNvCxnSpPr>
              <p:nvPr/>
            </p:nvCxnSpPr>
            <p:spPr>
              <a:xfrm>
                <a:off x="3804606" y="1648094"/>
                <a:ext cx="193957" cy="32019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C574E39-76AC-B245-8C8D-6C96DF12C2D9}"/>
                  </a:ext>
                </a:extLst>
              </p:cNvPr>
              <p:cNvSpPr txBox="1"/>
              <p:nvPr/>
            </p:nvSpPr>
            <p:spPr>
              <a:xfrm>
                <a:off x="3037668" y="20457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6"/>
                    </a:solidFill>
                  </a:rPr>
                  <a:t>+1</a:t>
                </a:r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E33CC87-426D-5245-A603-29DFAF1C3686}"/>
                  </a:ext>
                </a:extLst>
              </p:cNvPr>
              <p:cNvSpPr txBox="1"/>
              <p:nvPr/>
            </p:nvSpPr>
            <p:spPr>
              <a:xfrm>
                <a:off x="3797082" y="204577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52C91A3-2EF1-1844-884A-5420BB5A5968}"/>
                </a:ext>
              </a:extLst>
            </p:cNvPr>
            <p:cNvGrpSpPr/>
            <p:nvPr/>
          </p:nvGrpSpPr>
          <p:grpSpPr>
            <a:xfrm>
              <a:off x="4830012" y="1084881"/>
              <a:ext cx="1173310" cy="1330227"/>
              <a:chOff x="3037668" y="1084881"/>
              <a:chExt cx="1173310" cy="1330227"/>
            </a:xfrm>
          </p:grpSpPr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4FA5FA84-618D-E241-BB58-1747C33E33A3}"/>
                  </a:ext>
                </a:extLst>
              </p:cNvPr>
              <p:cNvSpPr/>
              <p:nvPr/>
            </p:nvSpPr>
            <p:spPr>
              <a:xfrm>
                <a:off x="3487119" y="1332849"/>
                <a:ext cx="371959" cy="3693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C848395-14DA-6649-B191-620C54CABB23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3673099" y="1084881"/>
                <a:ext cx="0" cy="247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D83405BC-A6E1-DF4F-82C6-6968B1AA4600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H="1">
                <a:off x="3347634" y="1648094"/>
                <a:ext cx="193957" cy="32019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2E46A50-F92A-5F41-B942-5B9D621463AC}"/>
                  </a:ext>
                </a:extLst>
              </p:cNvPr>
              <p:cNvCxnSpPr>
                <a:cxnSpLocks/>
                <a:stCxn id="22" idx="5"/>
              </p:cNvCxnSpPr>
              <p:nvPr/>
            </p:nvCxnSpPr>
            <p:spPr>
              <a:xfrm>
                <a:off x="3804606" y="1648094"/>
                <a:ext cx="193957" cy="32019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ECFEDF-E6DE-6C48-A41D-229A0D80F7C4}"/>
                  </a:ext>
                </a:extLst>
              </p:cNvPr>
              <p:cNvSpPr txBox="1"/>
              <p:nvPr/>
            </p:nvSpPr>
            <p:spPr>
              <a:xfrm>
                <a:off x="3037668" y="20457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6"/>
                    </a:solidFill>
                  </a:rPr>
                  <a:t>+1</a:t>
                </a:r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1EA237D-C7EA-7E4F-B7A6-BB65122960AA}"/>
                  </a:ext>
                </a:extLst>
              </p:cNvPr>
              <p:cNvSpPr txBox="1"/>
              <p:nvPr/>
            </p:nvSpPr>
            <p:spPr>
              <a:xfrm>
                <a:off x="3797082" y="204577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A600FA6-FEC0-2343-BEC4-25C3814956C9}"/>
                </a:ext>
              </a:extLst>
            </p:cNvPr>
            <p:cNvGrpSpPr/>
            <p:nvPr/>
          </p:nvGrpSpPr>
          <p:grpSpPr>
            <a:xfrm>
              <a:off x="6836432" y="1084881"/>
              <a:ext cx="1173310" cy="1330227"/>
              <a:chOff x="3037668" y="1084881"/>
              <a:chExt cx="1173310" cy="1330227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19AFCA7-63FC-C04D-B2AE-6BCA12925ECE}"/>
                  </a:ext>
                </a:extLst>
              </p:cNvPr>
              <p:cNvSpPr/>
              <p:nvPr/>
            </p:nvSpPr>
            <p:spPr>
              <a:xfrm>
                <a:off x="3487119" y="1332849"/>
                <a:ext cx="371959" cy="36933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3D252EDD-047C-7C49-947F-5D572630F779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3673099" y="1084881"/>
                <a:ext cx="0" cy="24796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C6A9F28C-7A7D-254D-9200-CF785442E90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3347634" y="1648094"/>
                <a:ext cx="193957" cy="32019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15B51B08-6DA6-C448-8AD7-F5E47BE058D3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>
                <a:off x="3804606" y="1648094"/>
                <a:ext cx="193957" cy="32019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C2F3766-ADE1-C44F-A6CA-62495CD0A2AF}"/>
                  </a:ext>
                </a:extLst>
              </p:cNvPr>
              <p:cNvSpPr txBox="1"/>
              <p:nvPr/>
            </p:nvSpPr>
            <p:spPr>
              <a:xfrm>
                <a:off x="3037668" y="20457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accent6"/>
                    </a:solidFill>
                  </a:rPr>
                  <a:t>+1</a:t>
                </a:r>
                <a:endParaRPr kumimoji="1"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37E2E-3709-AB41-8A0B-C73129402119}"/>
                  </a:ext>
                </a:extLst>
              </p:cNvPr>
              <p:cNvSpPr txBox="1"/>
              <p:nvPr/>
            </p:nvSpPr>
            <p:spPr>
              <a:xfrm>
                <a:off x="3797082" y="204577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33930AD-8495-7B45-9BC0-E0A37A0F66A5}"/>
                    </a:ext>
                  </a:extLst>
                </p:cNvPr>
                <p:cNvSpPr txBox="1"/>
                <p:nvPr/>
              </p:nvSpPr>
              <p:spPr>
                <a:xfrm>
                  <a:off x="2713803" y="1447930"/>
                  <a:ext cx="565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ja-JP" dirty="0"/>
                    <a:t> </a:t>
                  </a:r>
                  <a:endParaRPr kumimoji="1" lang="ja-JP" altLang="en-US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33930AD-8495-7B45-9BC0-E0A37A0F6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803" y="1447930"/>
                  <a:ext cx="56592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174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C4256D6-E6D2-034A-9661-810BFDC6A745}"/>
                    </a:ext>
                  </a:extLst>
                </p:cNvPr>
                <p:cNvSpPr txBox="1"/>
                <p:nvPr/>
              </p:nvSpPr>
              <p:spPr>
                <a:xfrm>
                  <a:off x="4248147" y="1438857"/>
                  <a:ext cx="744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ja-JP" dirty="0"/>
                    <a:t> </a:t>
                  </a:r>
                  <a:endParaRPr kumimoji="1" lang="ja-JP" altLang="en-US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C4256D6-E6D2-034A-9661-810BFDC6A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147" y="1438857"/>
                  <a:ext cx="74437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390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5531C22-53F9-2549-9CEF-8AE9963E0FB2}"/>
                    </a:ext>
                  </a:extLst>
                </p:cNvPr>
                <p:cNvSpPr txBox="1"/>
                <p:nvPr/>
              </p:nvSpPr>
              <p:spPr>
                <a:xfrm>
                  <a:off x="6092061" y="1447930"/>
                  <a:ext cx="744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ja-JP" dirty="0"/>
                    <a:t> </a:t>
                  </a:r>
                  <a:endParaRPr kumimoji="1" lang="ja-JP" altLang="en-US"/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5531C22-53F9-2549-9CEF-8AE9963E0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061" y="1447930"/>
                  <a:ext cx="7443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33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A6178BA-5B55-F04F-BACE-121F99B83E69}"/>
                    </a:ext>
                  </a:extLst>
                </p:cNvPr>
                <p:cNvSpPr txBox="1"/>
                <p:nvPr/>
              </p:nvSpPr>
              <p:spPr>
                <a:xfrm>
                  <a:off x="8323660" y="1463428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ja-JP" b="0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A6178BA-5B55-F04F-BACE-121F99B83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660" y="1463428"/>
                  <a:ext cx="6591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557B7FE-FD81-454C-90B2-7DE9E58BC91F}"/>
                  </a:ext>
                </a:extLst>
              </p:cNvPr>
              <p:cNvSpPr txBox="1"/>
              <p:nvPr/>
            </p:nvSpPr>
            <p:spPr>
              <a:xfrm>
                <a:off x="836907" y="3216083"/>
                <a:ext cx="3770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※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/>
                  <a:t>は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LPBoost</a:t>
                </a:r>
                <a:r>
                  <a:rPr lang="en-US" altLang="ja-JP" dirty="0"/>
                  <a:t> </a:t>
                </a:r>
                <a:r>
                  <a:rPr lang="ja-JP" altLang="en-US"/>
                  <a:t>によって最適化</a:t>
                </a:r>
                <a:r>
                  <a:rPr lang="en-US" altLang="ja-JP" dirty="0"/>
                  <a:t> </a:t>
                </a:r>
                <a:endParaRPr kumimoji="1" lang="ja-JP" altLang="en-US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7557B7FE-FD81-454C-90B2-7DE9E58B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7" y="3216083"/>
                <a:ext cx="3770199" cy="369332"/>
              </a:xfrm>
              <a:prstGeom prst="rect">
                <a:avLst/>
              </a:prstGeom>
              <a:blipFill>
                <a:blip r:embed="rId6"/>
                <a:stretch>
                  <a:fillRect l="-671" t="-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C7CCC9-D5F4-3D40-911D-5487E1C6F60D}"/>
              </a:ext>
            </a:extLst>
          </p:cNvPr>
          <p:cNvSpPr txBox="1"/>
          <p:nvPr/>
        </p:nvSpPr>
        <p:spPr>
          <a:xfrm>
            <a:off x="573437" y="1092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ja-JP" altLang="en-US"/>
              <a:t>モデル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EC99CE-72B7-4F4E-80DD-70766B8B41D8}"/>
              </a:ext>
            </a:extLst>
          </p:cNvPr>
          <p:cNvSpPr txBox="1"/>
          <p:nvPr/>
        </p:nvSpPr>
        <p:spPr>
          <a:xfrm>
            <a:off x="573437" y="4029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②</a:t>
            </a:r>
            <a:r>
              <a:rPr lang="ja-JP" altLang="en-US"/>
              <a:t>特徴探索</a:t>
            </a:r>
            <a:endParaRPr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70D938-88EB-C545-9711-1258FA8ED4AF}"/>
              </a:ext>
            </a:extLst>
          </p:cNvPr>
          <p:cNvSpPr txBox="1"/>
          <p:nvPr/>
        </p:nvSpPr>
        <p:spPr>
          <a:xfrm>
            <a:off x="836907" y="4552117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gSpan</a:t>
            </a:r>
            <a:r>
              <a:rPr lang="ja-JP" altLang="en-US"/>
              <a:t>木を深さ優先探索（枝刈り有）</a:t>
            </a:r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907EC81-0170-2D44-BAE8-8C3B13E12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335" y="4214592"/>
            <a:ext cx="3467595" cy="23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0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EEEB8-EA38-7842-AF87-FC6CC1522389}"/>
              </a:ext>
            </a:extLst>
          </p:cNvPr>
          <p:cNvSpPr txBox="1"/>
          <p:nvPr/>
        </p:nvSpPr>
        <p:spPr>
          <a:xfrm>
            <a:off x="573437" y="43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提案手法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557B7FE-FD81-454C-90B2-7DE9E58BC91F}"/>
              </a:ext>
            </a:extLst>
          </p:cNvPr>
          <p:cNvSpPr txBox="1"/>
          <p:nvPr/>
        </p:nvSpPr>
        <p:spPr>
          <a:xfrm>
            <a:off x="836907" y="397920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en-US" altLang="ja-JP" dirty="0" err="1"/>
              <a:t>η</a:t>
            </a:r>
            <a:r>
              <a:rPr lang="ja-JP" altLang="en-US"/>
              <a:t>は</a:t>
            </a:r>
            <a:r>
              <a:rPr lang="en-US" altLang="ja-JP" dirty="0"/>
              <a:t> shrinkage 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C7CCC9-D5F4-3D40-911D-5487E1C6F60D}"/>
              </a:ext>
            </a:extLst>
          </p:cNvPr>
          <p:cNvSpPr txBox="1"/>
          <p:nvPr/>
        </p:nvSpPr>
        <p:spPr>
          <a:xfrm>
            <a:off x="573437" y="109263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r>
              <a:rPr kumimoji="1" lang="ja-JP" altLang="en-US"/>
              <a:t>モデル</a:t>
            </a:r>
            <a:r>
              <a:rPr kumimoji="1" lang="en-US" altLang="ja-JP" dirty="0"/>
              <a:t>(gradient tree boosting)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54E9A5A-F6E2-8C42-8C67-6EE1A18B6C4F}"/>
              </a:ext>
            </a:extLst>
          </p:cNvPr>
          <p:cNvGrpSpPr/>
          <p:nvPr/>
        </p:nvGrpSpPr>
        <p:grpSpPr>
          <a:xfrm>
            <a:off x="836907" y="1890442"/>
            <a:ext cx="7742952" cy="1417057"/>
            <a:chOff x="836907" y="1433242"/>
            <a:chExt cx="7742952" cy="141705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C693609-8BF1-5640-8D9D-CF7D74B41495}"/>
                </a:ext>
              </a:extLst>
            </p:cNvPr>
            <p:cNvSpPr txBox="1"/>
            <p:nvPr/>
          </p:nvSpPr>
          <p:spPr>
            <a:xfrm>
              <a:off x="836907" y="1926909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予測値</a:t>
              </a:r>
              <a:r>
                <a:rPr lang="en-US" altLang="ja-JP" dirty="0"/>
                <a:t> </a:t>
              </a:r>
              <a:r>
                <a:rPr lang="ja-JP" altLang="en-US"/>
                <a:t>＝</a:t>
              </a:r>
              <a:r>
                <a:rPr lang="en-US" altLang="ja-JP" dirty="0"/>
                <a:t> 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33930AD-8495-7B45-9BC0-E0A37A0F66A5}"/>
                    </a:ext>
                  </a:extLst>
                </p:cNvPr>
                <p:cNvSpPr txBox="1"/>
                <p:nvPr/>
              </p:nvSpPr>
              <p:spPr>
                <a:xfrm>
                  <a:off x="2310847" y="193350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ja-JP" dirty="0"/>
                    <a:t> </a:t>
                  </a:r>
                  <a:endParaRPr kumimoji="1" lang="ja-JP" altLang="en-US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33930AD-8495-7B45-9BC0-E0A37A0F6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0847" y="1933504"/>
                  <a:ext cx="30168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00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C4256D6-E6D2-034A-9661-810BFDC6A745}"/>
                    </a:ext>
                  </a:extLst>
                </p:cNvPr>
                <p:cNvSpPr txBox="1"/>
                <p:nvPr/>
              </p:nvSpPr>
              <p:spPr>
                <a:xfrm>
                  <a:off x="3677226" y="1956543"/>
                  <a:ext cx="5969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ja-JP" dirty="0"/>
                    <a:t>+</a:t>
                  </a:r>
                  <a14:m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ja-JP" dirty="0"/>
                    <a:t> </a:t>
                  </a:r>
                  <a:endParaRPr kumimoji="1" lang="ja-JP" altLang="en-US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C4256D6-E6D2-034A-9661-810BFDC6A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226" y="1956543"/>
                  <a:ext cx="59695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167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5531C22-53F9-2549-9CEF-8AE9963E0FB2}"/>
                    </a:ext>
                  </a:extLst>
                </p:cNvPr>
                <p:cNvSpPr txBox="1"/>
                <p:nvPr/>
              </p:nvSpPr>
              <p:spPr>
                <a:xfrm>
                  <a:off x="5850291" y="1933504"/>
                  <a:ext cx="552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altLang="ja-JP" dirty="0"/>
                    <a:t> </a:t>
                  </a:r>
                  <a:endParaRPr kumimoji="1" lang="ja-JP" altLang="en-US"/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5531C22-53F9-2549-9CEF-8AE9963E0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291" y="1933504"/>
                  <a:ext cx="5520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A6178BA-5B55-F04F-BACE-121F99B83E69}"/>
                    </a:ext>
                  </a:extLst>
                </p:cNvPr>
                <p:cNvSpPr txBox="1"/>
                <p:nvPr/>
              </p:nvSpPr>
              <p:spPr>
                <a:xfrm>
                  <a:off x="7920704" y="1949002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ja-JP" b="0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A6178BA-5B55-F04F-BACE-121F99B83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704" y="1949002"/>
                  <a:ext cx="6591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A00013A-DF86-004E-A8A4-86261113C748}"/>
                </a:ext>
              </a:extLst>
            </p:cNvPr>
            <p:cNvGrpSpPr/>
            <p:nvPr/>
          </p:nvGrpSpPr>
          <p:grpSpPr>
            <a:xfrm>
              <a:off x="4731851" y="1451920"/>
              <a:ext cx="724962" cy="1090602"/>
              <a:chOff x="7062678" y="-115242"/>
              <a:chExt cx="1031790" cy="1455847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EDB7B01E-1609-554F-BC0A-BAAE3D6C09D9}"/>
                  </a:ext>
                </a:extLst>
              </p:cNvPr>
              <p:cNvGrpSpPr/>
              <p:nvPr/>
            </p:nvGrpSpPr>
            <p:grpSpPr>
              <a:xfrm>
                <a:off x="7062678" y="-115242"/>
                <a:ext cx="650929" cy="883404"/>
                <a:chOff x="3347634" y="1084881"/>
                <a:chExt cx="650929" cy="883404"/>
              </a:xfrm>
            </p:grpSpPr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4462ABBC-0A36-5547-B919-4D6990F0E9EB}"/>
                    </a:ext>
                  </a:extLst>
                </p:cNvPr>
                <p:cNvSpPr/>
                <p:nvPr/>
              </p:nvSpPr>
              <p:spPr>
                <a:xfrm>
                  <a:off x="3487119" y="133284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C25821CB-070F-6448-BFFD-0FE6D3ABCDBF}"/>
                    </a:ext>
                  </a:extLst>
                </p:cNvPr>
                <p:cNvCxnSpPr>
                  <a:cxnSpLocks/>
                  <a:endCxn id="36" idx="0"/>
                </p:cNvCxnSpPr>
                <p:nvPr/>
              </p:nvCxnSpPr>
              <p:spPr>
                <a:xfrm>
                  <a:off x="3673099" y="1084881"/>
                  <a:ext cx="0" cy="247968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F99C4F6B-4A23-924A-B63C-BADF1E8C8F7A}"/>
                    </a:ext>
                  </a:extLst>
                </p:cNvPr>
                <p:cNvCxnSpPr>
                  <a:cxnSpLocks/>
                  <a:stCxn id="36" idx="3"/>
                </p:cNvCxnSpPr>
                <p:nvPr/>
              </p:nvCxnSpPr>
              <p:spPr>
                <a:xfrm flipH="1">
                  <a:off x="3347634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C809572E-2B46-9644-9BC8-79D4FF8BC37B}"/>
                    </a:ext>
                  </a:extLst>
                </p:cNvPr>
                <p:cNvCxnSpPr>
                  <a:cxnSpLocks/>
                  <a:stCxn id="36" idx="5"/>
                </p:cNvCxnSpPr>
                <p:nvPr/>
              </p:nvCxnSpPr>
              <p:spPr>
                <a:xfrm>
                  <a:off x="3804606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BE844F17-EBA7-1846-8DCD-4B94EC8D6402}"/>
                  </a:ext>
                </a:extLst>
              </p:cNvPr>
              <p:cNvGrpSpPr/>
              <p:nvPr/>
            </p:nvGrpSpPr>
            <p:grpSpPr>
              <a:xfrm>
                <a:off x="7443539" y="705169"/>
                <a:ext cx="650929" cy="635436"/>
                <a:chOff x="3347634" y="1332849"/>
                <a:chExt cx="650929" cy="635436"/>
              </a:xfrm>
            </p:grpSpPr>
            <p:sp>
              <p:nvSpPr>
                <p:cNvPr id="69" name="円/楕円 68">
                  <a:extLst>
                    <a:ext uri="{FF2B5EF4-FFF2-40B4-BE49-F238E27FC236}">
                      <a16:creationId xmlns:a16="http://schemas.microsoft.com/office/drawing/2014/main" id="{6B5EFD7C-43CD-0144-813D-563668686CF4}"/>
                    </a:ext>
                  </a:extLst>
                </p:cNvPr>
                <p:cNvSpPr/>
                <p:nvPr/>
              </p:nvSpPr>
              <p:spPr>
                <a:xfrm>
                  <a:off x="3487119" y="133284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BB35CAF7-3486-E547-9772-8F640397CD5A}"/>
                    </a:ext>
                  </a:extLst>
                </p:cNvPr>
                <p:cNvCxnSpPr>
                  <a:cxnSpLocks/>
                  <a:stCxn id="69" idx="3"/>
                </p:cNvCxnSpPr>
                <p:nvPr/>
              </p:nvCxnSpPr>
              <p:spPr>
                <a:xfrm flipH="1">
                  <a:off x="3347634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B3BA81C0-0FF8-AC4B-8D2C-430A4679B5A0}"/>
                    </a:ext>
                  </a:extLst>
                </p:cNvPr>
                <p:cNvCxnSpPr>
                  <a:cxnSpLocks/>
                  <a:stCxn id="69" idx="5"/>
                </p:cNvCxnSpPr>
                <p:nvPr/>
              </p:nvCxnSpPr>
              <p:spPr>
                <a:xfrm>
                  <a:off x="3804606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70DC35F-A25F-A743-B264-D60CFDDAFAFA}"/>
                </a:ext>
              </a:extLst>
            </p:cNvPr>
            <p:cNvGrpSpPr/>
            <p:nvPr/>
          </p:nvGrpSpPr>
          <p:grpSpPr>
            <a:xfrm>
              <a:off x="6693444" y="1433242"/>
              <a:ext cx="775087" cy="1081441"/>
              <a:chOff x="9451234" y="31580"/>
              <a:chExt cx="1061407" cy="1445294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20870E61-53AD-DB42-868D-8F86F4F92772}"/>
                  </a:ext>
                </a:extLst>
              </p:cNvPr>
              <p:cNvGrpSpPr/>
              <p:nvPr/>
            </p:nvGrpSpPr>
            <p:grpSpPr>
              <a:xfrm>
                <a:off x="9592428" y="31580"/>
                <a:ext cx="920213" cy="1174078"/>
                <a:chOff x="3056636" y="-241537"/>
                <a:chExt cx="920213" cy="117407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CD9F6F43-64D7-1C4A-B87C-84973963BD06}"/>
                    </a:ext>
                  </a:extLst>
                </p:cNvPr>
                <p:cNvGrpSpPr/>
                <p:nvPr/>
              </p:nvGrpSpPr>
              <p:grpSpPr>
                <a:xfrm>
                  <a:off x="3325920" y="-241537"/>
                  <a:ext cx="650929" cy="883404"/>
                  <a:chOff x="3347634" y="1084881"/>
                  <a:chExt cx="650929" cy="883404"/>
                </a:xfrm>
              </p:grpSpPr>
              <p:sp>
                <p:nvSpPr>
                  <p:cNvPr id="79" name="円/楕円 78">
                    <a:extLst>
                      <a:ext uri="{FF2B5EF4-FFF2-40B4-BE49-F238E27FC236}">
                        <a16:creationId xmlns:a16="http://schemas.microsoft.com/office/drawing/2014/main" id="{9C40D226-D5AB-DA43-9C30-84CE1E9999A6}"/>
                      </a:ext>
                    </a:extLst>
                  </p:cNvPr>
                  <p:cNvSpPr/>
                  <p:nvPr/>
                </p:nvSpPr>
                <p:spPr>
                  <a:xfrm>
                    <a:off x="3487119" y="1332849"/>
                    <a:ext cx="371959" cy="3693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0" name="直線コネクタ 79">
                    <a:extLst>
                      <a:ext uri="{FF2B5EF4-FFF2-40B4-BE49-F238E27FC236}">
                        <a16:creationId xmlns:a16="http://schemas.microsoft.com/office/drawing/2014/main" id="{C9BBBFE1-242F-CB45-8F0A-5E7478497674}"/>
                      </a:ext>
                    </a:extLst>
                  </p:cNvPr>
                  <p:cNvCxnSpPr>
                    <a:cxnSpLocks/>
                    <a:endCxn id="79" idx="0"/>
                  </p:cNvCxnSpPr>
                  <p:nvPr/>
                </p:nvCxnSpPr>
                <p:spPr>
                  <a:xfrm>
                    <a:off x="3673099" y="1084881"/>
                    <a:ext cx="0" cy="24796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コネクタ 80">
                    <a:extLst>
                      <a:ext uri="{FF2B5EF4-FFF2-40B4-BE49-F238E27FC236}">
                        <a16:creationId xmlns:a16="http://schemas.microsoft.com/office/drawing/2014/main" id="{8142C6DD-E276-6D47-B1FE-5D48D17A5B59}"/>
                      </a:ext>
                    </a:extLst>
                  </p:cNvPr>
                  <p:cNvCxnSpPr>
                    <a:cxnSpLocks/>
                    <a:stCxn id="79" idx="3"/>
                  </p:cNvCxnSpPr>
                  <p:nvPr/>
                </p:nvCxnSpPr>
                <p:spPr>
                  <a:xfrm flipH="1">
                    <a:off x="3347634" y="1648094"/>
                    <a:ext cx="193957" cy="32019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コネクタ 81">
                    <a:extLst>
                      <a:ext uri="{FF2B5EF4-FFF2-40B4-BE49-F238E27FC236}">
                        <a16:creationId xmlns:a16="http://schemas.microsoft.com/office/drawing/2014/main" id="{5C1DC4AA-2225-B345-B5BC-37A41B250F93}"/>
                      </a:ext>
                    </a:extLst>
                  </p:cNvPr>
                  <p:cNvCxnSpPr>
                    <a:cxnSpLocks/>
                    <a:stCxn id="79" idx="5"/>
                  </p:cNvCxnSpPr>
                  <p:nvPr/>
                </p:nvCxnSpPr>
                <p:spPr>
                  <a:xfrm>
                    <a:off x="3804606" y="1648094"/>
                    <a:ext cx="193957" cy="32019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円/楕円 76">
                  <a:extLst>
                    <a:ext uri="{FF2B5EF4-FFF2-40B4-BE49-F238E27FC236}">
                      <a16:creationId xmlns:a16="http://schemas.microsoft.com/office/drawing/2014/main" id="{3E6F266D-830D-4C44-A261-42BB7234A084}"/>
                    </a:ext>
                  </a:extLst>
                </p:cNvPr>
                <p:cNvSpPr/>
                <p:nvPr/>
              </p:nvSpPr>
              <p:spPr>
                <a:xfrm>
                  <a:off x="3056636" y="56320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02196421-C1E5-F74F-87FD-9C1303BF720E}"/>
                  </a:ext>
                </a:extLst>
              </p:cNvPr>
              <p:cNvGrpSpPr/>
              <p:nvPr/>
            </p:nvGrpSpPr>
            <p:grpSpPr>
              <a:xfrm>
                <a:off x="9451234" y="841438"/>
                <a:ext cx="650929" cy="635436"/>
                <a:chOff x="3347634" y="1332849"/>
                <a:chExt cx="650929" cy="635436"/>
              </a:xfrm>
            </p:grpSpPr>
            <p:sp>
              <p:nvSpPr>
                <p:cNvPr id="86" name="円/楕円 85">
                  <a:extLst>
                    <a:ext uri="{FF2B5EF4-FFF2-40B4-BE49-F238E27FC236}">
                      <a16:creationId xmlns:a16="http://schemas.microsoft.com/office/drawing/2014/main" id="{3F76866F-9D7D-1A4B-892B-5DC5AEC7CDEE}"/>
                    </a:ext>
                  </a:extLst>
                </p:cNvPr>
                <p:cNvSpPr/>
                <p:nvPr/>
              </p:nvSpPr>
              <p:spPr>
                <a:xfrm>
                  <a:off x="3487119" y="133284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A731FB6A-5508-3745-A92A-B15D7D6F180E}"/>
                    </a:ext>
                  </a:extLst>
                </p:cNvPr>
                <p:cNvCxnSpPr>
                  <a:cxnSpLocks/>
                  <a:stCxn id="86" idx="3"/>
                </p:cNvCxnSpPr>
                <p:nvPr/>
              </p:nvCxnSpPr>
              <p:spPr>
                <a:xfrm flipH="1">
                  <a:off x="3347634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97B34905-6A6D-9D43-B3F9-CDA650035C4A}"/>
                    </a:ext>
                  </a:extLst>
                </p:cNvPr>
                <p:cNvCxnSpPr>
                  <a:cxnSpLocks/>
                  <a:stCxn id="86" idx="5"/>
                </p:cNvCxnSpPr>
                <p:nvPr/>
              </p:nvCxnSpPr>
              <p:spPr>
                <a:xfrm>
                  <a:off x="3804606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ADB253C-B9DF-C147-BBBB-3C3B0A579E70}"/>
                </a:ext>
              </a:extLst>
            </p:cNvPr>
            <p:cNvGrpSpPr/>
            <p:nvPr/>
          </p:nvGrpSpPr>
          <p:grpSpPr>
            <a:xfrm>
              <a:off x="2548409" y="1469861"/>
              <a:ext cx="914040" cy="1044822"/>
              <a:chOff x="2929371" y="-241537"/>
              <a:chExt cx="1413335" cy="1433040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F39C0633-7937-AB4C-A101-41ACE6B14B7A}"/>
                  </a:ext>
                </a:extLst>
              </p:cNvPr>
              <p:cNvGrpSpPr/>
              <p:nvPr/>
            </p:nvGrpSpPr>
            <p:grpSpPr>
              <a:xfrm>
                <a:off x="3056636" y="-241537"/>
                <a:ext cx="920213" cy="1174078"/>
                <a:chOff x="3056636" y="-241537"/>
                <a:chExt cx="920213" cy="1174078"/>
              </a:xfrm>
            </p:grpSpPr>
            <p:grpSp>
              <p:nvGrpSpPr>
                <p:cNvPr id="20" name="グループ化 19">
                  <a:extLst>
                    <a:ext uri="{FF2B5EF4-FFF2-40B4-BE49-F238E27FC236}">
                      <a16:creationId xmlns:a16="http://schemas.microsoft.com/office/drawing/2014/main" id="{CD535756-4B68-934C-BA44-0750E3414218}"/>
                    </a:ext>
                  </a:extLst>
                </p:cNvPr>
                <p:cNvGrpSpPr/>
                <p:nvPr/>
              </p:nvGrpSpPr>
              <p:grpSpPr>
                <a:xfrm>
                  <a:off x="3325920" y="-241537"/>
                  <a:ext cx="650929" cy="883404"/>
                  <a:chOff x="3347634" y="1084881"/>
                  <a:chExt cx="650929" cy="883404"/>
                </a:xfrm>
              </p:grpSpPr>
              <p:sp>
                <p:nvSpPr>
                  <p:cNvPr id="6" name="円/楕円 5">
                    <a:extLst>
                      <a:ext uri="{FF2B5EF4-FFF2-40B4-BE49-F238E27FC236}">
                        <a16:creationId xmlns:a16="http://schemas.microsoft.com/office/drawing/2014/main" id="{76C5FC06-2EBC-8940-8ECA-E90A02F5D9A3}"/>
                      </a:ext>
                    </a:extLst>
                  </p:cNvPr>
                  <p:cNvSpPr/>
                  <p:nvPr/>
                </p:nvSpPr>
                <p:spPr>
                  <a:xfrm>
                    <a:off x="3487119" y="1332849"/>
                    <a:ext cx="371959" cy="3693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8" name="直線コネクタ 7">
                    <a:extLst>
                      <a:ext uri="{FF2B5EF4-FFF2-40B4-BE49-F238E27FC236}">
                        <a16:creationId xmlns:a16="http://schemas.microsoft.com/office/drawing/2014/main" id="{150B14A0-589B-094C-8E18-898CC77A2CD5}"/>
                      </a:ext>
                    </a:extLst>
                  </p:cNvPr>
                  <p:cNvCxnSpPr>
                    <a:cxnSpLocks/>
                    <a:endCxn id="6" idx="0"/>
                  </p:cNvCxnSpPr>
                  <p:nvPr/>
                </p:nvCxnSpPr>
                <p:spPr>
                  <a:xfrm>
                    <a:off x="3673099" y="1084881"/>
                    <a:ext cx="0" cy="24796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コネクタ 9">
                    <a:extLst>
                      <a:ext uri="{FF2B5EF4-FFF2-40B4-BE49-F238E27FC236}">
                        <a16:creationId xmlns:a16="http://schemas.microsoft.com/office/drawing/2014/main" id="{C47B3012-CBFD-5343-8310-A7FEC56FDDDE}"/>
                      </a:ext>
                    </a:extLst>
                  </p:cNvPr>
                  <p:cNvCxnSpPr>
                    <a:cxnSpLocks/>
                    <a:stCxn id="6" idx="3"/>
                  </p:cNvCxnSpPr>
                  <p:nvPr/>
                </p:nvCxnSpPr>
                <p:spPr>
                  <a:xfrm flipH="1">
                    <a:off x="3347634" y="1648094"/>
                    <a:ext cx="193957" cy="32019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5CD87567-92D8-A942-9721-D67F62854209}"/>
                      </a:ext>
                    </a:extLst>
                  </p:cNvPr>
                  <p:cNvCxnSpPr>
                    <a:cxnSpLocks/>
                    <a:stCxn id="6" idx="5"/>
                  </p:cNvCxnSpPr>
                  <p:nvPr/>
                </p:nvCxnSpPr>
                <p:spPr>
                  <a:xfrm>
                    <a:off x="3804606" y="1648094"/>
                    <a:ext cx="193957" cy="32019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959696AD-438D-584B-836E-699C719064C8}"/>
                    </a:ext>
                  </a:extLst>
                </p:cNvPr>
                <p:cNvSpPr/>
                <p:nvPr/>
              </p:nvSpPr>
              <p:spPr>
                <a:xfrm>
                  <a:off x="3056636" y="56320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5CA0FC52-D6AB-934E-993D-BBBF6B11E01D}"/>
                  </a:ext>
                </a:extLst>
              </p:cNvPr>
              <p:cNvGrpSpPr/>
              <p:nvPr/>
            </p:nvGrpSpPr>
            <p:grpSpPr>
              <a:xfrm>
                <a:off x="2929371" y="556067"/>
                <a:ext cx="650929" cy="635436"/>
                <a:chOff x="3347634" y="1332849"/>
                <a:chExt cx="650929" cy="635436"/>
              </a:xfrm>
            </p:grpSpPr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5128E29E-CAA4-1342-8FB4-8A198DADE9E1}"/>
                    </a:ext>
                  </a:extLst>
                </p:cNvPr>
                <p:cNvSpPr/>
                <p:nvPr/>
              </p:nvSpPr>
              <p:spPr>
                <a:xfrm>
                  <a:off x="3487119" y="133284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9B0D9245-FFA4-A448-AEB6-C6206AAD88FD}"/>
                    </a:ext>
                  </a:extLst>
                </p:cNvPr>
                <p:cNvCxnSpPr>
                  <a:cxnSpLocks/>
                  <a:stCxn id="61" idx="3"/>
                </p:cNvCxnSpPr>
                <p:nvPr/>
              </p:nvCxnSpPr>
              <p:spPr>
                <a:xfrm flipH="1">
                  <a:off x="3347634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8843641D-55C2-2647-8731-DD0A46008D0C}"/>
                    </a:ext>
                  </a:extLst>
                </p:cNvPr>
                <p:cNvCxnSpPr>
                  <a:cxnSpLocks/>
                  <a:stCxn id="61" idx="5"/>
                </p:cNvCxnSpPr>
                <p:nvPr/>
              </p:nvCxnSpPr>
              <p:spPr>
                <a:xfrm>
                  <a:off x="3804606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6B01DE21-A60F-0645-933C-06AA7B601597}"/>
                  </a:ext>
                </a:extLst>
              </p:cNvPr>
              <p:cNvGrpSpPr/>
              <p:nvPr/>
            </p:nvGrpSpPr>
            <p:grpSpPr>
              <a:xfrm>
                <a:off x="3691777" y="556067"/>
                <a:ext cx="650929" cy="635436"/>
                <a:chOff x="3347634" y="1332849"/>
                <a:chExt cx="650929" cy="635436"/>
              </a:xfrm>
            </p:grpSpPr>
            <p:sp>
              <p:nvSpPr>
                <p:cNvPr id="93" name="円/楕円 92">
                  <a:extLst>
                    <a:ext uri="{FF2B5EF4-FFF2-40B4-BE49-F238E27FC236}">
                      <a16:creationId xmlns:a16="http://schemas.microsoft.com/office/drawing/2014/main" id="{92C5517E-2445-0C43-BD14-74E2BFA0B877}"/>
                    </a:ext>
                  </a:extLst>
                </p:cNvPr>
                <p:cNvSpPr/>
                <p:nvPr/>
              </p:nvSpPr>
              <p:spPr>
                <a:xfrm>
                  <a:off x="3487119" y="1332849"/>
                  <a:ext cx="371959" cy="369332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5" name="直線コネクタ 94">
                  <a:extLst>
                    <a:ext uri="{FF2B5EF4-FFF2-40B4-BE49-F238E27FC236}">
                      <a16:creationId xmlns:a16="http://schemas.microsoft.com/office/drawing/2014/main" id="{7E00B1B6-8137-D443-80E9-9B90342586FF}"/>
                    </a:ext>
                  </a:extLst>
                </p:cNvPr>
                <p:cNvCxnSpPr>
                  <a:cxnSpLocks/>
                  <a:stCxn id="93" idx="3"/>
                </p:cNvCxnSpPr>
                <p:nvPr/>
              </p:nvCxnSpPr>
              <p:spPr>
                <a:xfrm flipH="1">
                  <a:off x="3347634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33176CA4-ADCE-1D40-9120-1B8A6424680E}"/>
                    </a:ext>
                  </a:extLst>
                </p:cNvPr>
                <p:cNvCxnSpPr>
                  <a:cxnSpLocks/>
                  <a:stCxn id="93" idx="5"/>
                </p:cNvCxnSpPr>
                <p:nvPr/>
              </p:nvCxnSpPr>
              <p:spPr>
                <a:xfrm>
                  <a:off x="3804606" y="1648094"/>
                  <a:ext cx="193957" cy="320191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2B1BC29-FD77-5B4E-8E22-5E5A205A123B}"/>
                </a:ext>
              </a:extLst>
            </p:cNvPr>
            <p:cNvSpPr txBox="1"/>
            <p:nvPr/>
          </p:nvSpPr>
          <p:spPr>
            <a:xfrm>
              <a:off x="2029268" y="2542522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-0.2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7F0FFBDE-2CD2-0B4B-BA52-04FC86A0D408}"/>
                </a:ext>
              </a:extLst>
            </p:cNvPr>
            <p:cNvSpPr txBox="1"/>
            <p:nvPr/>
          </p:nvSpPr>
          <p:spPr>
            <a:xfrm>
              <a:off x="2510209" y="2542522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6"/>
                  </a:solidFill>
                </a:rPr>
                <a:t>+</a:t>
              </a:r>
              <a:r>
                <a:rPr kumimoji="1" lang="en-US" altLang="ja-JP" sz="1400" dirty="0">
                  <a:solidFill>
                    <a:schemeClr val="accent6"/>
                  </a:solidFill>
                </a:rPr>
                <a:t>0.8</a:t>
              </a:r>
              <a:endParaRPr kumimoji="1" lang="ja-JP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EB1209A-C551-CD45-8934-A8499D589A3B}"/>
                </a:ext>
              </a:extLst>
            </p:cNvPr>
            <p:cNvSpPr txBox="1"/>
            <p:nvPr/>
          </p:nvSpPr>
          <p:spPr>
            <a:xfrm>
              <a:off x="2982697" y="2542522"/>
              <a:ext cx="362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-1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7AD2438A-0D61-494F-BBC4-04E46D98075C}"/>
                </a:ext>
              </a:extLst>
            </p:cNvPr>
            <p:cNvSpPr txBox="1"/>
            <p:nvPr/>
          </p:nvSpPr>
          <p:spPr>
            <a:xfrm>
              <a:off x="3320475" y="2542522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6"/>
                  </a:solidFill>
                </a:rPr>
                <a:t>+</a:t>
              </a:r>
              <a:r>
                <a:rPr kumimoji="1" lang="en-US" altLang="ja-JP" sz="1400" dirty="0">
                  <a:solidFill>
                    <a:schemeClr val="accent6"/>
                  </a:solidFill>
                </a:rPr>
                <a:t>0.3</a:t>
              </a:r>
              <a:endParaRPr kumimoji="1" lang="ja-JP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CAF37124-E30B-5B42-9471-DEC4EFB6E7D0}"/>
                </a:ext>
              </a:extLst>
            </p:cNvPr>
            <p:cNvSpPr txBox="1"/>
            <p:nvPr/>
          </p:nvSpPr>
          <p:spPr>
            <a:xfrm>
              <a:off x="4372226" y="2095127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6"/>
                  </a:solidFill>
                </a:rPr>
                <a:t>+</a:t>
              </a:r>
              <a:r>
                <a:rPr kumimoji="1" lang="en-US" altLang="ja-JP" sz="1400" dirty="0">
                  <a:solidFill>
                    <a:schemeClr val="accent6"/>
                  </a:solidFill>
                </a:rPr>
                <a:t>0.3</a:t>
              </a:r>
              <a:endParaRPr kumimoji="1" lang="ja-JP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78CDADF-0C53-5D4C-ABA9-1EB6FDAFBD90}"/>
                </a:ext>
              </a:extLst>
            </p:cNvPr>
            <p:cNvSpPr txBox="1"/>
            <p:nvPr/>
          </p:nvSpPr>
          <p:spPr>
            <a:xfrm>
              <a:off x="4641795" y="2542522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-0.3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0B498D9B-2813-6E44-9F35-163E12CD3354}"/>
                </a:ext>
              </a:extLst>
            </p:cNvPr>
            <p:cNvSpPr txBox="1"/>
            <p:nvPr/>
          </p:nvSpPr>
          <p:spPr>
            <a:xfrm>
              <a:off x="5233775" y="2542522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6"/>
                  </a:solidFill>
                </a:rPr>
                <a:t>+1.5</a:t>
              </a:r>
              <a:endParaRPr kumimoji="1" lang="ja-JP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EF739B8-D86E-784D-9868-0A60ECA65366}"/>
                </a:ext>
              </a:extLst>
            </p:cNvPr>
            <p:cNvSpPr txBox="1"/>
            <p:nvPr/>
          </p:nvSpPr>
          <p:spPr>
            <a:xfrm>
              <a:off x="6332619" y="2542522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6"/>
                  </a:solidFill>
                </a:rPr>
                <a:t>+</a:t>
              </a:r>
              <a:r>
                <a:rPr kumimoji="1" lang="en-US" altLang="ja-JP" sz="1400" dirty="0">
                  <a:solidFill>
                    <a:schemeClr val="accent6"/>
                  </a:solidFill>
                </a:rPr>
                <a:t>0.5</a:t>
              </a:r>
              <a:endParaRPr kumimoji="1" lang="ja-JP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A24A8B1D-C27E-6E45-AFDF-3829A03D5173}"/>
                </a:ext>
              </a:extLst>
            </p:cNvPr>
            <p:cNvSpPr txBox="1"/>
            <p:nvPr/>
          </p:nvSpPr>
          <p:spPr>
            <a:xfrm>
              <a:off x="6871694" y="2538564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-0.9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C1E8C76F-BF00-CB4D-9DC3-2FF56C2D2C80}"/>
                </a:ext>
              </a:extLst>
            </p:cNvPr>
            <p:cNvSpPr txBox="1"/>
            <p:nvPr/>
          </p:nvSpPr>
          <p:spPr>
            <a:xfrm>
              <a:off x="7253052" y="2095127"/>
              <a:ext cx="508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-</a:t>
              </a:r>
              <a:r>
                <a:rPr lang="en-US" altLang="ja-JP" sz="1400" dirty="0">
                  <a:solidFill>
                    <a:srgbClr val="FF0000"/>
                  </a:solidFill>
                </a:rPr>
                <a:t>1</a:t>
              </a:r>
              <a:r>
                <a:rPr kumimoji="1" lang="en-US" altLang="ja-JP" sz="1400" dirty="0">
                  <a:solidFill>
                    <a:srgbClr val="FF0000"/>
                  </a:solidFill>
                </a:rPr>
                <a:t>.3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FDD697E-14C9-924C-99E2-8D5FECE5215C}"/>
              </a:ext>
            </a:extLst>
          </p:cNvPr>
          <p:cNvSpPr txBox="1"/>
          <p:nvPr/>
        </p:nvSpPr>
        <p:spPr>
          <a:xfrm>
            <a:off x="836907" y="4706306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多段の回帰木のため分割回数増加</a:t>
            </a:r>
            <a:endParaRPr lang="en-US" altLang="ja-JP" dirty="0"/>
          </a:p>
          <a:p>
            <a:r>
              <a:rPr lang="ja-JP" altLang="en-US"/>
              <a:t>　実数値予測のため枝刈りルールの複雑化</a:t>
            </a:r>
            <a:endParaRPr lang="en-US" altLang="ja-JP" dirty="0"/>
          </a:p>
          <a:p>
            <a:r>
              <a:rPr lang="ja-JP" altLang="en-US"/>
              <a:t>　　→ </a:t>
            </a:r>
            <a:r>
              <a:rPr lang="ja-JP" altLang="en-US">
                <a:solidFill>
                  <a:srgbClr val="C00000"/>
                </a:solidFill>
              </a:rPr>
              <a:t>探索コストの大幅増加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EEEB8-EA38-7842-AF87-FC6CC1522389}"/>
              </a:ext>
            </a:extLst>
          </p:cNvPr>
          <p:cNvSpPr txBox="1"/>
          <p:nvPr/>
        </p:nvSpPr>
        <p:spPr>
          <a:xfrm>
            <a:off x="573437" y="43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提案手法</a:t>
            </a:r>
            <a:endParaRPr kumimoji="1" lang="ja-JP" altLang="en-US" b="1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C7CCC9-D5F4-3D40-911D-5487E1C6F60D}"/>
              </a:ext>
            </a:extLst>
          </p:cNvPr>
          <p:cNvSpPr txBox="1"/>
          <p:nvPr/>
        </p:nvSpPr>
        <p:spPr>
          <a:xfrm>
            <a:off x="573437" y="109263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②特徴探索</a:t>
            </a:r>
            <a:r>
              <a:rPr kumimoji="1" lang="en-US" altLang="ja-JP" dirty="0"/>
              <a:t>(MCTS)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16ACA8-19EC-664A-9BE6-5393737CFE31}"/>
              </a:ext>
            </a:extLst>
          </p:cNvPr>
          <p:cNvSpPr txBox="1"/>
          <p:nvPr/>
        </p:nvSpPr>
        <p:spPr>
          <a:xfrm>
            <a:off x="944880" y="1566655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selection: </a:t>
            </a:r>
            <a:r>
              <a:rPr kumimoji="1" lang="en-US" altLang="ja-JP" dirty="0" err="1"/>
              <a:t>ucb</a:t>
            </a:r>
            <a:r>
              <a:rPr lang="en-US" altLang="ja-JP" dirty="0"/>
              <a:t> </a:t>
            </a:r>
            <a:r>
              <a:rPr lang="ja-JP" altLang="en-US"/>
              <a:t>スコアに基づき子ノード選択</a:t>
            </a:r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E649CFE-8058-1642-A1CC-B153AD43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2040673"/>
            <a:ext cx="3243580" cy="1594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63BDF4D-265B-7149-A73A-C24FE6EB218B}"/>
                  </a:ext>
                </a:extLst>
              </p:cNvPr>
              <p:cNvSpPr txBox="1"/>
              <p:nvPr/>
            </p:nvSpPr>
            <p:spPr>
              <a:xfrm>
                <a:off x="5958840" y="2969001"/>
                <a:ext cx="3543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kumimoji="1" lang="en-US" altLang="ja-JP" dirty="0"/>
                  <a:t>: simulation</a:t>
                </a:r>
                <a:r>
                  <a:rPr kumimoji="1" lang="ja-JP" altLang="en-US"/>
                  <a:t>の二乗誤差和平均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63BDF4D-265B-7149-A73A-C24FE6EB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40" y="2969001"/>
                <a:ext cx="3543855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09F0F46-2316-B14F-B451-B6CDC784EE0A}"/>
              </a:ext>
            </a:extLst>
          </p:cNvPr>
          <p:cNvSpPr txBox="1"/>
          <p:nvPr/>
        </p:nvSpPr>
        <p:spPr>
          <a:xfrm>
            <a:off x="944880" y="3913615"/>
            <a:ext cx="101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expansion: </a:t>
            </a:r>
            <a:r>
              <a:rPr kumimoji="1" lang="ja-JP" altLang="en-US"/>
              <a:t>探索末端ノードの選択回数が閾値を超えた時ランダムに子ノードを拡大（閾値：１）</a:t>
            </a:r>
            <a:endParaRPr kumimoji="1"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2E378F3-9A32-4F43-9034-8F3B5D30D50C}"/>
              </a:ext>
            </a:extLst>
          </p:cNvPr>
          <p:cNvSpPr txBox="1"/>
          <p:nvPr/>
        </p:nvSpPr>
        <p:spPr>
          <a:xfrm>
            <a:off x="944880" y="455164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simulation: </a:t>
            </a:r>
            <a:r>
              <a:rPr lang="en-US" altLang="ja-JP" dirty="0"/>
              <a:t>selection</a:t>
            </a:r>
            <a:r>
              <a:rPr lang="ja-JP" altLang="en-US"/>
              <a:t>ノードからランダム降下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B89930-AEC8-0242-8F6B-09EA67CDCD98}"/>
              </a:ext>
            </a:extLst>
          </p:cNvPr>
          <p:cNvSpPr txBox="1"/>
          <p:nvPr/>
        </p:nvSpPr>
        <p:spPr>
          <a:xfrm>
            <a:off x="1533881" y="4986098"/>
            <a:ext cx="828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子ノードを列挙＆ランダム選択　では子ノード列挙にコストがかかり過ぎる</a:t>
            </a:r>
            <a:endParaRPr kumimoji="1" lang="en-US" altLang="ja-JP" dirty="0"/>
          </a:p>
          <a:p>
            <a:r>
              <a:rPr lang="ja-JP" altLang="en-US"/>
              <a:t>　　→ </a:t>
            </a:r>
            <a:r>
              <a:rPr lang="en-US" altLang="ja-JP" dirty="0"/>
              <a:t>1</a:t>
            </a:r>
            <a:r>
              <a:rPr lang="ja-JP" altLang="en-US"/>
              <a:t>つのグラフをランダム選択＆そのグラフ上でランダム拡大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064D796-092F-234E-ACD9-43E9834A70D5}"/>
              </a:ext>
            </a:extLst>
          </p:cNvPr>
          <p:cNvSpPr txBox="1"/>
          <p:nvPr/>
        </p:nvSpPr>
        <p:spPr>
          <a:xfrm>
            <a:off x="944880" y="5955087"/>
            <a:ext cx="668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backpropagation: simulation</a:t>
            </a:r>
            <a:r>
              <a:rPr kumimoji="1" lang="ja-JP" altLang="en-US"/>
              <a:t>結果を辿った</a:t>
            </a:r>
            <a:r>
              <a:rPr kumimoji="1" lang="en-US" altLang="ja-JP" dirty="0"/>
              <a:t>path</a:t>
            </a:r>
            <a:r>
              <a:rPr kumimoji="1" lang="ja-JP" altLang="en-US"/>
              <a:t>に限定して更新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48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EEEB8-EA38-7842-AF87-FC6CC1522389}"/>
              </a:ext>
            </a:extLst>
          </p:cNvPr>
          <p:cNvSpPr txBox="1"/>
          <p:nvPr/>
        </p:nvSpPr>
        <p:spPr>
          <a:xfrm>
            <a:off x="573437" y="43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提案手法</a:t>
            </a:r>
            <a:endParaRPr kumimoji="1" lang="ja-JP" altLang="en-US" b="1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C7CCC9-D5F4-3D40-911D-5487E1C6F60D}"/>
              </a:ext>
            </a:extLst>
          </p:cNvPr>
          <p:cNvSpPr txBox="1"/>
          <p:nvPr/>
        </p:nvSpPr>
        <p:spPr>
          <a:xfrm>
            <a:off x="573437" y="109263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②特徴探索</a:t>
            </a:r>
            <a:r>
              <a:rPr kumimoji="1" lang="en-US" altLang="ja-JP" dirty="0"/>
              <a:t>(MCTS)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16ACA8-19EC-664A-9BE6-5393737CFE31}"/>
              </a:ext>
            </a:extLst>
          </p:cNvPr>
          <p:cNvSpPr txBox="1"/>
          <p:nvPr/>
        </p:nvSpPr>
        <p:spPr>
          <a:xfrm>
            <a:off x="944880" y="1566655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探索空間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gSpan</a:t>
            </a:r>
            <a:r>
              <a:rPr kumimoji="1" lang="ja-JP" altLang="en-US"/>
              <a:t>木</a:t>
            </a:r>
            <a:r>
              <a:rPr kumimoji="1" lang="en-US" altLang="ja-JP" dirty="0"/>
              <a:t> </a:t>
            </a:r>
            <a:r>
              <a:rPr kumimoji="1" lang="ja-JP" altLang="en-US"/>
              <a:t>→ </a:t>
            </a:r>
            <a:r>
              <a:rPr kumimoji="1" lang="en-US" altLang="ja-JP" dirty="0" err="1"/>
              <a:t>gSpan</a:t>
            </a:r>
            <a:r>
              <a:rPr kumimoji="1" lang="en-US" altLang="ja-JP" dirty="0"/>
              <a:t> DAG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7B1A522-C365-5047-A8F4-AEC67BC7DB20}"/>
              </a:ext>
            </a:extLst>
          </p:cNvPr>
          <p:cNvGrpSpPr/>
          <p:nvPr/>
        </p:nvGrpSpPr>
        <p:grpSpPr>
          <a:xfrm>
            <a:off x="6343975" y="2362706"/>
            <a:ext cx="4590286" cy="3047493"/>
            <a:chOff x="5444815" y="1935986"/>
            <a:chExt cx="4590286" cy="3047493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01AF594-6621-6A41-ACAA-6A0AFB7B1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4815" y="1935986"/>
              <a:ext cx="4590286" cy="3047493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07A09C2-A6AD-4B44-8247-A94DE9617EEC}"/>
                </a:ext>
              </a:extLst>
            </p:cNvPr>
            <p:cNvCxnSpPr/>
            <p:nvPr/>
          </p:nvCxnSpPr>
          <p:spPr>
            <a:xfrm flipH="1">
              <a:off x="7833360" y="3291840"/>
              <a:ext cx="320040" cy="304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D6C98D-E038-DB4C-81EE-38BC90A68559}"/>
              </a:ext>
            </a:extLst>
          </p:cNvPr>
          <p:cNvSpPr txBox="1"/>
          <p:nvPr/>
        </p:nvSpPr>
        <p:spPr>
          <a:xfrm>
            <a:off x="1036320" y="2956560"/>
            <a:ext cx="4328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DAG</a:t>
            </a:r>
            <a:r>
              <a:rPr kumimoji="1" lang="ja-JP" altLang="en-US"/>
              <a:t>上にしない場合</a:t>
            </a:r>
            <a:endParaRPr kumimoji="1" lang="en-US" altLang="ja-JP" dirty="0"/>
          </a:p>
          <a:p>
            <a:r>
              <a:rPr lang="ja-JP" altLang="en-US"/>
              <a:t>　木の偏りを考慮する必要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　</a:t>
            </a:r>
            <a:r>
              <a:rPr kumimoji="1" lang="en-US" altLang="ja-JP" dirty="0"/>
              <a:t>simulation</a:t>
            </a:r>
            <a:r>
              <a:rPr kumimoji="1" lang="ja-JP" altLang="en-US"/>
              <a:t>のランダム拡大において</a:t>
            </a:r>
            <a:endParaRPr kumimoji="1" lang="en-US" altLang="ja-JP" dirty="0"/>
          </a:p>
          <a:p>
            <a:r>
              <a:rPr lang="ja-JP" altLang="en-US"/>
              <a:t>　最小形判定が必要　→  コスト大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16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EEEB8-EA38-7842-AF87-FC6CC1522389}"/>
              </a:ext>
            </a:extLst>
          </p:cNvPr>
          <p:cNvSpPr txBox="1"/>
          <p:nvPr/>
        </p:nvSpPr>
        <p:spPr>
          <a:xfrm>
            <a:off x="573437" y="43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提案手法</a:t>
            </a:r>
            <a:endParaRPr kumimoji="1" lang="ja-JP" altLang="en-US" b="1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C7CCC9-D5F4-3D40-911D-5487E1C6F60D}"/>
              </a:ext>
            </a:extLst>
          </p:cNvPr>
          <p:cNvSpPr txBox="1"/>
          <p:nvPr/>
        </p:nvSpPr>
        <p:spPr>
          <a:xfrm>
            <a:off x="573437" y="109263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③</a:t>
            </a:r>
            <a:r>
              <a:rPr lang="ja-JP" altLang="en-US"/>
              <a:t>結果</a:t>
            </a:r>
            <a:r>
              <a:rPr lang="en-US" altLang="ja-JP" dirty="0"/>
              <a:t>(</a:t>
            </a:r>
            <a:r>
              <a:rPr lang="en-US" altLang="ja-JP" dirty="0" err="1"/>
              <a:t>Mutag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846CFF-F33D-6B4B-81E6-C30AE60CC4AF}"/>
              </a:ext>
            </a:extLst>
          </p:cNvPr>
          <p:cNvSpPr txBox="1"/>
          <p:nvPr/>
        </p:nvSpPr>
        <p:spPr>
          <a:xfrm>
            <a:off x="975360" y="1566655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10fold cross validation </a:t>
            </a:r>
            <a:r>
              <a:rPr kumimoji="1" lang="ja-JP" altLang="en-US"/>
              <a:t>精度を比較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EA70C9-7430-DB43-AFF2-07C6865C0645}"/>
              </a:ext>
            </a:extLst>
          </p:cNvPr>
          <p:cNvSpPr txBox="1"/>
          <p:nvPr/>
        </p:nvSpPr>
        <p:spPr>
          <a:xfrm>
            <a:off x="1026113" y="20406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32E68B-1550-2843-9CAB-D5DDE896CA75}"/>
              </a:ext>
            </a:extLst>
          </p:cNvPr>
          <p:cNvSpPr txBox="1"/>
          <p:nvPr/>
        </p:nvSpPr>
        <p:spPr>
          <a:xfrm>
            <a:off x="1011106" y="2410005"/>
            <a:ext cx="29899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maxpat</a:t>
            </a:r>
            <a:r>
              <a:rPr kumimoji="1" lang="en-US" altLang="ja-JP" dirty="0"/>
              <a:t>: 4, 6, 8</a:t>
            </a:r>
          </a:p>
          <a:p>
            <a:r>
              <a:rPr lang="en-US" altLang="ja-JP" dirty="0"/>
              <a:t>tree num: 1-500</a:t>
            </a:r>
            <a:endParaRPr kumimoji="1" lang="en-US" altLang="ja-JP" dirty="0"/>
          </a:p>
          <a:p>
            <a:r>
              <a:rPr lang="en-US" altLang="ja-JP" dirty="0"/>
              <a:t>depth: 1, 3, 5</a:t>
            </a:r>
          </a:p>
          <a:p>
            <a:r>
              <a:rPr lang="en-US" altLang="ja-JP" dirty="0"/>
              <a:t>shrinkage: 0.1, 0.4, 0.7, 1.0</a:t>
            </a:r>
          </a:p>
          <a:p>
            <a:endParaRPr lang="en-US" altLang="ja-JP" dirty="0"/>
          </a:p>
          <a:p>
            <a:r>
              <a:rPr lang="en-US" altLang="ja-JP" dirty="0"/>
              <a:t>iteration: 100, 300, 500</a:t>
            </a:r>
          </a:p>
          <a:p>
            <a:r>
              <a:rPr lang="en-US" altLang="ja-JP" dirty="0"/>
              <a:t>C: 1, 10, 100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2D64DAA-EE7F-C54A-99D0-EB020CFDF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70613"/>
              </p:ext>
            </p:extLst>
          </p:nvPr>
        </p:nvGraphicFramePr>
        <p:xfrm>
          <a:off x="4160520" y="2441465"/>
          <a:ext cx="763016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40">
                  <a:extLst>
                    <a:ext uri="{9D8B030D-6E8A-4147-A177-3AD203B41FA5}">
                      <a16:colId xmlns:a16="http://schemas.microsoft.com/office/drawing/2014/main" val="2328475543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224901838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1290287888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406145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gBoost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gtb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gtb</a:t>
                      </a:r>
                      <a:r>
                        <a:rPr kumimoji="1" lang="en-US" altLang="ja-JP" dirty="0"/>
                        <a:t>(bandit)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89.41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91.02</a:t>
                      </a:r>
                      <a:endParaRPr kumimoji="1" lang="ja-JP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AUC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C00000"/>
                          </a:solidFill>
                        </a:rPr>
                        <a:t>94.84</a:t>
                      </a:r>
                      <a:endParaRPr kumimoji="1" lang="ja-JP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94.22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94.82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parameter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Maxpat</a:t>
                      </a:r>
                      <a:r>
                        <a:rPr kumimoji="1" lang="en-US" altLang="ja-JP" dirty="0"/>
                        <a:t>: 6</a:t>
                      </a:r>
                    </a:p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Maxpat</a:t>
                      </a:r>
                      <a:r>
                        <a:rPr kumimoji="1" lang="en-US" altLang="ja-JP" dirty="0"/>
                        <a:t>: 6</a:t>
                      </a:r>
                    </a:p>
                    <a:p>
                      <a:pPr algn="ctr"/>
                      <a:r>
                        <a:rPr kumimoji="1" lang="en-US" altLang="ja-JP" dirty="0"/>
                        <a:t>Tree num: 289</a:t>
                      </a:r>
                    </a:p>
                    <a:p>
                      <a:pPr algn="ctr"/>
                      <a:r>
                        <a:rPr kumimoji="1" lang="en-US" altLang="ja-JP" dirty="0"/>
                        <a:t>Depth: 1</a:t>
                      </a:r>
                    </a:p>
                    <a:p>
                      <a:pPr algn="ctr"/>
                      <a:r>
                        <a:rPr kumimoji="1" lang="en-US" altLang="ja-JP" dirty="0"/>
                        <a:t>Shrinkage: 0.4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Maxpat</a:t>
                      </a:r>
                      <a:r>
                        <a:rPr kumimoji="1" lang="en-US" altLang="ja-JP" dirty="0"/>
                        <a:t>: 8</a:t>
                      </a:r>
                    </a:p>
                    <a:p>
                      <a:pPr algn="ctr"/>
                      <a:r>
                        <a:rPr kumimoji="1" lang="en-US" altLang="ja-JP" dirty="0"/>
                        <a:t>Tree num: 92</a:t>
                      </a:r>
                    </a:p>
                    <a:p>
                      <a:pPr algn="ctr"/>
                      <a:r>
                        <a:rPr kumimoji="1" lang="en-US" altLang="ja-JP" dirty="0"/>
                        <a:t>Depth: 1</a:t>
                      </a:r>
                    </a:p>
                    <a:p>
                      <a:pPr algn="ctr"/>
                      <a:r>
                        <a:rPr kumimoji="1" lang="en-US" altLang="ja-JP" dirty="0"/>
                        <a:t>Shrinkage: 0.4</a:t>
                      </a:r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Iteration 500</a:t>
                      </a:r>
                    </a:p>
                    <a:p>
                      <a:pPr algn="ctr"/>
                      <a:r>
                        <a:rPr kumimoji="1" lang="en-US" altLang="ja-JP" dirty="0"/>
                        <a:t>C: 100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5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364</Words>
  <Application>Microsoft Macintosh PowerPoint</Application>
  <PresentationFormat>ワイド画面</PresentationFormat>
  <Paragraphs>90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白川　稜</dc:creator>
  <cp:lastModifiedBy>白川　稜</cp:lastModifiedBy>
  <cp:revision>9</cp:revision>
  <cp:lastPrinted>2019-10-23T05:14:56Z</cp:lastPrinted>
  <dcterms:created xsi:type="dcterms:W3CDTF">2019-10-23T04:02:16Z</dcterms:created>
  <dcterms:modified xsi:type="dcterms:W3CDTF">2019-10-23T06:13:18Z</dcterms:modified>
</cp:coreProperties>
</file>