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91" r:id="rId4"/>
    <p:sldId id="292" r:id="rId5"/>
    <p:sldId id="293" r:id="rId6"/>
    <p:sldId id="294" r:id="rId7"/>
    <p:sldId id="295" r:id="rId8"/>
    <p:sldId id="297" r:id="rId9"/>
    <p:sldId id="296" r:id="rId10"/>
    <p:sldId id="298" r:id="rId11"/>
    <p:sldId id="299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472"/>
  </p:normalViewPr>
  <p:slideViewPr>
    <p:cSldViewPr snapToGrid="0" snapToObjects="1">
      <p:cViewPr>
        <p:scale>
          <a:sx n="100" d="100"/>
          <a:sy n="100" d="100"/>
        </p:scale>
        <p:origin x="1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D3AF2-4FC8-994B-9328-D3364042EA79}" type="datetimeFigureOut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0E7C0-7F5D-FE4B-8059-CBC5839C7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61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4AA5DE-25D8-764E-B49E-575727815C8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F0502020204030204"/>
                <a:ea typeface="Yu Gothic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 panose="020F0502020204030204"/>
              <a:ea typeface="Yu Gothic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42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0E7C0-7F5D-FE4B-8059-CBC5839C7EB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54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0E7C0-7F5D-FE4B-8059-CBC5839C7EB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90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244-F269-4245-9B45-FB59DB93AA31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C588-7E27-D64C-A6EA-128EEC451948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35E9-927D-DD4F-8EA0-02838F7B0575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4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615"/>
          </a:xfrm>
        </p:spPr>
        <p:txBody>
          <a:bodyPr>
            <a:normAutofit/>
          </a:bodyPr>
          <a:lstStyle>
            <a:lvl1pPr>
              <a:defRPr sz="3200" u="sng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910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52A8-50D5-A74F-B097-2B927784B8F0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79FD-91FA-A743-939C-0AE1DE002557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5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8AB-B27E-2F4A-A31D-2A7C235E5CB7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8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A66B-DE05-FC4A-8E10-1D6510EAE0BE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9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0B1F-DEB3-574B-BD6F-891D7A95E392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E163-A9BB-444D-9A74-6375010057B4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5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CB4-F6F2-D54C-B1DE-E741F65FA690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E3F6-8D65-F944-A529-D7EAEBEF73E2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B7CC-BAA2-2E41-953B-4690FD381B1D}" type="datetime1">
              <a:rPr kumimoji="1" lang="ja-JP" altLang="en-US" smtClean="0"/>
              <a:t>2019/4/7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7C63BB-9CD7-C045-8BD3-368CA4D60FD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06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tiff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tiff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3.tif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6A22B-0C1C-6941-96A2-9E4772EEB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研究テーマ意見交換会</a:t>
            </a:r>
            <a:endParaRPr kumimoji="1" lang="ja-JP" altLang="en-US" sz="5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58E0B0-BF15-E044-9974-B406F807B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074" y="3906839"/>
            <a:ext cx="7099852" cy="1655762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北海道大学大学院　情報科学研究科　情報理工学専攻</a:t>
            </a:r>
            <a:endParaRPr kumimoji="1" lang="en-US" altLang="ja-JP" sz="2200" dirty="0"/>
          </a:p>
          <a:p>
            <a:r>
              <a:rPr lang="ja-JP" altLang="en-US" sz="2200"/>
              <a:t>修士</a:t>
            </a:r>
            <a:r>
              <a:rPr lang="en-US" altLang="ja-JP" sz="2200" dirty="0"/>
              <a:t>2</a:t>
            </a:r>
            <a:r>
              <a:rPr lang="ja-JP" altLang="en-US" sz="2200"/>
              <a:t>年　白川　稜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230017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ECC5D-1F43-3545-871A-CC0D48B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取り組みたいテーマ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D0CEB-E357-9E4A-97BE-FF2A1060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0400"/>
            <a:ext cx="7886700" cy="4425950"/>
          </a:xfrm>
        </p:spPr>
        <p:txBody>
          <a:bodyPr/>
          <a:lstStyle/>
          <a:p>
            <a:r>
              <a:rPr lang="ja-JP" altLang="en-US" sz="2800"/>
              <a:t>自然言語処理、対話システム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マルチモーダルなより人間に近いコミュニケー</a:t>
            </a:r>
            <a:r>
              <a:rPr kumimoji="1" lang="en-US" altLang="ja-JP" dirty="0"/>
              <a:t>	</a:t>
            </a:r>
            <a:r>
              <a:rPr kumimoji="1" lang="ja-JP" altLang="en-US"/>
              <a:t>ションのできるモデルの研究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全脳アーキテクチャのような神経科学的なアプ</a:t>
            </a:r>
            <a:r>
              <a:rPr lang="en-US" altLang="ja-JP" dirty="0"/>
              <a:t>	</a:t>
            </a:r>
            <a:r>
              <a:rPr lang="ja-JP" altLang="en-US"/>
              <a:t>ローチ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r>
              <a:rPr lang="ja-JP" altLang="en-US" sz="2800"/>
              <a:t>機械学習、データマイニング、データ構造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5CB1C7-6F1A-8540-A519-D731E4C9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13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7A4DC-AF54-9949-8CBC-D823FC0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不純度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133D1A-1FA6-DD4A-B196-C3427D1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D138031-6D2A-BF42-ABC6-AE235A48111A}"/>
              </a:ext>
            </a:extLst>
          </p:cNvPr>
          <p:cNvSpPr/>
          <p:nvPr/>
        </p:nvSpPr>
        <p:spPr>
          <a:xfrm>
            <a:off x="3964781" y="1957388"/>
            <a:ext cx="1214437" cy="8858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D48EFBF-4376-0C41-B344-E3B723A46FCA}"/>
              </a:ext>
            </a:extLst>
          </p:cNvPr>
          <p:cNvSpPr/>
          <p:nvPr/>
        </p:nvSpPr>
        <p:spPr>
          <a:xfrm>
            <a:off x="5417347" y="3495675"/>
            <a:ext cx="1214437" cy="8858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2A1A336-3011-D241-AA24-3E92F7703566}"/>
              </a:ext>
            </a:extLst>
          </p:cNvPr>
          <p:cNvSpPr/>
          <p:nvPr/>
        </p:nvSpPr>
        <p:spPr>
          <a:xfrm>
            <a:off x="2512218" y="3495675"/>
            <a:ext cx="1214437" cy="8858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A8CC8D3-2D6E-6047-AA74-78079AFBCDE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119437" y="2713487"/>
            <a:ext cx="1023194" cy="782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B2DE8E0-8065-0D4D-888B-2FF05016B735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5001368" y="2713487"/>
            <a:ext cx="1023198" cy="7821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ADC97CE-EBA6-E045-BC63-CDC911065A6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572000" y="1659467"/>
            <a:ext cx="0" cy="297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C3546EA-DCED-164D-9746-6C2B5F041BB7}"/>
                  </a:ext>
                </a:extLst>
              </p:cNvPr>
              <p:cNvSpPr txBox="1"/>
              <p:nvPr/>
            </p:nvSpPr>
            <p:spPr>
              <a:xfrm>
                <a:off x="4360435" y="1172811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C3546EA-DCED-164D-9746-6C2B5F04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35" y="1172811"/>
                <a:ext cx="42312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50A56A-2623-C64A-84C5-442DFC0FF8B5}"/>
                  </a:ext>
                </a:extLst>
              </p:cNvPr>
              <p:cNvSpPr txBox="1"/>
              <p:nvPr/>
            </p:nvSpPr>
            <p:spPr>
              <a:xfrm>
                <a:off x="2846348" y="3707754"/>
                <a:ext cx="539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E50A56A-2623-C64A-84C5-442DFC0F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48" y="3707754"/>
                <a:ext cx="539058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F2E74DF-DA9F-674D-9A93-68A60C909ACC}"/>
                  </a:ext>
                </a:extLst>
              </p:cNvPr>
              <p:cNvSpPr txBox="1"/>
              <p:nvPr/>
            </p:nvSpPr>
            <p:spPr>
              <a:xfrm>
                <a:off x="5755036" y="3707754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F2E74DF-DA9F-674D-9A93-68A60C90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036" y="3707754"/>
                <a:ext cx="546175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図 23">
            <a:extLst>
              <a:ext uri="{FF2B5EF4-FFF2-40B4-BE49-F238E27FC236}">
                <a16:creationId xmlns:a16="http://schemas.microsoft.com/office/drawing/2014/main" id="{8D01D8B5-0D7C-2E45-82DD-CF98330BD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242" y="2196571"/>
            <a:ext cx="795513" cy="407458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CC8206-403A-2C47-9E4B-9E7DE16D5D1F}"/>
              </a:ext>
            </a:extLst>
          </p:cNvPr>
          <p:cNvSpPr txBox="1"/>
          <p:nvPr/>
        </p:nvSpPr>
        <p:spPr>
          <a:xfrm>
            <a:off x="2705934" y="27134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含む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F4F3D1-118D-3246-863B-C0477F9B6577}"/>
              </a:ext>
            </a:extLst>
          </p:cNvPr>
          <p:cNvSpPr txBox="1"/>
          <p:nvPr/>
        </p:nvSpPr>
        <p:spPr>
          <a:xfrm>
            <a:off x="5724919" y="27134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含まない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375FB07-6699-2B49-9685-329A0A0FC7C5}"/>
                  </a:ext>
                </a:extLst>
              </p:cNvPr>
              <p:cNvSpPr txBox="1"/>
              <p:nvPr/>
            </p:nvSpPr>
            <p:spPr>
              <a:xfrm>
                <a:off x="982133" y="5164667"/>
                <a:ext cx="7125733" cy="1145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不純度　＝　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 dirty="0"/>
                  <a:t>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ja-JP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2800" dirty="0"/>
              </a:p>
              <a:p>
                <a:endParaRPr kumimoji="1" lang="en-US" altLang="ja-JP" sz="1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: </a:t>
                </a:r>
                <a:r>
                  <a:rPr kumimoji="1" lang="ja-JP" altLang="en-US" sz="2400"/>
                  <a:t>ラベル</a:t>
                </a:r>
                <a:r>
                  <a:rPr kumimoji="1" lang="en-US" altLang="ja-JP" sz="2400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ja-JP" sz="2400" dirty="0"/>
                  <a:t> : </a:t>
                </a:r>
                <a:r>
                  <a:rPr kumimoji="1" lang="ja-JP" altLang="en-US" sz="2400"/>
                  <a:t>ラベル平均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375FB07-6699-2B49-9685-329A0A0FC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5164667"/>
                <a:ext cx="7125733" cy="1145250"/>
              </a:xfrm>
              <a:prstGeom prst="rect">
                <a:avLst/>
              </a:prstGeom>
              <a:blipFill>
                <a:blip r:embed="rId6"/>
                <a:stretch>
                  <a:fillRect l="-1601" t="-51648" b="-406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2ED33-B55B-5343-AEAC-7DB6535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下限値の計算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B43F57-6DA9-6342-BCBD-13A0DA7F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探索木の</a:t>
                </a:r>
                <a:r>
                  <a:rPr lang="ja-JP" altLang="en-US">
                    <a:solidFill>
                      <a:prstClr val="black"/>
                    </a:solidFill>
                    <a:latin typeface="+mn-ea"/>
                  </a:rPr>
                  <a:t>特徴：子孫 </a:t>
                </a:r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>
                        <a:solidFill>
                          <a:prstClr val="black"/>
                        </a:solidFill>
                        <a:latin typeface="+mn-ea"/>
                      </a:rPr>
                      <m:t>𝑥</m:t>
                    </m:r>
                    <m:r>
                      <a:rPr lang="en-US" altLang="ja-JP" b="0" i="1">
                        <a:solidFill>
                          <a:prstClr val="black"/>
                        </a:solidFill>
                        <a:latin typeface="+mn-ea"/>
                      </a:rPr>
                      <m:t>′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) 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は親 </a:t>
                </a:r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>
                        <a:solidFill>
                          <a:prstClr val="black"/>
                        </a:solidFill>
                        <a:latin typeface="+mn-ea"/>
                      </a:rPr>
                      <m:t>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) 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の</a:t>
                </a:r>
                <a:r>
                  <a:rPr lang="ja-JP" altLang="en-US">
                    <a:solidFill>
                      <a:prstClr val="black"/>
                    </a:solidFill>
                    <a:latin typeface="+mn-ea"/>
                  </a:rPr>
                  <a:t>拡大グラフ</a:t>
                </a:r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ja-JP" sz="800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+mn-ea"/>
                        </a:rPr>
                        <m:t> ⊉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 </m:t>
                          </m:r>
                        </m:sub>
                      </m:sSub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+mn-ea"/>
                        </a:rPr>
                        <m:t> ⇒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+mn-ea"/>
                        </a:rPr>
                        <m:t> ⊉ 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+mn-ea"/>
                        </a:rPr>
                        <m:t> , 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prstClr val="black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+mn-ea"/>
                        </a:rPr>
                        <m:t>⊇</m:t>
                      </m:r>
                      <m:r>
                        <a:rPr lang="en-US" altLang="ja-JP" b="0" i="1">
                          <a:solidFill>
                            <a:prstClr val="black"/>
                          </a:solidFill>
                          <a:latin typeface="+mn-ea"/>
                        </a:rPr>
                        <m:t>𝑥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ja-JP" sz="800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ja-JP" altLang="en-US">
                    <a:solidFill>
                      <a:prstClr val="black"/>
                    </a:solidFill>
                    <a:latin typeface="+mn-ea"/>
                  </a:rPr>
                  <a:t>含むグラフが含まない側に移る方向性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しかない</a:t>
                </a:r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B43F57-6DA9-6342-BCBD-13A0DA7F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E2708E-3FCF-E640-AD1B-6952C3B6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D31745E-757A-FB4A-BF42-88449DED71B5}"/>
              </a:ext>
            </a:extLst>
          </p:cNvPr>
          <p:cNvGrpSpPr/>
          <p:nvPr/>
        </p:nvGrpSpPr>
        <p:grpSpPr>
          <a:xfrm>
            <a:off x="2499517" y="3146797"/>
            <a:ext cx="4144966" cy="1830414"/>
            <a:chOff x="2474472" y="3476997"/>
            <a:chExt cx="4144966" cy="1830414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C1AA4C1C-BB5B-884B-A7E2-74841DC1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7666" y="3512757"/>
              <a:ext cx="520700" cy="266700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C33053A3-3584-3F45-9F72-44F93E3244AB}"/>
                </a:ext>
              </a:extLst>
            </p:cNvPr>
            <p:cNvGrpSpPr/>
            <p:nvPr/>
          </p:nvGrpSpPr>
          <p:grpSpPr>
            <a:xfrm>
              <a:off x="2474472" y="3476997"/>
              <a:ext cx="4144966" cy="1830414"/>
              <a:chOff x="2474472" y="3476997"/>
              <a:chExt cx="4144966" cy="183041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D9DD5AB-06DE-1A48-A592-3C73A6A94321}"/>
                  </a:ext>
                </a:extLst>
              </p:cNvPr>
              <p:cNvGrpSpPr/>
              <p:nvPr/>
            </p:nvGrpSpPr>
            <p:grpSpPr>
              <a:xfrm>
                <a:off x="2474472" y="3476997"/>
                <a:ext cx="4144966" cy="1051260"/>
                <a:chOff x="711500" y="4211457"/>
                <a:chExt cx="3955470" cy="110220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64FDFC61-E2F4-A540-87AC-48179A3735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500" y="4665588"/>
                      <a:ext cx="52077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64FDFC61-E2F4-A540-87AC-48179A3735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500" y="4665588"/>
                      <a:ext cx="520778" cy="4517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テキスト ボックス 6">
                      <a:extLst>
                        <a:ext uri="{FF2B5EF4-FFF2-40B4-BE49-F238E27FC236}">
                          <a16:creationId xmlns:a16="http://schemas.microsoft.com/office/drawing/2014/main" id="{65031E2E-AAC4-1E42-91BC-9837270B3C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7823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" name="テキスト ボックス 6">
                      <a:extLst>
                        <a:ext uri="{FF2B5EF4-FFF2-40B4-BE49-F238E27FC236}">
                          <a16:creationId xmlns:a16="http://schemas.microsoft.com/office/drawing/2014/main" id="{65031E2E-AAC4-1E42-91BC-9837270B3C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7823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3290EA5B-6D95-144E-BD3D-DBFD8FE429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6678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8" name="テキスト ボックス 7">
                      <a:extLst>
                        <a:ext uri="{FF2B5EF4-FFF2-40B4-BE49-F238E27FC236}">
                          <a16:creationId xmlns:a16="http://schemas.microsoft.com/office/drawing/2014/main" id="{3290EA5B-6D95-144E-BD3D-DBFD8FE429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76678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2863898E-2ECD-4743-8FFF-BA32E2AE55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6480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2863898E-2ECD-4743-8FFF-BA32E2AE55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6480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1CC0243E-87FC-8E4C-AE92-8671E2BD88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3888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1CC0243E-87FC-8E4C-AE92-8671E2BD88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3888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4618D238-A67F-7C40-88CB-6DE0E9E4D9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9952" y="4665588"/>
                      <a:ext cx="527018" cy="4517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kumimoji="1" 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cs typeface="+mn-cs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GB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4618D238-A67F-7C40-88CB-6DE0E9E4D9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9952" y="4665588"/>
                      <a:ext cx="527018" cy="45176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1890DA29-E30B-4F4A-984C-6E1B696B7D8C}"/>
                    </a:ext>
                  </a:extLst>
                </p:cNvPr>
                <p:cNvCxnSpPr/>
                <p:nvPr/>
              </p:nvCxnSpPr>
              <p:spPr bwMode="auto">
                <a:xfrm>
                  <a:off x="2699792" y="4521572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F2867B1-381C-304E-A6BE-3F10D3F29D9E}"/>
                    </a:ext>
                  </a:extLst>
                </p:cNvPr>
                <p:cNvSpPr txBox="1"/>
                <p:nvPr/>
              </p:nvSpPr>
              <p:spPr>
                <a:xfrm>
                  <a:off x="1318808" y="4211457"/>
                  <a:ext cx="969666" cy="387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>
                      <a:latin typeface="Calibri" panose="020F0502020204030204"/>
                      <a:ea typeface="ＭＳ Ｐゴシック" panose="020B0600070205080204" pitchFamily="34" charset="-128"/>
                    </a:rPr>
                    <a:t>含む</a:t>
                  </a:r>
                  <a:r>
                    <a:rPr kumimoji="1" lang="ja-JP" altLang="en-US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　←</a:t>
                  </a:r>
                  <a:endParaRPr kumimoji="1" lang="en-GB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729AD70-1BA9-CD4E-A10D-FFE531D137A7}"/>
                    </a:ext>
                  </a:extLst>
                </p:cNvPr>
                <p:cNvSpPr txBox="1"/>
                <p:nvPr/>
              </p:nvSpPr>
              <p:spPr>
                <a:xfrm>
                  <a:off x="3040325" y="4211457"/>
                  <a:ext cx="1496763" cy="387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  →</a:t>
                  </a:r>
                  <a:r>
                    <a:rPr kumimoji="1" lang="ja-JP" altLang="en-US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　</a:t>
                  </a:r>
                  <a:r>
                    <a:rPr kumimoji="1" lang="ja-JP" altLang="en-US">
                      <a:latin typeface="Calibri" panose="020F0502020204030204"/>
                      <a:ea typeface="ＭＳ Ｐゴシック" panose="020B0600070205080204" pitchFamily="34" charset="-128"/>
                    </a:rPr>
                    <a:t>含まない</a:t>
                  </a:r>
                  <a:endParaRPr kumimoji="1" lang="en-GB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cs typeface="+mn-cs"/>
                  </a:endParaRPr>
                </a:p>
              </p:txBody>
            </p:sp>
          </p:grpSp>
          <p:sp>
            <p:nvSpPr>
              <p:cNvPr id="22" name="U ターン矢印 21">
                <a:extLst>
                  <a:ext uri="{FF2B5EF4-FFF2-40B4-BE49-F238E27FC236}">
                    <a16:creationId xmlns:a16="http://schemas.microsoft.com/office/drawing/2014/main" id="{54E1803B-8AF4-784D-9639-20C3ABC9DA9C}"/>
                  </a:ext>
                </a:extLst>
              </p:cNvPr>
              <p:cNvSpPr/>
              <p:nvPr/>
            </p:nvSpPr>
            <p:spPr>
              <a:xfrm rot="10800000" flipH="1">
                <a:off x="3916115" y="4575710"/>
                <a:ext cx="1283801" cy="369332"/>
              </a:xfrm>
              <a:prstGeom prst="uturnArrow">
                <a:avLst>
                  <a:gd name="adj1" fmla="val 12973"/>
                  <a:gd name="adj2" fmla="val 25000"/>
                  <a:gd name="adj3" fmla="val 42764"/>
                  <a:gd name="adj4" fmla="val 57236"/>
                  <a:gd name="adj5" fmla="val 100000"/>
                </a:avLst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1BAEFE87-3EAC-924A-B0BC-0BD069642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3862503" y="5052046"/>
                <a:ext cx="716267" cy="255365"/>
              </a:xfrm>
              <a:prstGeom prst="rect">
                <a:avLst/>
              </a:prstGeom>
            </p:spPr>
          </p:pic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0DDFB43D-6B97-874D-977A-3B0A8C60D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V="1">
                <a:off x="4578770" y="5109746"/>
                <a:ext cx="804292" cy="197665"/>
              </a:xfrm>
              <a:prstGeom prst="rect">
                <a:avLst/>
              </a:prstGeom>
            </p:spPr>
          </p:pic>
        </p:grp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8E4676-E5D6-9C45-8306-A44041ECB39C}"/>
              </a:ext>
            </a:extLst>
          </p:cNvPr>
          <p:cNvSpPr txBox="1"/>
          <p:nvPr/>
        </p:nvSpPr>
        <p:spPr>
          <a:xfrm>
            <a:off x="643520" y="5465367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任意のグラフの組み合わせを含まない側へ移したときの</a:t>
            </a:r>
            <a:endParaRPr kumimoji="1" lang="en-US" altLang="ja-JP" sz="2400" dirty="0"/>
          </a:p>
          <a:p>
            <a:r>
              <a:rPr kumimoji="1" lang="ja-JP" altLang="en-US" sz="2400"/>
              <a:t>不純度を全て計算すれば下限値が求まる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1729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2ED33-B55B-5343-AEAC-7DB6535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下限値の計算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E2708E-3FCF-E640-AD1B-6952C3B6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8E4676-E5D6-9C45-8306-A44041ECB39C}"/>
              </a:ext>
            </a:extLst>
          </p:cNvPr>
          <p:cNvSpPr txBox="1"/>
          <p:nvPr/>
        </p:nvSpPr>
        <p:spPr>
          <a:xfrm>
            <a:off x="643520" y="1604567"/>
            <a:ext cx="78790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C00000"/>
                </a:solidFill>
              </a:rPr>
              <a:t>組み合わせの数は膨大</a:t>
            </a:r>
            <a:endParaRPr kumimoji="1" lang="en-US" altLang="ja-JP" sz="2400" dirty="0">
              <a:solidFill>
                <a:srgbClr val="C00000"/>
              </a:solidFill>
            </a:endParaRPr>
          </a:p>
          <a:p>
            <a:endParaRPr kumimoji="1" lang="en-US" altLang="ja-JP" sz="2400" dirty="0"/>
          </a:p>
          <a:p>
            <a:r>
              <a:rPr kumimoji="1" lang="ja-JP" altLang="en-US" sz="2400"/>
              <a:t>不純度が二乗誤差和であることを利用する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/>
              <a:t>探索中の部分グラフパターンを含むグラフ集合において</a:t>
            </a:r>
            <a:endParaRPr kumimoji="1" lang="en-US" altLang="ja-JP" sz="2400" dirty="0"/>
          </a:p>
          <a:p>
            <a:r>
              <a:rPr kumimoji="1" lang="ja-JP" altLang="en-US" sz="2400"/>
              <a:t>ラベルの値で昇順、降順ソートし一つずつ移動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/>
              <a:t>線形時間で下限値の計算が可能</a:t>
            </a:r>
            <a:endParaRPr kumimoji="1" lang="en-US" altLang="ja-JP" sz="2400" dirty="0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BC51F91C-DC12-6C48-AA5C-1036A9722848}"/>
              </a:ext>
            </a:extLst>
          </p:cNvPr>
          <p:cNvSpPr/>
          <p:nvPr/>
        </p:nvSpPr>
        <p:spPr>
          <a:xfrm>
            <a:off x="2425700" y="3000257"/>
            <a:ext cx="238125" cy="2906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89A757E2-C2B1-124E-8ED9-0BE65EBD718A}"/>
              </a:ext>
            </a:extLst>
          </p:cNvPr>
          <p:cNvSpPr/>
          <p:nvPr/>
        </p:nvSpPr>
        <p:spPr>
          <a:xfrm>
            <a:off x="2425700" y="4395947"/>
            <a:ext cx="238125" cy="2906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DC1E8EF-0798-5F45-9B93-1DA148FF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2D0FFD-FDD2-D441-B5AF-9CFD3DDE5290}"/>
              </a:ext>
            </a:extLst>
          </p:cNvPr>
          <p:cNvSpPr txBox="1"/>
          <p:nvPr/>
        </p:nvSpPr>
        <p:spPr>
          <a:xfrm>
            <a:off x="702365" y="802447"/>
            <a:ext cx="78129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>
                <a:latin typeface="+mj-ea"/>
                <a:ea typeface="+mj-ea"/>
              </a:rPr>
              <a:t>研究テーマ</a:t>
            </a:r>
            <a:endParaRPr kumimoji="1" lang="en-US" altLang="ja-JP" sz="3200" b="1" u="sng" dirty="0">
              <a:latin typeface="+mj-ea"/>
              <a:ea typeface="+mj-ea"/>
            </a:endParaRPr>
          </a:p>
          <a:p>
            <a:endParaRPr kumimoji="1" lang="en-US" altLang="ja-JP" sz="1000" b="1" u="sng" dirty="0"/>
          </a:p>
          <a:p>
            <a:r>
              <a:rPr kumimoji="1" lang="en-US" altLang="ja-JP" sz="2400" dirty="0"/>
              <a:t>	</a:t>
            </a:r>
            <a:r>
              <a:rPr lang="ja-JP" altLang="ja-JP" sz="2400"/>
              <a:t>木アンサンブルモデルを利用したグラフ分類</a:t>
            </a:r>
            <a:r>
              <a:rPr lang="ja-JP" altLang="en-US" sz="2400"/>
              <a:t>回帰</a:t>
            </a:r>
            <a:r>
              <a:rPr lang="ja-JP" altLang="ja-JP" sz="2400"/>
              <a:t>問</a:t>
            </a:r>
            <a:r>
              <a:rPr lang="en-US" altLang="ja-JP" sz="2400" dirty="0"/>
              <a:t>	</a:t>
            </a:r>
            <a:r>
              <a:rPr lang="ja-JP" altLang="ja-JP" sz="2400"/>
              <a:t>題に対する効率的アルゴリズムの検討</a:t>
            </a:r>
          </a:p>
          <a:p>
            <a:endParaRPr kumimoji="1" lang="en-US" altLang="ja-JP" sz="2000" b="1" dirty="0"/>
          </a:p>
          <a:p>
            <a:r>
              <a:rPr kumimoji="1" lang="ja-JP" altLang="en-US" sz="3200" b="1" u="sng">
                <a:latin typeface="+mj-ea"/>
                <a:ea typeface="+mj-ea"/>
              </a:rPr>
              <a:t>概要</a:t>
            </a:r>
            <a:endParaRPr kumimoji="1" lang="en-US" altLang="ja-JP" sz="3200" b="1" u="sng" dirty="0">
              <a:latin typeface="+mj-ea"/>
              <a:ea typeface="+mj-ea"/>
            </a:endParaRPr>
          </a:p>
          <a:p>
            <a:endParaRPr kumimoji="1" lang="en-US" altLang="ja-JP" sz="1000" b="1" u="sng" dirty="0"/>
          </a:p>
          <a:p>
            <a:r>
              <a:rPr kumimoji="1" lang="en-US" altLang="ja-JP" sz="3200" b="1" dirty="0"/>
              <a:t>	</a:t>
            </a:r>
            <a:r>
              <a:rPr kumimoji="1" lang="ja-JP" altLang="en-US" sz="2400"/>
              <a:t>学習に用いる部分グラフを適応的に探索・選択する</a:t>
            </a:r>
            <a:r>
              <a:rPr kumimoji="1" lang="en-US" altLang="ja-JP" sz="2400" dirty="0"/>
              <a:t>	</a:t>
            </a:r>
            <a:r>
              <a:rPr kumimoji="1" lang="ja-JP" altLang="en-US" sz="2400"/>
              <a:t>回帰木学習アルゴリズムと勾配ブースティングによ</a:t>
            </a:r>
            <a:r>
              <a:rPr kumimoji="1" lang="en-US" altLang="ja-JP" sz="2400" dirty="0"/>
              <a:t>	</a:t>
            </a:r>
            <a:r>
              <a:rPr kumimoji="1" lang="ja-JP" altLang="en-US" sz="2400"/>
              <a:t>るアンサンブル学習の提案</a:t>
            </a:r>
            <a:endParaRPr kumimoji="1" lang="en-US" altLang="ja-JP" sz="2400" dirty="0"/>
          </a:p>
          <a:p>
            <a:endParaRPr kumimoji="1" lang="en-US" altLang="ja-JP" sz="2000" b="1" dirty="0"/>
          </a:p>
          <a:p>
            <a:r>
              <a:rPr kumimoji="1" lang="ja-JP" altLang="en-US" sz="3200" b="1" u="sng">
                <a:latin typeface="+mj-ea"/>
                <a:ea typeface="+mj-ea"/>
              </a:rPr>
              <a:t>キーワード</a:t>
            </a:r>
            <a:endParaRPr kumimoji="1" lang="en-US" altLang="ja-JP" sz="3200" b="1" u="sng" dirty="0">
              <a:latin typeface="+mj-ea"/>
              <a:ea typeface="+mj-ea"/>
            </a:endParaRPr>
          </a:p>
          <a:p>
            <a:endParaRPr kumimoji="1" lang="en-US" altLang="ja-JP" sz="1000" b="1" dirty="0"/>
          </a:p>
          <a:p>
            <a:r>
              <a:rPr kumimoji="1" lang="en-US" altLang="ja-JP" sz="2400" b="1" dirty="0"/>
              <a:t>	</a:t>
            </a:r>
            <a:r>
              <a:rPr kumimoji="1" lang="ja-JP" altLang="en-US" sz="2200"/>
              <a:t>機械学習、グラフ分類回帰、部分グラフパターン探索、</a:t>
            </a:r>
            <a:endParaRPr kumimoji="1" lang="en-US" altLang="ja-JP" sz="2200" dirty="0"/>
          </a:p>
          <a:p>
            <a:r>
              <a:rPr kumimoji="1" lang="en-US" altLang="ja-JP" sz="2200" dirty="0"/>
              <a:t>	</a:t>
            </a:r>
            <a:r>
              <a:rPr kumimoji="1" lang="ja-JP" altLang="en-US" sz="2200"/>
              <a:t>回帰木、アンサンブル学習</a:t>
            </a:r>
            <a:endParaRPr kumimoji="1" lang="en-US" altLang="ja-JP" sz="2200" b="1" dirty="0"/>
          </a:p>
        </p:txBody>
      </p:sp>
    </p:spTree>
    <p:extLst>
      <p:ext uri="{BB962C8B-B14F-4D97-AF65-F5344CB8AC3E}">
        <p14:creationId xmlns:p14="http://schemas.microsoft.com/office/powerpoint/2010/main" val="380807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/>
              <a:t>背景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C00000"/>
                </a:solidFill>
              </a:rPr>
              <a:t>グラフ</a:t>
            </a:r>
            <a:r>
              <a:rPr kumimoji="1" lang="ja-JP" altLang="en-US" dirty="0"/>
              <a:t>は広く用いられる重要なデータ構造</a:t>
            </a:r>
            <a:endParaRPr kumimoji="1"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ja-JP" altLang="en-US" dirty="0"/>
              <a:t>低分子化合物の構造式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en-US" altLang="ja-JP" dirty="0"/>
              <a:t>RNA</a:t>
            </a:r>
            <a:r>
              <a:rPr lang="ja-JP" altLang="en-US" dirty="0"/>
              <a:t>二次構造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kumimoji="1" lang="ja-JP" altLang="en-US" dirty="0"/>
              <a:t>自然言語処理における構文木</a:t>
            </a:r>
            <a:endParaRPr kumimoji="1" lang="en-US" altLang="ja-JP" dirty="0"/>
          </a:p>
          <a:p>
            <a:pPr marL="257175" indent="-257175">
              <a:buFont typeface="Arial" charset="0"/>
              <a:buChar char="•"/>
            </a:pP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C00000"/>
                </a:solidFill>
              </a:rPr>
              <a:t>グラフデータからの教師付き学習</a:t>
            </a:r>
            <a:endParaRPr kumimoji="1"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ja-JP" altLang="en-US"/>
              <a:t>創薬の分野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r>
              <a:rPr lang="ja-JP" altLang="en-US"/>
              <a:t>生命</a:t>
            </a:r>
            <a:r>
              <a:rPr lang="ja-JP" altLang="en-US" dirty="0"/>
              <a:t>科学や物質化学の分野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C0E5534-7175-D74E-8099-8DB67B48BE4C}" type="slidenum">
              <a:rPr kumimoji="1" lang="ja-JP" alt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</a:rPr>
              <a:pPr defTabSz="685800">
                <a:defRPr/>
              </a:pPr>
              <a:t>2</a:t>
            </a:fld>
            <a:endParaRPr kumimoji="1" lang="ja-JP" alt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F6A26D-3859-5B48-B74C-FA06C2F3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95" y="2171330"/>
            <a:ext cx="3045098" cy="15225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0E7EC11-A572-3942-BC2D-9B9E0B38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92" y="4105903"/>
            <a:ext cx="2461176" cy="15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5A7-6A5E-ED49-862F-E7E9A2AE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グラフ分類回帰問題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B511995-A25B-5C4C-971C-4F8BED33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73" y="1977981"/>
            <a:ext cx="6045854" cy="162684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91F2A-C332-334A-BF63-3BB3D8B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F502DD-748D-D545-878E-731F1A68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71" y="5617635"/>
            <a:ext cx="6045853" cy="847226"/>
          </a:xfrm>
          <a:prstGeom prst="rect">
            <a:avLst/>
          </a:prstGeom>
        </p:spPr>
      </p:pic>
      <p:sp>
        <p:nvSpPr>
          <p:cNvPr id="8" name="下矢印 7">
            <a:extLst>
              <a:ext uri="{FF2B5EF4-FFF2-40B4-BE49-F238E27FC236}">
                <a16:creationId xmlns:a16="http://schemas.microsoft.com/office/drawing/2014/main" id="{897F3EB3-525F-4949-B163-82790052E9EC}"/>
              </a:ext>
            </a:extLst>
          </p:cNvPr>
          <p:cNvSpPr/>
          <p:nvPr/>
        </p:nvSpPr>
        <p:spPr>
          <a:xfrm>
            <a:off x="4400547" y="5120388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CE11CA3-7E2C-0E4F-8CCE-6193AEC6F110}"/>
                  </a:ext>
                </a:extLst>
              </p:cNvPr>
              <p:cNvSpPr txBox="1"/>
              <p:nvPr/>
            </p:nvSpPr>
            <p:spPr>
              <a:xfrm>
                <a:off x="4017999" y="4200899"/>
                <a:ext cx="1107996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予測器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CE11CA3-7E2C-0E4F-8CCE-6193AEC6F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99" y="4200899"/>
                <a:ext cx="1107996" cy="830997"/>
              </a:xfrm>
              <a:prstGeom prst="rect">
                <a:avLst/>
              </a:prstGeom>
              <a:blipFill>
                <a:blip r:embed="rId4"/>
                <a:stretch>
                  <a:fillRect l="-5495" t="-4412" r="-5495" b="-58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矢印 11">
            <a:extLst>
              <a:ext uri="{FF2B5EF4-FFF2-40B4-BE49-F238E27FC236}">
                <a16:creationId xmlns:a16="http://schemas.microsoft.com/office/drawing/2014/main" id="{16612F95-A24A-F24F-94FC-6EB501BE4D10}"/>
              </a:ext>
            </a:extLst>
          </p:cNvPr>
          <p:cNvSpPr/>
          <p:nvPr/>
        </p:nvSpPr>
        <p:spPr>
          <a:xfrm>
            <a:off x="4400547" y="3698483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DC1307D-7882-A04C-B6F1-6F59FA5463FE}"/>
              </a:ext>
            </a:extLst>
          </p:cNvPr>
          <p:cNvSpPr txBox="1">
            <a:spLocks/>
          </p:cNvSpPr>
          <p:nvPr/>
        </p:nvSpPr>
        <p:spPr>
          <a:xfrm>
            <a:off x="628650" y="1445741"/>
            <a:ext cx="7886700" cy="4910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グラフを入力としてその性質を予測する予測器を学習</a:t>
            </a:r>
            <a:endParaRPr lang="en-US" altLang="ja-JP" dirty="0"/>
          </a:p>
          <a:p>
            <a:pPr marL="257175" indent="-257175">
              <a:buFont typeface="Arial" charset="0"/>
              <a:buChar char="•"/>
            </a:pP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78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39FF1-26F6-D348-92E8-ECFCFB8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グラフ分類回帰問題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3B3D33-29B7-3744-B43E-70CE20B7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8121650" cy="491061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一般的に、特徴量として</a:t>
            </a:r>
            <a:r>
              <a:rPr kumimoji="1" lang="ja-JP" altLang="en-US">
                <a:solidFill>
                  <a:srgbClr val="C00000"/>
                </a:solidFill>
              </a:rPr>
              <a:t>部分グラフの有無</a:t>
            </a:r>
            <a:r>
              <a:rPr kumimoji="1" lang="ja-JP" altLang="en-US"/>
              <a:t>を利用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200"/>
              <a:t>問題点</a:t>
            </a:r>
            <a:endParaRPr kumimoji="1" lang="en-US" altLang="ja-JP" sz="2200" dirty="0"/>
          </a:p>
          <a:p>
            <a:r>
              <a:rPr lang="ja-JP" altLang="en-US" sz="2200"/>
              <a:t>グラフサイズに対して部分グラフの総数は指数関数的に増加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　</a:t>
            </a:r>
            <a:r>
              <a:rPr lang="en-US" altLang="ja-JP" sz="2200" dirty="0"/>
              <a:t>ex) </a:t>
            </a:r>
            <a:r>
              <a:rPr lang="ja-JP" altLang="en-US" sz="2200"/>
              <a:t>ノード数２５、エッジ数２８の分子に対して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　　</a:t>
            </a:r>
            <a:r>
              <a:rPr lang="en-US" altLang="ja-JP" sz="2200" dirty="0"/>
              <a:t>  </a:t>
            </a:r>
            <a:r>
              <a:rPr lang="ja-JP" altLang="en-US" sz="2200"/>
              <a:t>部分グラフの総数は１００万以上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40B50-AAF4-3E46-9D14-CA3B8A38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EF46F8-46E7-3840-A89F-4F21237A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8" y="4033180"/>
            <a:ext cx="3799603" cy="2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BE10-9374-A34D-BD93-9C5EA916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既存手法</a:t>
            </a:r>
            <a:r>
              <a:rPr lang="en-US" altLang="ja-JP" dirty="0"/>
              <a:t> ( 2step approach 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793145-87D7-554F-ABCA-8D5BD363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4552950" cy="3790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①</a:t>
            </a:r>
            <a:r>
              <a:rPr kumimoji="1" lang="ja-JP" altLang="en-US"/>
              <a:t>    特徴ベクトル作成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/>
              <a:t>部分グラフパターン探索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>
                <a:solidFill>
                  <a:srgbClr val="C00000"/>
                </a:solidFill>
              </a:rPr>
              <a:t>　注：　　グラフサイズ</a:t>
            </a:r>
            <a:endParaRPr lang="en-US" altLang="ja-JP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ja-JP" altLang="en-US">
                <a:solidFill>
                  <a:srgbClr val="C00000"/>
                </a:solidFill>
              </a:rPr>
              <a:t>　　頻出度等の制約あり</a:t>
            </a:r>
            <a:endParaRPr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②</a:t>
            </a:r>
            <a:r>
              <a:rPr kumimoji="1" lang="ja-JP" altLang="en-US"/>
              <a:t>    任意の学習モデル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F318E-5719-8F41-B9A8-3A8DA961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CDA3301-B6ED-5D42-942B-16FD0FE4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6853" y="1271309"/>
            <a:ext cx="2938497" cy="3965087"/>
          </a:xfrm>
          <a:prstGeom prst="rect">
            <a:avLst/>
          </a:prstGeo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C9063F3F-817F-B34E-B1CC-A379A2B59140}"/>
              </a:ext>
            </a:extLst>
          </p:cNvPr>
          <p:cNvSpPr/>
          <p:nvPr/>
        </p:nvSpPr>
        <p:spPr>
          <a:xfrm>
            <a:off x="2733675" y="3925268"/>
            <a:ext cx="342900" cy="4087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C2AE5587-8178-2C4B-8D4B-F04D86C168E1}"/>
              </a:ext>
            </a:extLst>
          </p:cNvPr>
          <p:cNvSpPr/>
          <p:nvPr/>
        </p:nvSpPr>
        <p:spPr>
          <a:xfrm>
            <a:off x="1676400" y="2794001"/>
            <a:ext cx="203200" cy="902668"/>
          </a:xfrm>
          <a:prstGeom prst="lef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085D96EF-8513-AD4E-BD7F-1D16D78A05A6}"/>
              </a:ext>
            </a:extLst>
          </p:cNvPr>
          <p:cNvSpPr/>
          <p:nvPr/>
        </p:nvSpPr>
        <p:spPr>
          <a:xfrm rot="10800000">
            <a:off x="4470400" y="2802519"/>
            <a:ext cx="203200" cy="902668"/>
          </a:xfrm>
          <a:prstGeom prst="lef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D5CCD9-385E-FC42-9687-5E18955D952A}"/>
              </a:ext>
            </a:extLst>
          </p:cNvPr>
          <p:cNvSpPr txBox="1"/>
          <p:nvPr/>
        </p:nvSpPr>
        <p:spPr>
          <a:xfrm>
            <a:off x="927100" y="5600506"/>
            <a:ext cx="521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C00000"/>
                </a:solidFill>
              </a:rPr>
              <a:t>問題点：重要な特徴を見落とす恐れ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D43977-838B-8043-9F0C-F2F6C2F7A471}"/>
              </a:ext>
            </a:extLst>
          </p:cNvPr>
          <p:cNvSpPr/>
          <p:nvPr/>
        </p:nvSpPr>
        <p:spPr>
          <a:xfrm>
            <a:off x="7429497" y="1128713"/>
            <a:ext cx="757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1400"/>
              <a:t>列挙木</a:t>
            </a:r>
          </a:p>
        </p:txBody>
      </p:sp>
    </p:spTree>
    <p:extLst>
      <p:ext uri="{BB962C8B-B14F-4D97-AF65-F5344CB8AC3E}">
        <p14:creationId xmlns:p14="http://schemas.microsoft.com/office/powerpoint/2010/main" val="112044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907E8-ECC9-CC49-8BE8-FB7E07B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E371D-2468-994C-9932-2AB27041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モデルの学習と部分グラフ探索・選択を同時に行う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（陽に特徴ベクトルを作成しない）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44BE3-85DA-8A4B-86CD-3B9DE42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AB840-7106-F045-A36A-18484AA68E7E}"/>
              </a:ext>
            </a:extLst>
          </p:cNvPr>
          <p:cNvSpPr txBox="1"/>
          <p:nvPr/>
        </p:nvSpPr>
        <p:spPr>
          <a:xfrm>
            <a:off x="942978" y="25263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/>
              <a:t>回帰木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CD5DE92-2B16-B24B-98F4-7F0682D3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91" y="3070993"/>
            <a:ext cx="3289299" cy="3421881"/>
          </a:xfrm>
          <a:prstGeom prst="rect">
            <a:avLst/>
          </a:prstGeom>
        </p:spPr>
      </p:pic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AE52B140-4398-8E4F-970A-239D60AF5EC5}"/>
              </a:ext>
            </a:extLst>
          </p:cNvPr>
          <p:cNvSpPr/>
          <p:nvPr/>
        </p:nvSpPr>
        <p:spPr>
          <a:xfrm>
            <a:off x="5292733" y="3278143"/>
            <a:ext cx="3289300" cy="2801983"/>
          </a:xfrm>
          <a:prstGeom prst="wedgeRoundRectCallout">
            <a:avLst>
              <a:gd name="adj1" fmla="val -72694"/>
              <a:gd name="adj2" fmla="val -30129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6AD8562-0111-C445-BA13-890C03656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3653" y="3905623"/>
            <a:ext cx="3156035" cy="177527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CE6BAE-0654-1B4A-89F0-A549F3A4B1D5}"/>
              </a:ext>
            </a:extLst>
          </p:cNvPr>
          <p:cNvSpPr/>
          <p:nvPr/>
        </p:nvSpPr>
        <p:spPr>
          <a:xfrm>
            <a:off x="5153028" y="2520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u="sng"/>
              <a:t>特徴探索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1B96CE0-6975-3D4C-BD35-F7FB458BF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582" y="3774466"/>
            <a:ext cx="501138" cy="369331"/>
          </a:xfrm>
          <a:prstGeom prst="rect">
            <a:avLst/>
          </a:prstGeom>
        </p:spPr>
      </p:pic>
      <p:sp useBgFill="1"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98C2F0-3013-4B4C-A184-F0A28625AF6A}"/>
              </a:ext>
            </a:extLst>
          </p:cNvPr>
          <p:cNvSpPr txBox="1"/>
          <p:nvPr/>
        </p:nvSpPr>
        <p:spPr>
          <a:xfrm>
            <a:off x="1042196" y="4173687"/>
            <a:ext cx="64633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含む</a:t>
            </a:r>
          </a:p>
        </p:txBody>
      </p:sp>
      <p:sp useBgFill="1"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C7238E-83C6-5049-BC8C-350C42419429}"/>
              </a:ext>
            </a:extLst>
          </p:cNvPr>
          <p:cNvSpPr txBox="1"/>
          <p:nvPr/>
        </p:nvSpPr>
        <p:spPr>
          <a:xfrm>
            <a:off x="3471869" y="4173687"/>
            <a:ext cx="110013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含まない</a:t>
            </a:r>
          </a:p>
        </p:txBody>
      </p:sp>
      <p:sp useBgFill="1">
        <p:nvSpPr>
          <p:cNvPr id="20" name="テキスト ボックス 19">
            <a:extLst>
              <a:ext uri="{FF2B5EF4-FFF2-40B4-BE49-F238E27FC236}">
                <a16:creationId xmlns:a16="http://schemas.microsoft.com/office/drawing/2014/main" id="{AB59477B-3BD9-994A-9F4E-2C4BC52C3E08}"/>
              </a:ext>
            </a:extLst>
          </p:cNvPr>
          <p:cNvSpPr txBox="1"/>
          <p:nvPr/>
        </p:nvSpPr>
        <p:spPr>
          <a:xfrm>
            <a:off x="238801" y="5385935"/>
            <a:ext cx="64633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含む</a:t>
            </a:r>
          </a:p>
        </p:txBody>
      </p:sp>
      <p:sp useBgFill="1"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E0CEDD-7885-4E4C-974D-3F374AD50A80}"/>
              </a:ext>
            </a:extLst>
          </p:cNvPr>
          <p:cNvSpPr txBox="1"/>
          <p:nvPr/>
        </p:nvSpPr>
        <p:spPr>
          <a:xfrm>
            <a:off x="2811131" y="5385935"/>
            <a:ext cx="110013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含まない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3B57DC0-7CAD-D34E-A7FF-D7342384E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781" y="4954596"/>
            <a:ext cx="520700" cy="266700"/>
          </a:xfrm>
          <a:prstGeom prst="rect">
            <a:avLst/>
          </a:prstGeom>
        </p:spPr>
      </p:pic>
      <p:sp useBgFill="1"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D660B0-EE71-264D-8542-94022E4F1BDA}"/>
              </a:ext>
            </a:extLst>
          </p:cNvPr>
          <p:cNvSpPr txBox="1"/>
          <p:nvPr/>
        </p:nvSpPr>
        <p:spPr>
          <a:xfrm>
            <a:off x="1724688" y="3046290"/>
            <a:ext cx="17889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ja-JP" altLang="en-US"/>
              <a:t>訓練グラフ集合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32B61B-A461-CD4C-9D56-0A9008EDFC33}"/>
              </a:ext>
            </a:extLst>
          </p:cNvPr>
          <p:cNvSpPr/>
          <p:nvPr/>
        </p:nvSpPr>
        <p:spPr>
          <a:xfrm>
            <a:off x="6515095" y="3448925"/>
            <a:ext cx="112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/>
              <a:t>列挙木</a:t>
            </a:r>
          </a:p>
        </p:txBody>
      </p:sp>
    </p:spTree>
    <p:extLst>
      <p:ext uri="{BB962C8B-B14F-4D97-AF65-F5344CB8AC3E}">
        <p14:creationId xmlns:p14="http://schemas.microsoft.com/office/powerpoint/2010/main" val="88815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8A2CE-BCCD-D849-A15C-031FB530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部分グラフ</a:t>
            </a:r>
            <a:r>
              <a:rPr kumimoji="1" lang="ja-JP" altLang="en-US"/>
              <a:t>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8B062E-70A2-3F41-AA1D-2747E82E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0"/>
            <a:ext cx="7886700" cy="541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/>
              <a:t>回帰木の分割において最も不純度が低く</a:t>
            </a:r>
            <a:endParaRPr kumimoji="1" lang="en-US" altLang="ja-JP" sz="2200" dirty="0"/>
          </a:p>
          <a:p>
            <a:pPr marL="0" indent="0">
              <a:buNone/>
            </a:pPr>
            <a:r>
              <a:rPr kumimoji="1" lang="ja-JP" altLang="en-US" sz="2200"/>
              <a:t>なるような部分グラフを探索する</a:t>
            </a:r>
            <a:endParaRPr kumimoji="1" lang="en-US" altLang="ja-JP" sz="2200" dirty="0"/>
          </a:p>
          <a:p>
            <a:pPr marL="0" indent="0">
              <a:buNone/>
            </a:pPr>
            <a:r>
              <a:rPr lang="ja-JP" altLang="en-US" sz="2200"/>
              <a:t>不純度：二乗誤差和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列挙木の性質：子孫が親の拡大グラフ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子孫の探索により得られる不純度の下限値が計算可能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下限値を利用した探索の枝刈り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（現在の最良値　＜　子孫での下限値）</a:t>
            </a:r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9FD525-A69C-3649-A271-59322E8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271839C-DA03-3342-85A4-A431E525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3042" y="1293339"/>
            <a:ext cx="3370958" cy="2273950"/>
          </a:xfrm>
          <a:prstGeom prst="rect">
            <a:avLst/>
          </a:prstGeo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8F3682FA-C5D9-1D43-8905-4D3D5C9F3067}"/>
              </a:ext>
            </a:extLst>
          </p:cNvPr>
          <p:cNvSpPr/>
          <p:nvPr/>
        </p:nvSpPr>
        <p:spPr>
          <a:xfrm>
            <a:off x="2628900" y="4010569"/>
            <a:ext cx="238125" cy="2906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4FB51342-626D-4C4E-99FB-98E02D5025F5}"/>
              </a:ext>
            </a:extLst>
          </p:cNvPr>
          <p:cNvSpPr/>
          <p:nvPr/>
        </p:nvSpPr>
        <p:spPr>
          <a:xfrm>
            <a:off x="2628900" y="4870046"/>
            <a:ext cx="238125" cy="2906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7185A2-B460-4943-B711-5A8C942B381F}"/>
              </a:ext>
            </a:extLst>
          </p:cNvPr>
          <p:cNvSpPr/>
          <p:nvPr/>
        </p:nvSpPr>
        <p:spPr>
          <a:xfrm>
            <a:off x="7023497" y="924006"/>
            <a:ext cx="926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/>
              <a:t>列挙木</a:t>
            </a:r>
          </a:p>
        </p:txBody>
      </p:sp>
    </p:spTree>
    <p:extLst>
      <p:ext uri="{BB962C8B-B14F-4D97-AF65-F5344CB8AC3E}">
        <p14:creationId xmlns:p14="http://schemas.microsoft.com/office/powerpoint/2010/main" val="86862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0E6FA-5B63-3944-A92E-DAAECC2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BDD75-CA82-E245-94E7-EC791C90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63BB-9CD7-C045-8BD3-368CA4D60FD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4E60A4E-6259-6343-8246-84123C83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5" y="2136777"/>
            <a:ext cx="8779669" cy="37438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0405F6-6457-5349-B10F-60046811A770}"/>
              </a:ext>
            </a:extLst>
          </p:cNvPr>
          <p:cNvSpPr txBox="1"/>
          <p:nvPr/>
        </p:nvSpPr>
        <p:spPr>
          <a:xfrm>
            <a:off x="793193" y="173408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学習に利用する特徴空間の削減</a:t>
            </a:r>
            <a:endParaRPr kumimoji="1" lang="en-US" altLang="ja-JP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5D94D9-8654-244B-91B0-50203C7A7AE6}"/>
              </a:ext>
            </a:extLst>
          </p:cNvPr>
          <p:cNvSpPr/>
          <p:nvPr/>
        </p:nvSpPr>
        <p:spPr>
          <a:xfrm>
            <a:off x="6173344" y="173408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/>
              <a:t>学習時間の削減</a:t>
            </a:r>
          </a:p>
        </p:txBody>
      </p:sp>
    </p:spTree>
    <p:extLst>
      <p:ext uri="{BB962C8B-B14F-4D97-AF65-F5344CB8AC3E}">
        <p14:creationId xmlns:p14="http://schemas.microsoft.com/office/powerpoint/2010/main" val="269890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381</Words>
  <Application>Microsoft Macintosh PowerPoint</Application>
  <PresentationFormat>画面に合わせる (4:3)</PresentationFormat>
  <Paragraphs>132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Yu Gothic</vt:lpstr>
      <vt:lpstr>Yu Gothic</vt:lpstr>
      <vt:lpstr>游ゴシック Light</vt:lpstr>
      <vt:lpstr>Arial</vt:lpstr>
      <vt:lpstr>Calibri</vt:lpstr>
      <vt:lpstr>Calibri Light</vt:lpstr>
      <vt:lpstr>Cambria Math</vt:lpstr>
      <vt:lpstr>Office テーマ</vt:lpstr>
      <vt:lpstr>研究テーマ意見交換会</vt:lpstr>
      <vt:lpstr>PowerPoint プレゼンテーション</vt:lpstr>
      <vt:lpstr>背景</vt:lpstr>
      <vt:lpstr>グラフ分類回帰問題</vt:lpstr>
      <vt:lpstr>グラフ分類回帰問題</vt:lpstr>
      <vt:lpstr>既存手法 ( 2step approach )</vt:lpstr>
      <vt:lpstr>提案手法</vt:lpstr>
      <vt:lpstr>部分グラフ探索</vt:lpstr>
      <vt:lpstr>結果</vt:lpstr>
      <vt:lpstr>取り組みたいテーマ</vt:lpstr>
      <vt:lpstr>不純度</vt:lpstr>
      <vt:lpstr>下限値の計算</vt:lpstr>
      <vt:lpstr>下限値の計算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研究テーマ意見交換会</dc:title>
  <dc:creator>白川　稜</dc:creator>
  <cp:lastModifiedBy>白川　稜</cp:lastModifiedBy>
  <cp:revision>43</cp:revision>
  <dcterms:created xsi:type="dcterms:W3CDTF">2019-04-07T09:47:31Z</dcterms:created>
  <dcterms:modified xsi:type="dcterms:W3CDTF">2019-04-07T20:04:46Z</dcterms:modified>
</cp:coreProperties>
</file>