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13"/>
  </p:notesMasterIdLst>
  <p:sldIdLst>
    <p:sldId id="256" r:id="rId2"/>
    <p:sldId id="291" r:id="rId3"/>
    <p:sldId id="292" r:id="rId4"/>
    <p:sldId id="294" r:id="rId5"/>
    <p:sldId id="295" r:id="rId6"/>
    <p:sldId id="297" r:id="rId7"/>
    <p:sldId id="296" r:id="rId8"/>
    <p:sldId id="298" r:id="rId9"/>
    <p:sldId id="299" r:id="rId10"/>
    <p:sldId id="300" r:id="rId11"/>
    <p:sldId id="30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白川　稜" initials="白川　稜" lastIdx="4" clrIdx="0">
    <p:extLst>
      <p:ext uri="{19B8F6BF-5375-455C-9EA6-DF929625EA0E}">
        <p15:presenceInfo xmlns:p15="http://schemas.microsoft.com/office/powerpoint/2012/main" userId="S::m036374v@ms-license.oicte.hokudai.ac.jp::d9db7853-1364-40c7-a916-22bd7bab776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2D00B"/>
    <a:srgbClr val="F8F8F8"/>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0"/>
    <p:restoredTop sz="84757"/>
  </p:normalViewPr>
  <p:slideViewPr>
    <p:cSldViewPr snapToGrid="0" snapToObjects="1">
      <p:cViewPr varScale="1">
        <p:scale>
          <a:sx n="86" d="100"/>
          <a:sy n="86" d="100"/>
        </p:scale>
        <p:origin x="2152"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AD3AF2-4FC8-994B-9328-D3364042EA79}" type="datetimeFigureOut">
              <a:rPr kumimoji="1" lang="ja-JP" altLang="en-US" smtClean="0"/>
              <a:t>2019/4/8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B0E7C0-7F5D-FE4B-8059-CBC5839C7EBC}" type="slidenum">
              <a:rPr kumimoji="1" lang="ja-JP" altLang="en-US" smtClean="0"/>
              <a:t>‹#›</a:t>
            </a:fld>
            <a:endParaRPr kumimoji="1" lang="ja-JP" altLang="en-US"/>
          </a:p>
        </p:txBody>
      </p:sp>
    </p:spTree>
    <p:extLst>
      <p:ext uri="{BB962C8B-B14F-4D97-AF65-F5344CB8AC3E}">
        <p14:creationId xmlns:p14="http://schemas.microsoft.com/office/powerpoint/2010/main" val="18026153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木アンサンブルモデルを利用したグラフ分類回帰問題に対する効率的アルゴリズムの検討と題しまして、北海道大学情報科学研究科の白川が発表させていただきます。よろしくお願いします。</a:t>
            </a:r>
          </a:p>
        </p:txBody>
      </p:sp>
      <p:sp>
        <p:nvSpPr>
          <p:cNvPr id="4" name="スライド番号プレースホルダー 3"/>
          <p:cNvSpPr>
            <a:spLocks noGrp="1"/>
          </p:cNvSpPr>
          <p:nvPr>
            <p:ph type="sldNum" sz="quarter" idx="5"/>
          </p:nvPr>
        </p:nvSpPr>
        <p:spPr/>
        <p:txBody>
          <a:bodyPr/>
          <a:lstStyle/>
          <a:p>
            <a:fld id="{97B0E7C0-7F5D-FE4B-8059-CBC5839C7EBC}" type="slidenum">
              <a:rPr kumimoji="1" lang="ja-JP" altLang="en-US" smtClean="0"/>
              <a:t>0</a:t>
            </a:fld>
            <a:endParaRPr kumimoji="1" lang="ja-JP" altLang="en-US"/>
          </a:p>
        </p:txBody>
      </p:sp>
    </p:spTree>
    <p:extLst>
      <p:ext uri="{BB962C8B-B14F-4D97-AF65-F5344CB8AC3E}">
        <p14:creationId xmlns:p14="http://schemas.microsoft.com/office/powerpoint/2010/main" val="2284282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7B0E7C0-7F5D-FE4B-8059-CBC5839C7EBC}" type="slidenum">
              <a:rPr kumimoji="1" lang="ja-JP" altLang="en-US" smtClean="0"/>
              <a:t>10</a:t>
            </a:fld>
            <a:endParaRPr kumimoji="1" lang="ja-JP" altLang="en-US"/>
          </a:p>
        </p:txBody>
      </p:sp>
    </p:spTree>
    <p:extLst>
      <p:ext uri="{BB962C8B-B14F-4D97-AF65-F5344CB8AC3E}">
        <p14:creationId xmlns:p14="http://schemas.microsoft.com/office/powerpoint/2010/main" val="1084905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初めに研究背景です。私の研究ではグラフデータを扱っています。グラフとは、要素と要素間の関係性、専門的にはノードとエッジと呼びますが、これらを用いて表現されるものであり、低分子化合物や</a:t>
            </a:r>
            <a:r>
              <a:rPr kumimoji="1" lang="en-US" altLang="ja-JP" dirty="0"/>
              <a:t>RNA</a:t>
            </a:r>
            <a:r>
              <a:rPr kumimoji="1" lang="ja-JP" altLang="en-US"/>
              <a:t>二次構造など広く用いられる重要なデータ構造です。（簡単な例を挙げますと、化合物の場合ノードが原子、エッジが原子間結合に対応します。）</a:t>
            </a:r>
            <a:endParaRPr kumimoji="1" lang="en-US" altLang="ja-JP" dirty="0"/>
          </a:p>
          <a:p>
            <a:r>
              <a:rPr kumimoji="1" lang="ja-JP" altLang="en-US"/>
              <a:t>また、グラフデータからの教師付き学習というテーマも注目されており、創薬や生命科学、物質化学の分野で主にスクリーニングとして利用されています。</a:t>
            </a:r>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4AA5DE-25D8-764E-B49E-575727815C8E}" type="slidenum">
              <a:rPr kumimoji="1" lang="ja-JP" altLang="en-US" sz="1200" b="0" i="0" u="none" strike="noStrike" kern="1200" cap="none" spc="0" normalizeH="0" baseline="0" noProof="0" smtClean="0">
                <a:ln>
                  <a:noFill/>
                </a:ln>
                <a:solidFill>
                  <a:prstClr val="black"/>
                </a:solidFill>
                <a:effectLst/>
                <a:uLnTx/>
                <a:uFillTx/>
                <a:latin typeface="Yu Gothic" panose="020F0502020204030204"/>
                <a:ea typeface="Yu Gothic" panose="020B0400000000000000"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0" i="0" u="none" strike="noStrike" kern="1200" cap="none" spc="0" normalizeH="0" baseline="0" noProof="0">
              <a:ln>
                <a:noFill/>
              </a:ln>
              <a:solidFill>
                <a:prstClr val="black"/>
              </a:solidFill>
              <a:effectLst/>
              <a:uLnTx/>
              <a:uFillTx/>
              <a:latin typeface="Yu Gothic" panose="020F0502020204030204"/>
              <a:ea typeface="Yu Gothic" panose="020B0400000000000000" pitchFamily="34" charset="-128"/>
              <a:cs typeface="+mn-cs"/>
            </a:endParaRPr>
          </a:p>
        </p:txBody>
      </p:sp>
    </p:spTree>
    <p:extLst>
      <p:ext uri="{BB962C8B-B14F-4D97-AF65-F5344CB8AC3E}">
        <p14:creationId xmlns:p14="http://schemas.microsoft.com/office/powerpoint/2010/main" val="1268424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私の研究では、グラフ教師付き学習として、グラフ分類回帰問題を扱います。</a:t>
            </a:r>
            <a:endParaRPr kumimoji="1" lang="en-US" altLang="ja-JP" dirty="0"/>
          </a:p>
          <a:p>
            <a:r>
              <a:rPr kumimoji="1" lang="ja-JP" altLang="en-US"/>
              <a:t>グラフ分類回帰問題とは、</a:t>
            </a:r>
            <a:r>
              <a:rPr kumimoji="1" lang="en-US" altLang="ja-JP" dirty="0"/>
              <a:t>input</a:t>
            </a:r>
            <a:r>
              <a:rPr kumimoji="1" lang="ja-JP" altLang="en-US"/>
              <a:t>がグラフデータで</a:t>
            </a:r>
            <a:r>
              <a:rPr kumimoji="1" lang="en-US" altLang="ja-JP" dirty="0"/>
              <a:t>output</a:t>
            </a:r>
            <a:r>
              <a:rPr kumimoji="1" lang="ja-JP" altLang="en-US"/>
              <a:t>がグラフの性質（ラベル）となるような予測器を学習する問題です。</a:t>
            </a:r>
            <a:endParaRPr kumimoji="1" lang="en-US" altLang="ja-JP" dirty="0"/>
          </a:p>
          <a:p>
            <a:r>
              <a:rPr kumimoji="1" lang="ja-JP" altLang="en-US"/>
              <a:t>一般的に特徴量としては、部分グラフの有無（部分構造）に着目するのですが、こちらの特徴量を扱う上で大きな問題点があります。</a:t>
            </a:r>
            <a:endParaRPr kumimoji="1" lang="en-US" altLang="ja-JP" dirty="0"/>
          </a:p>
          <a:p>
            <a:r>
              <a:rPr kumimoji="1" lang="ja-JP" altLang="en-US"/>
              <a:t>それは、グラフサイズに対して、部分グラフの総数は指数関数的に増加するという点です。</a:t>
            </a:r>
            <a:endParaRPr kumimoji="1" lang="en-US" altLang="ja-JP" dirty="0"/>
          </a:p>
        </p:txBody>
      </p:sp>
      <p:sp>
        <p:nvSpPr>
          <p:cNvPr id="4" name="スライド番号プレースホルダー 3"/>
          <p:cNvSpPr>
            <a:spLocks noGrp="1"/>
          </p:cNvSpPr>
          <p:nvPr>
            <p:ph type="sldNum" sz="quarter" idx="5"/>
          </p:nvPr>
        </p:nvSpPr>
        <p:spPr/>
        <p:txBody>
          <a:bodyPr/>
          <a:lstStyle/>
          <a:p>
            <a:fld id="{97B0E7C0-7F5D-FE4B-8059-CBC5839C7EBC}" type="slidenum">
              <a:rPr kumimoji="1" lang="ja-JP" altLang="en-US" smtClean="0"/>
              <a:t>2</a:t>
            </a:fld>
            <a:endParaRPr kumimoji="1" lang="ja-JP" altLang="en-US"/>
          </a:p>
        </p:txBody>
      </p:sp>
    </p:spTree>
    <p:extLst>
      <p:ext uri="{BB962C8B-B14F-4D97-AF65-F5344CB8AC3E}">
        <p14:creationId xmlns:p14="http://schemas.microsoft.com/office/powerpoint/2010/main" val="2816414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初めに既存手法を説明します。（部分グラフの総数が膨大なため）既存手法はそもそも全部分グラフを利用しないような手法となっています。</a:t>
            </a:r>
            <a:endParaRPr kumimoji="1" lang="en-US" altLang="ja-JP" dirty="0"/>
          </a:p>
          <a:p>
            <a:r>
              <a:rPr kumimoji="1" lang="ja-JP" altLang="en-US"/>
              <a:t>この手法では、まず列挙木という部分グラフを網羅する特徴空間を探索することにより特徴ベクトルを作るのですが、</a:t>
            </a:r>
            <a:endParaRPr kumimoji="1" lang="en-US" altLang="ja-JP" dirty="0"/>
          </a:p>
          <a:p>
            <a:r>
              <a:rPr kumimoji="1" lang="ja-JP" altLang="en-US"/>
              <a:t>この特徴空間が膨大であるためグラフサイズや頻出度等で制約を設けた中でベクトルを作ります。</a:t>
            </a:r>
            <a:endParaRPr kumimoji="1" lang="en-US" altLang="ja-JP" dirty="0"/>
          </a:p>
          <a:p>
            <a:r>
              <a:rPr kumimoji="1" lang="ja-JP" altLang="en-US"/>
              <a:t>そして、作成した特徴ベクトルを任意の学習モデルに投げることで予測を行います。</a:t>
            </a:r>
            <a:endParaRPr kumimoji="1" lang="en-US" altLang="ja-JP" dirty="0"/>
          </a:p>
          <a:p>
            <a:r>
              <a:rPr kumimoji="1" lang="ja-JP" altLang="en-US"/>
              <a:t>この手法の問題点としては、特徴ベクトル作成時に制約を設けているため、本当に重要な特徴を見落とす可能性があり、結果として学習精度の低下につながる恐れがあります。</a:t>
            </a:r>
          </a:p>
        </p:txBody>
      </p:sp>
      <p:sp>
        <p:nvSpPr>
          <p:cNvPr id="4" name="スライド番号プレースホルダー 3"/>
          <p:cNvSpPr>
            <a:spLocks noGrp="1"/>
          </p:cNvSpPr>
          <p:nvPr>
            <p:ph type="sldNum" sz="quarter" idx="5"/>
          </p:nvPr>
        </p:nvSpPr>
        <p:spPr/>
        <p:txBody>
          <a:bodyPr/>
          <a:lstStyle/>
          <a:p>
            <a:fld id="{97B0E7C0-7F5D-FE4B-8059-CBC5839C7EBC}" type="slidenum">
              <a:rPr kumimoji="1" lang="ja-JP" altLang="en-US" smtClean="0"/>
              <a:t>3</a:t>
            </a:fld>
            <a:endParaRPr kumimoji="1" lang="ja-JP" altLang="en-US"/>
          </a:p>
        </p:txBody>
      </p:sp>
    </p:spTree>
    <p:extLst>
      <p:ext uri="{BB962C8B-B14F-4D97-AF65-F5344CB8AC3E}">
        <p14:creationId xmlns:p14="http://schemas.microsoft.com/office/powerpoint/2010/main" val="356833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対して提案手法です。この手法では、特徴ベクトルを作成してモデルに投げるという２段階の手法は取らずに、モデルの学習と同時に特徴探索を行う手法です。</a:t>
            </a:r>
            <a:endParaRPr kumimoji="1" lang="en-US" altLang="ja-JP" dirty="0"/>
          </a:p>
          <a:p>
            <a:r>
              <a:rPr kumimoji="1" lang="ja-JP" altLang="en-US"/>
              <a:t>モデルには回帰木を用いそのアンサンブルを取るのですが、回帰木とは集合に対して、ある部分グラフを含むか含まないかで集合分割を繰り返し、最終的にグラフのラベルを予測するモデルです。</a:t>
            </a:r>
            <a:endParaRPr kumimoji="1" lang="en-US" altLang="ja-JP" dirty="0"/>
          </a:p>
          <a:p>
            <a:r>
              <a:rPr kumimoji="1" lang="ja-JP" altLang="en-US"/>
              <a:t>このモデルにおいて、どの特徴を用いて分割を行うかというところで特徴探索を行います。</a:t>
            </a:r>
          </a:p>
        </p:txBody>
      </p:sp>
      <p:sp>
        <p:nvSpPr>
          <p:cNvPr id="4" name="スライド番号プレースホルダー 3"/>
          <p:cNvSpPr>
            <a:spLocks noGrp="1"/>
          </p:cNvSpPr>
          <p:nvPr>
            <p:ph type="sldNum" sz="quarter" idx="5"/>
          </p:nvPr>
        </p:nvSpPr>
        <p:spPr/>
        <p:txBody>
          <a:bodyPr/>
          <a:lstStyle/>
          <a:p>
            <a:fld id="{97B0E7C0-7F5D-FE4B-8059-CBC5839C7EBC}" type="slidenum">
              <a:rPr kumimoji="1" lang="ja-JP" altLang="en-US" smtClean="0"/>
              <a:t>4</a:t>
            </a:fld>
            <a:endParaRPr kumimoji="1" lang="ja-JP" altLang="en-US"/>
          </a:p>
        </p:txBody>
      </p:sp>
    </p:spTree>
    <p:extLst>
      <p:ext uri="{BB962C8B-B14F-4D97-AF65-F5344CB8AC3E}">
        <p14:creationId xmlns:p14="http://schemas.microsoft.com/office/powerpoint/2010/main" val="1151027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特徴探索におきましては、回帰木の分割において最も不純度が低くなるような部分グラフを探索します。</a:t>
            </a:r>
            <a:endParaRPr kumimoji="1" lang="en-US" altLang="ja-JP" dirty="0"/>
          </a:p>
          <a:p>
            <a:r>
              <a:rPr kumimoji="1" lang="ja-JP" altLang="en-US"/>
              <a:t>愚直に探索すると、膨大な探索空間であるため不可能なのですが、ここで列挙木の性質をうまく利用し枝刈りを用いて探索します。</a:t>
            </a:r>
            <a:endParaRPr kumimoji="1" lang="en-US" altLang="ja-JP" dirty="0"/>
          </a:p>
          <a:p>
            <a:r>
              <a:rPr kumimoji="1" lang="ja-JP" altLang="en-US"/>
              <a:t>少し詳しく説明しますと、列挙木は子孫が親の拡大グラフとなるという性質を持っています。この性質を利用すると現在探索している点にいる段階で、それより下層で得られる不純度の下限値が計算できます。</a:t>
            </a:r>
            <a:endParaRPr kumimoji="1" lang="en-US" altLang="ja-JP" dirty="0"/>
          </a:p>
          <a:p>
            <a:r>
              <a:rPr kumimoji="1" lang="ja-JP" altLang="en-US"/>
              <a:t>この下限値を用いて枝刈りし探索コストを減らすというのがこの提案手法です。この枝刈りが有効に働くためこの手法では全部分グラフを考慮したモデル作成が可能になります。</a:t>
            </a:r>
          </a:p>
        </p:txBody>
      </p:sp>
      <p:sp>
        <p:nvSpPr>
          <p:cNvPr id="4" name="スライド番号プレースホルダー 3"/>
          <p:cNvSpPr>
            <a:spLocks noGrp="1"/>
          </p:cNvSpPr>
          <p:nvPr>
            <p:ph type="sldNum" sz="quarter" idx="5"/>
          </p:nvPr>
        </p:nvSpPr>
        <p:spPr/>
        <p:txBody>
          <a:bodyPr/>
          <a:lstStyle/>
          <a:p>
            <a:fld id="{97B0E7C0-7F5D-FE4B-8059-CBC5839C7EBC}" type="slidenum">
              <a:rPr kumimoji="1" lang="ja-JP" altLang="en-US" smtClean="0"/>
              <a:t>5</a:t>
            </a:fld>
            <a:endParaRPr kumimoji="1" lang="ja-JP" altLang="en-US"/>
          </a:p>
        </p:txBody>
      </p:sp>
    </p:spTree>
    <p:extLst>
      <p:ext uri="{BB962C8B-B14F-4D97-AF65-F5344CB8AC3E}">
        <p14:creationId xmlns:p14="http://schemas.microsoft.com/office/powerpoint/2010/main" val="1267510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結果です。左がグラフのサイズ制約に対する探索特徴数の図で、緑が既存手法赤が提案手法です。</a:t>
            </a:r>
            <a:endParaRPr kumimoji="1" lang="en-US" altLang="ja-JP" dirty="0"/>
          </a:p>
          <a:p>
            <a:r>
              <a:rPr kumimoji="1" lang="ja-JP" altLang="en-US"/>
              <a:t>この図からわかる通りサイズ制約を緩めていくと特徴数は指数関数的に増加するのですが、提案手法では探索のコストをしっかりと抑えることができています。</a:t>
            </a:r>
            <a:endParaRPr kumimoji="1" lang="en-US" altLang="ja-JP" dirty="0"/>
          </a:p>
          <a:p>
            <a:r>
              <a:rPr kumimoji="1" lang="ja-JP" altLang="en-US"/>
              <a:t>図に見えているだけで</a:t>
            </a:r>
            <a:r>
              <a:rPr kumimoji="1" lang="en-US" altLang="ja-JP" dirty="0"/>
              <a:t>1/10</a:t>
            </a:r>
            <a:r>
              <a:rPr kumimoji="1" lang="ja-JP" altLang="en-US"/>
              <a:t>以上削減できていますし、このコストの差はより広がっていくと考えています。</a:t>
            </a:r>
            <a:endParaRPr kumimoji="1" lang="en-US" altLang="ja-JP" dirty="0"/>
          </a:p>
          <a:p>
            <a:r>
              <a:rPr kumimoji="1" lang="ja-JP" altLang="en-US"/>
              <a:t>次に右の図ですが、これはモデル作成に要した時間を表すものです。学習時間に関しても削減できているのに加えて、</a:t>
            </a:r>
            <a:endParaRPr kumimoji="1" lang="en-US" altLang="ja-JP" dirty="0"/>
          </a:p>
          <a:p>
            <a:r>
              <a:rPr kumimoji="1" lang="ja-JP" altLang="en-US"/>
              <a:t>既存手法では特徴数の多さゆえにメモリエラーを起こし、スケールしない問題に対してもしっかりと学習モデルの構築ができるという結果となりました。</a:t>
            </a:r>
            <a:endParaRPr kumimoji="1" lang="en-US" altLang="ja-JP" dirty="0"/>
          </a:p>
          <a:p>
            <a:r>
              <a:rPr kumimoji="1" lang="ja-JP" altLang="en-US"/>
              <a:t>この内容は国際学会</a:t>
            </a:r>
            <a:r>
              <a:rPr kumimoji="1" lang="en-US" altLang="ja-JP" dirty="0"/>
              <a:t>KDD</a:t>
            </a:r>
            <a:r>
              <a:rPr kumimoji="1" lang="ja-JP" altLang="en-US"/>
              <a:t>のワークショップで発表させていただいたものです。</a:t>
            </a:r>
            <a:endParaRPr kumimoji="1" lang="en-US" altLang="ja-JP" dirty="0"/>
          </a:p>
        </p:txBody>
      </p:sp>
      <p:sp>
        <p:nvSpPr>
          <p:cNvPr id="4" name="スライド番号プレースホルダー 3"/>
          <p:cNvSpPr>
            <a:spLocks noGrp="1"/>
          </p:cNvSpPr>
          <p:nvPr>
            <p:ph type="sldNum" sz="quarter" idx="5"/>
          </p:nvPr>
        </p:nvSpPr>
        <p:spPr/>
        <p:txBody>
          <a:bodyPr/>
          <a:lstStyle/>
          <a:p>
            <a:fld id="{97B0E7C0-7F5D-FE4B-8059-CBC5839C7EBC}" type="slidenum">
              <a:rPr kumimoji="1" lang="ja-JP" altLang="en-US" smtClean="0"/>
              <a:t>6</a:t>
            </a:fld>
            <a:endParaRPr kumimoji="1" lang="ja-JP" altLang="en-US"/>
          </a:p>
        </p:txBody>
      </p:sp>
    </p:spTree>
    <p:extLst>
      <p:ext uri="{BB962C8B-B14F-4D97-AF65-F5344CB8AC3E}">
        <p14:creationId xmlns:p14="http://schemas.microsoft.com/office/powerpoint/2010/main" val="1651354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まとめです。</a:t>
            </a:r>
            <a:endParaRPr kumimoji="1" lang="en-US" altLang="ja-JP" dirty="0"/>
          </a:p>
          <a:p>
            <a:r>
              <a:rPr kumimoji="1" lang="ja-JP" altLang="en-US"/>
              <a:t>最後に、実際に取り組みたいテーマに関してですが、以下となっています。</a:t>
            </a:r>
            <a:endParaRPr kumimoji="1" lang="en-US" altLang="ja-JP" dirty="0"/>
          </a:p>
          <a:p>
            <a:r>
              <a:rPr kumimoji="1" lang="ja-JP" altLang="en-US"/>
              <a:t>自分自身の大きな夢として、人間の脳、コミュニケーションロボット を作りたいという思いがあり、機械学習を応用するだけでなく基礎のアルゴリズムを学べる研究室を選択し励んできました。</a:t>
            </a:r>
            <a:endParaRPr kumimoji="1" lang="en-US" altLang="ja-JP" dirty="0"/>
          </a:p>
          <a:p>
            <a:r>
              <a:rPr kumimoji="1" lang="ja-JP" altLang="en-US"/>
              <a:t>したがって少しテーマは変わると思いますが、自然言語処理、対話システムという分野で専門性を活かしながら貢献していきたいと考えています。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また、</a:t>
            </a:r>
            <a:r>
              <a:rPr lang="ja-JP" altLang="en-US" sz="1200"/>
              <a:t>機械学習、データマイニング、データ構造</a:t>
            </a:r>
            <a:r>
              <a:rPr kumimoji="1" lang="ja-JP" altLang="en-US" sz="1200"/>
              <a:t>という分野に関しても広く興味があるのでこちらの部分も学んでいけたらなと思います。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t>以上で発表を終わります。ありがとうございます。</a:t>
            </a:r>
            <a:endParaRPr kumimoji="1" lang="en-US" altLang="ja-JP" dirty="0"/>
          </a:p>
        </p:txBody>
      </p:sp>
      <p:sp>
        <p:nvSpPr>
          <p:cNvPr id="4" name="スライド番号プレースホルダー 3"/>
          <p:cNvSpPr>
            <a:spLocks noGrp="1"/>
          </p:cNvSpPr>
          <p:nvPr>
            <p:ph type="sldNum" sz="quarter" idx="5"/>
          </p:nvPr>
        </p:nvSpPr>
        <p:spPr/>
        <p:txBody>
          <a:bodyPr/>
          <a:lstStyle/>
          <a:p>
            <a:fld id="{97B0E7C0-7F5D-FE4B-8059-CBC5839C7EBC}" type="slidenum">
              <a:rPr kumimoji="1" lang="ja-JP" altLang="en-US" smtClean="0"/>
              <a:t>7</a:t>
            </a:fld>
            <a:endParaRPr kumimoji="1" lang="ja-JP" altLang="en-US"/>
          </a:p>
        </p:txBody>
      </p:sp>
    </p:spTree>
    <p:extLst>
      <p:ext uri="{BB962C8B-B14F-4D97-AF65-F5344CB8AC3E}">
        <p14:creationId xmlns:p14="http://schemas.microsoft.com/office/powerpoint/2010/main" val="462620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7B0E7C0-7F5D-FE4B-8059-CBC5839C7EBC}" type="slidenum">
              <a:rPr kumimoji="1" lang="ja-JP" altLang="en-US" smtClean="0"/>
              <a:t>9</a:t>
            </a:fld>
            <a:endParaRPr kumimoji="1" lang="ja-JP" altLang="en-US"/>
          </a:p>
        </p:txBody>
      </p:sp>
    </p:spTree>
    <p:extLst>
      <p:ext uri="{BB962C8B-B14F-4D97-AF65-F5344CB8AC3E}">
        <p14:creationId xmlns:p14="http://schemas.microsoft.com/office/powerpoint/2010/main" val="2499545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3A476244-F269-4245-9B45-FB59DB93AA31}" type="datetime1">
              <a:rPr kumimoji="1" lang="ja-JP" altLang="en-US" smtClean="0"/>
              <a:t>2019/4/8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7C63BB-9CD7-C045-8BD3-368CA4D60FD7}" type="slidenum">
              <a:rPr kumimoji="1" lang="ja-JP" altLang="en-US" smtClean="0"/>
              <a:t>‹#›</a:t>
            </a:fld>
            <a:endParaRPr kumimoji="1" lang="ja-JP" altLang="en-US"/>
          </a:p>
        </p:txBody>
      </p:sp>
    </p:spTree>
    <p:extLst>
      <p:ext uri="{BB962C8B-B14F-4D97-AF65-F5344CB8AC3E}">
        <p14:creationId xmlns:p14="http://schemas.microsoft.com/office/powerpoint/2010/main" val="1186907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46EC588-7E27-D64C-A6EA-128EEC451948}" type="datetime1">
              <a:rPr kumimoji="1" lang="ja-JP" altLang="en-US" smtClean="0"/>
              <a:t>2019/4/8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7C63BB-9CD7-C045-8BD3-368CA4D60FD7}" type="slidenum">
              <a:rPr kumimoji="1" lang="ja-JP" altLang="en-US" smtClean="0"/>
              <a:t>‹#›</a:t>
            </a:fld>
            <a:endParaRPr kumimoji="1" lang="ja-JP" altLang="en-US"/>
          </a:p>
        </p:txBody>
      </p:sp>
    </p:spTree>
    <p:extLst>
      <p:ext uri="{BB962C8B-B14F-4D97-AF65-F5344CB8AC3E}">
        <p14:creationId xmlns:p14="http://schemas.microsoft.com/office/powerpoint/2010/main" val="4162527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31B35E9-927D-DD4F-8EA0-02838F7B0575}" type="datetime1">
              <a:rPr kumimoji="1" lang="ja-JP" altLang="en-US" smtClean="0"/>
              <a:t>2019/4/8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7C63BB-9CD7-C045-8BD3-368CA4D60FD7}" type="slidenum">
              <a:rPr kumimoji="1" lang="ja-JP" altLang="en-US" smtClean="0"/>
              <a:t>‹#›</a:t>
            </a:fld>
            <a:endParaRPr kumimoji="1" lang="ja-JP" altLang="en-US"/>
          </a:p>
        </p:txBody>
      </p:sp>
    </p:spTree>
    <p:extLst>
      <p:ext uri="{BB962C8B-B14F-4D97-AF65-F5344CB8AC3E}">
        <p14:creationId xmlns:p14="http://schemas.microsoft.com/office/powerpoint/2010/main" val="3614450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080615"/>
          </a:xfrm>
        </p:spPr>
        <p:txBody>
          <a:bodyPr>
            <a:normAutofit/>
          </a:bodyPr>
          <a:lstStyle>
            <a:lvl1pPr>
              <a:defRPr sz="3200" u="sng"/>
            </a:lvl1pPr>
          </a:lstStyle>
          <a:p>
            <a:r>
              <a:rPr lang="ja-JP" altLang="en-US"/>
              <a:t>マスター タイトルの書式設定</a:t>
            </a:r>
            <a:endParaRPr lang="en-US" dirty="0"/>
          </a:p>
        </p:txBody>
      </p:sp>
      <p:sp>
        <p:nvSpPr>
          <p:cNvPr id="3" name="Content Placeholder 2"/>
          <p:cNvSpPr>
            <a:spLocks noGrp="1"/>
          </p:cNvSpPr>
          <p:nvPr>
            <p:ph idx="1"/>
          </p:nvPr>
        </p:nvSpPr>
        <p:spPr>
          <a:xfrm>
            <a:off x="628650" y="1445741"/>
            <a:ext cx="7886700" cy="4910610"/>
          </a:xfrm>
        </p:spPr>
        <p:txBody>
          <a:bodyPr/>
          <a:lstStyle>
            <a:lvl1pPr>
              <a:defRPr sz="2400"/>
            </a:lvl1pPr>
            <a:lvl2pPr>
              <a:defRPr sz="2000"/>
            </a:lvl2pPr>
            <a:lvl3pPr>
              <a:defRPr sz="1800"/>
            </a:lvl3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p:txBody>
      </p:sp>
      <p:sp>
        <p:nvSpPr>
          <p:cNvPr id="4" name="Date Placeholder 3"/>
          <p:cNvSpPr>
            <a:spLocks noGrp="1"/>
          </p:cNvSpPr>
          <p:nvPr>
            <p:ph type="dt" sz="half" idx="10"/>
          </p:nvPr>
        </p:nvSpPr>
        <p:spPr/>
        <p:txBody>
          <a:bodyPr/>
          <a:lstStyle/>
          <a:p>
            <a:fld id="{509152A8-50D5-A74F-B097-2B927784B8F0}" type="datetime1">
              <a:rPr kumimoji="1" lang="ja-JP" altLang="en-US" smtClean="0"/>
              <a:t>2019/4/8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7C63BB-9CD7-C045-8BD3-368CA4D60FD7}" type="slidenum">
              <a:rPr kumimoji="1" lang="ja-JP" altLang="en-US" smtClean="0"/>
              <a:t>‹#›</a:t>
            </a:fld>
            <a:endParaRPr kumimoji="1" lang="ja-JP" altLang="en-US"/>
          </a:p>
        </p:txBody>
      </p:sp>
    </p:spTree>
    <p:extLst>
      <p:ext uri="{BB962C8B-B14F-4D97-AF65-F5344CB8AC3E}">
        <p14:creationId xmlns:p14="http://schemas.microsoft.com/office/powerpoint/2010/main" val="4001480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5C479FD-91FA-A743-939C-0AE1DE002557}" type="datetime1">
              <a:rPr kumimoji="1" lang="ja-JP" altLang="en-US" smtClean="0"/>
              <a:t>2019/4/8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97C63BB-9CD7-C045-8BD3-368CA4D60FD7}" type="slidenum">
              <a:rPr kumimoji="1" lang="ja-JP" altLang="en-US" smtClean="0"/>
              <a:t>‹#›</a:t>
            </a:fld>
            <a:endParaRPr kumimoji="1" lang="ja-JP" altLang="en-US"/>
          </a:p>
        </p:txBody>
      </p:sp>
    </p:spTree>
    <p:extLst>
      <p:ext uri="{BB962C8B-B14F-4D97-AF65-F5344CB8AC3E}">
        <p14:creationId xmlns:p14="http://schemas.microsoft.com/office/powerpoint/2010/main" val="2339751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45178AB-B27E-2F4A-A31D-2A7C235E5CB7}" type="datetime1">
              <a:rPr kumimoji="1" lang="ja-JP" altLang="en-US" smtClean="0"/>
              <a:t>2019/4/8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97C63BB-9CD7-C045-8BD3-368CA4D60FD7}" type="slidenum">
              <a:rPr kumimoji="1" lang="ja-JP" altLang="en-US" smtClean="0"/>
              <a:t>‹#›</a:t>
            </a:fld>
            <a:endParaRPr kumimoji="1" lang="ja-JP" altLang="en-US"/>
          </a:p>
        </p:txBody>
      </p:sp>
    </p:spTree>
    <p:extLst>
      <p:ext uri="{BB962C8B-B14F-4D97-AF65-F5344CB8AC3E}">
        <p14:creationId xmlns:p14="http://schemas.microsoft.com/office/powerpoint/2010/main" val="2457815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B95A66B-DE05-FC4A-8E10-1D6510EAE0BE}" type="datetime1">
              <a:rPr kumimoji="1" lang="ja-JP" altLang="en-US" smtClean="0"/>
              <a:t>2019/4/8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97C63BB-9CD7-C045-8BD3-368CA4D60FD7}" type="slidenum">
              <a:rPr kumimoji="1" lang="ja-JP" altLang="en-US" smtClean="0"/>
              <a:t>‹#›</a:t>
            </a:fld>
            <a:endParaRPr kumimoji="1" lang="ja-JP" altLang="en-US"/>
          </a:p>
        </p:txBody>
      </p:sp>
    </p:spTree>
    <p:extLst>
      <p:ext uri="{BB962C8B-B14F-4D97-AF65-F5344CB8AC3E}">
        <p14:creationId xmlns:p14="http://schemas.microsoft.com/office/powerpoint/2010/main" val="931917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1310B1F-DEB3-574B-BD6F-891D7A95E392}" type="datetime1">
              <a:rPr kumimoji="1" lang="ja-JP" altLang="en-US" smtClean="0"/>
              <a:t>2019/4/8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97C63BB-9CD7-C045-8BD3-368CA4D60FD7}" type="slidenum">
              <a:rPr kumimoji="1" lang="ja-JP" altLang="en-US" smtClean="0"/>
              <a:t>‹#›</a:t>
            </a:fld>
            <a:endParaRPr kumimoji="1" lang="ja-JP" altLang="en-US"/>
          </a:p>
        </p:txBody>
      </p:sp>
    </p:spTree>
    <p:extLst>
      <p:ext uri="{BB962C8B-B14F-4D97-AF65-F5344CB8AC3E}">
        <p14:creationId xmlns:p14="http://schemas.microsoft.com/office/powerpoint/2010/main" val="1988757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F3E163-A9BB-444D-9A74-6375010057B4}" type="datetime1">
              <a:rPr kumimoji="1" lang="ja-JP" altLang="en-US" smtClean="0"/>
              <a:t>2019/4/8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97C63BB-9CD7-C045-8BD3-368CA4D60FD7}" type="slidenum">
              <a:rPr kumimoji="1" lang="ja-JP" altLang="en-US" smtClean="0"/>
              <a:t>‹#›</a:t>
            </a:fld>
            <a:endParaRPr kumimoji="1" lang="ja-JP" altLang="en-US"/>
          </a:p>
        </p:txBody>
      </p:sp>
    </p:spTree>
    <p:extLst>
      <p:ext uri="{BB962C8B-B14F-4D97-AF65-F5344CB8AC3E}">
        <p14:creationId xmlns:p14="http://schemas.microsoft.com/office/powerpoint/2010/main" val="586455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ABE6CB4-F6F2-D54C-B1DE-E741F65FA690}" type="datetime1">
              <a:rPr kumimoji="1" lang="ja-JP" altLang="en-US" smtClean="0"/>
              <a:t>2019/4/8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97C63BB-9CD7-C045-8BD3-368CA4D60FD7}" type="slidenum">
              <a:rPr kumimoji="1" lang="ja-JP" altLang="en-US" smtClean="0"/>
              <a:t>‹#›</a:t>
            </a:fld>
            <a:endParaRPr kumimoji="1" lang="ja-JP" altLang="en-US"/>
          </a:p>
        </p:txBody>
      </p:sp>
    </p:spTree>
    <p:extLst>
      <p:ext uri="{BB962C8B-B14F-4D97-AF65-F5344CB8AC3E}">
        <p14:creationId xmlns:p14="http://schemas.microsoft.com/office/powerpoint/2010/main" val="2995338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7B1E3F6-8D65-F944-A529-D7EAEBEF73E2}" type="datetime1">
              <a:rPr kumimoji="1" lang="ja-JP" altLang="en-US" smtClean="0"/>
              <a:t>2019/4/8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97C63BB-9CD7-C045-8BD3-368CA4D60FD7}" type="slidenum">
              <a:rPr kumimoji="1" lang="ja-JP" altLang="en-US" smtClean="0"/>
              <a:t>‹#›</a:t>
            </a:fld>
            <a:endParaRPr kumimoji="1" lang="ja-JP" altLang="en-US"/>
          </a:p>
        </p:txBody>
      </p:sp>
    </p:spTree>
    <p:extLst>
      <p:ext uri="{BB962C8B-B14F-4D97-AF65-F5344CB8AC3E}">
        <p14:creationId xmlns:p14="http://schemas.microsoft.com/office/powerpoint/2010/main" val="1838162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E5B7CC-BAA2-2E41-953B-4690FD381B1D}" type="datetime1">
              <a:rPr kumimoji="1" lang="ja-JP" altLang="en-US" smtClean="0"/>
              <a:t>2019/4/8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000">
                <a:solidFill>
                  <a:schemeClr val="tx1">
                    <a:lumMod val="65000"/>
                    <a:lumOff val="35000"/>
                  </a:schemeClr>
                </a:solidFill>
              </a:defRPr>
            </a:lvl1pPr>
          </a:lstStyle>
          <a:p>
            <a:fld id="{897C63BB-9CD7-C045-8BD3-368CA4D60FD7}" type="slidenum">
              <a:rPr kumimoji="1" lang="ja-JP" altLang="en-US" smtClean="0"/>
              <a:pPr/>
              <a:t>‹#›</a:t>
            </a:fld>
            <a:endParaRPr kumimoji="1" lang="ja-JP" altLang="en-US"/>
          </a:p>
        </p:txBody>
      </p:sp>
    </p:spTree>
    <p:extLst>
      <p:ext uri="{BB962C8B-B14F-4D97-AF65-F5344CB8AC3E}">
        <p14:creationId xmlns:p14="http://schemas.microsoft.com/office/powerpoint/2010/main" val="12380635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2.png"/><Relationship Id="rId12" Type="http://schemas.openxmlformats.org/officeDocument/2006/relationships/image" Target="../media/image17.tif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16.tiff"/><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2.tiff"/><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tiff"/></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tif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tiff"/><Relationship Id="rId5" Type="http://schemas.openxmlformats.org/officeDocument/2006/relationships/image" Target="../media/image10.emf"/><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0.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2.tiff"/><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B6A22B-0C1C-6941-96A2-9E4772EEBE34}"/>
              </a:ext>
            </a:extLst>
          </p:cNvPr>
          <p:cNvSpPr>
            <a:spLocks noGrp="1"/>
          </p:cNvSpPr>
          <p:nvPr>
            <p:ph type="ctrTitle"/>
          </p:nvPr>
        </p:nvSpPr>
        <p:spPr>
          <a:xfrm>
            <a:off x="685800" y="1400657"/>
            <a:ext cx="7848600" cy="2387600"/>
          </a:xfrm>
        </p:spPr>
        <p:txBody>
          <a:bodyPr>
            <a:normAutofit/>
          </a:bodyPr>
          <a:lstStyle/>
          <a:p>
            <a:r>
              <a:rPr lang="ja-JP" altLang="ja-JP" sz="4000"/>
              <a:t>木アンサンブルモデルを利用したグラフ分類</a:t>
            </a:r>
            <a:r>
              <a:rPr lang="ja-JP" altLang="en-US" sz="4000"/>
              <a:t>回帰</a:t>
            </a:r>
            <a:r>
              <a:rPr lang="ja-JP" altLang="ja-JP" sz="4000"/>
              <a:t>問題に対する</a:t>
            </a:r>
            <a:br>
              <a:rPr lang="en-US" altLang="ja-JP" sz="4000" dirty="0"/>
            </a:br>
            <a:r>
              <a:rPr lang="ja-JP" altLang="ja-JP" sz="4000"/>
              <a:t>効率的アルゴリズムの検討</a:t>
            </a:r>
            <a:endParaRPr kumimoji="1" lang="ja-JP" altLang="en-US" sz="4000"/>
          </a:p>
        </p:txBody>
      </p:sp>
      <p:sp>
        <p:nvSpPr>
          <p:cNvPr id="3" name="字幕 2">
            <a:extLst>
              <a:ext uri="{FF2B5EF4-FFF2-40B4-BE49-F238E27FC236}">
                <a16:creationId xmlns:a16="http://schemas.microsoft.com/office/drawing/2014/main" id="{9658E0B0-BF15-E044-9974-B406F807B8F3}"/>
              </a:ext>
            </a:extLst>
          </p:cNvPr>
          <p:cNvSpPr>
            <a:spLocks noGrp="1"/>
          </p:cNvSpPr>
          <p:nvPr>
            <p:ph type="subTitle" idx="1"/>
          </p:nvPr>
        </p:nvSpPr>
        <p:spPr>
          <a:xfrm>
            <a:off x="1022074" y="4264648"/>
            <a:ext cx="7099852" cy="1655762"/>
          </a:xfrm>
        </p:spPr>
        <p:txBody>
          <a:bodyPr>
            <a:normAutofit/>
          </a:bodyPr>
          <a:lstStyle/>
          <a:p>
            <a:r>
              <a:rPr kumimoji="1" lang="ja-JP" altLang="en-US" sz="2200"/>
              <a:t>北海道大学大学院　情報科学研究科　情報理工学専攻</a:t>
            </a:r>
            <a:endParaRPr kumimoji="1" lang="en-US" altLang="ja-JP" sz="2200" dirty="0"/>
          </a:p>
          <a:p>
            <a:r>
              <a:rPr lang="ja-JP" altLang="en-US" sz="2200"/>
              <a:t>修士</a:t>
            </a:r>
            <a:r>
              <a:rPr lang="en-US" altLang="ja-JP" sz="2200" dirty="0"/>
              <a:t>2</a:t>
            </a:r>
            <a:r>
              <a:rPr lang="ja-JP" altLang="en-US" sz="2200"/>
              <a:t>年　白川　稜</a:t>
            </a:r>
            <a:endParaRPr kumimoji="1" lang="ja-JP" altLang="en-US" sz="2200"/>
          </a:p>
        </p:txBody>
      </p:sp>
    </p:spTree>
    <p:extLst>
      <p:ext uri="{BB962C8B-B14F-4D97-AF65-F5344CB8AC3E}">
        <p14:creationId xmlns:p14="http://schemas.microsoft.com/office/powerpoint/2010/main" val="2300175986"/>
      </p:ext>
    </p:extLst>
  </p:cSld>
  <p:clrMapOvr>
    <a:masterClrMapping/>
  </p:clrMapOvr>
  <mc:AlternateContent xmlns:mc="http://schemas.openxmlformats.org/markup-compatibility/2006">
    <mc:Choice xmlns:p14="http://schemas.microsoft.com/office/powerpoint/2010/main" Requires="p14">
      <p:transition spd="slow" p14:dur="2000" advTm="13328"/>
    </mc:Choice>
    <mc:Fallback>
      <p:transition spd="slow" advTm="1332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32ED33-B55B-5343-AEAC-7DB65359DCF1}"/>
              </a:ext>
            </a:extLst>
          </p:cNvPr>
          <p:cNvSpPr>
            <a:spLocks noGrp="1"/>
          </p:cNvSpPr>
          <p:nvPr>
            <p:ph type="title"/>
          </p:nvPr>
        </p:nvSpPr>
        <p:spPr/>
        <p:txBody>
          <a:bodyPr/>
          <a:lstStyle/>
          <a:p>
            <a:r>
              <a:rPr lang="ja-JP" altLang="en-US"/>
              <a:t>下限値の計算</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1B43F57-6DA9-6342-BCBD-13A0DA7F1661}"/>
                  </a:ext>
                </a:extLst>
              </p:cNvPr>
              <p:cNvSpPr>
                <a:spLocks noGrp="1"/>
              </p:cNvSpPr>
              <p:nvPr>
                <p:ph idx="1"/>
              </p:nvPr>
            </p:nvSpPr>
            <p:spPr/>
            <p:txBody>
              <a:bodyPr>
                <a:normAutofit/>
              </a:bodyPr>
              <a:lstStyle/>
              <a:p>
                <a:pPr marL="0" lvl="0" indent="0">
                  <a:lnSpc>
                    <a:spcPct val="100000"/>
                  </a:lnSpc>
                  <a:spcBef>
                    <a:spcPts val="0"/>
                  </a:spcBef>
                  <a:buNone/>
                  <a:defRPr/>
                </a:pPr>
                <a:r>
                  <a:rPr lang="ja-JP" altLang="en-US" dirty="0">
                    <a:solidFill>
                      <a:prstClr val="black"/>
                    </a:solidFill>
                    <a:latin typeface="+mn-ea"/>
                  </a:rPr>
                  <a:t>探索木の</a:t>
                </a:r>
                <a:r>
                  <a:rPr lang="ja-JP" altLang="en-US">
                    <a:solidFill>
                      <a:prstClr val="black"/>
                    </a:solidFill>
                    <a:latin typeface="+mn-ea"/>
                  </a:rPr>
                  <a:t>特徴：子孫 </a:t>
                </a:r>
                <a:r>
                  <a:rPr lang="en-US" altLang="ja-JP" dirty="0">
                    <a:solidFill>
                      <a:prstClr val="black"/>
                    </a:solidFill>
                    <a:latin typeface="+mn-ea"/>
                  </a:rPr>
                  <a:t>(</a:t>
                </a:r>
                <a14:m>
                  <m:oMath xmlns:m="http://schemas.openxmlformats.org/officeDocument/2006/math">
                    <m:r>
                      <a:rPr lang="en-US" altLang="ja-JP" b="0" i="1">
                        <a:solidFill>
                          <a:prstClr val="black"/>
                        </a:solidFill>
                        <a:latin typeface="Cambria Math" panose="02040503050406030204" pitchFamily="18" charset="0"/>
                      </a:rPr>
                      <m:t>𝑥</m:t>
                    </m:r>
                    <m:r>
                      <a:rPr lang="en-US" altLang="ja-JP" b="0" i="1">
                        <a:solidFill>
                          <a:prstClr val="black"/>
                        </a:solidFill>
                        <a:latin typeface="Cambria Math" panose="02040503050406030204" pitchFamily="18" charset="0"/>
                      </a:rPr>
                      <m:t>′</m:t>
                    </m:r>
                  </m:oMath>
                </a14:m>
                <a:r>
                  <a:rPr lang="en-US" altLang="ja-JP" dirty="0">
                    <a:solidFill>
                      <a:prstClr val="black"/>
                    </a:solidFill>
                    <a:latin typeface="+mn-ea"/>
                  </a:rPr>
                  <a:t>) </a:t>
                </a:r>
                <a:r>
                  <a:rPr lang="ja-JP" altLang="en-US" dirty="0">
                    <a:solidFill>
                      <a:prstClr val="black"/>
                    </a:solidFill>
                    <a:latin typeface="+mn-ea"/>
                  </a:rPr>
                  <a:t>は親 </a:t>
                </a:r>
                <a:r>
                  <a:rPr lang="en-US" altLang="ja-JP" dirty="0">
                    <a:solidFill>
                      <a:prstClr val="black"/>
                    </a:solidFill>
                    <a:latin typeface="+mn-ea"/>
                  </a:rPr>
                  <a:t>(</a:t>
                </a:r>
                <a14:m>
                  <m:oMath xmlns:m="http://schemas.openxmlformats.org/officeDocument/2006/math">
                    <m:r>
                      <a:rPr lang="en-US" altLang="ja-JP" b="0" i="1">
                        <a:solidFill>
                          <a:prstClr val="black"/>
                        </a:solidFill>
                        <a:latin typeface="Cambria Math" panose="02040503050406030204" pitchFamily="18" charset="0"/>
                      </a:rPr>
                      <m:t>𝑥</m:t>
                    </m:r>
                  </m:oMath>
                </a14:m>
                <a:r>
                  <a:rPr lang="en-US" altLang="ja-JP" dirty="0">
                    <a:solidFill>
                      <a:prstClr val="black"/>
                    </a:solidFill>
                    <a:latin typeface="+mn-ea"/>
                  </a:rPr>
                  <a:t>) </a:t>
                </a:r>
                <a:r>
                  <a:rPr lang="ja-JP" altLang="en-US" dirty="0">
                    <a:solidFill>
                      <a:prstClr val="black"/>
                    </a:solidFill>
                    <a:latin typeface="+mn-ea"/>
                  </a:rPr>
                  <a:t>の</a:t>
                </a:r>
                <a:r>
                  <a:rPr lang="ja-JP" altLang="en-US">
                    <a:solidFill>
                      <a:prstClr val="black"/>
                    </a:solidFill>
                    <a:latin typeface="+mn-ea"/>
                  </a:rPr>
                  <a:t>拡大グラフ</a:t>
                </a:r>
                <a:endParaRPr lang="en-US" altLang="ja-JP" dirty="0">
                  <a:solidFill>
                    <a:prstClr val="black"/>
                  </a:solidFill>
                  <a:latin typeface="+mn-ea"/>
                </a:endParaRPr>
              </a:p>
              <a:p>
                <a:pPr marL="0" lvl="0" indent="0">
                  <a:lnSpc>
                    <a:spcPct val="100000"/>
                  </a:lnSpc>
                  <a:spcBef>
                    <a:spcPts val="0"/>
                  </a:spcBef>
                  <a:buNone/>
                  <a:defRPr/>
                </a:pPr>
                <a:endParaRPr lang="en-US" altLang="ja-JP" sz="800" dirty="0">
                  <a:solidFill>
                    <a:prstClr val="black"/>
                  </a:solidFill>
                  <a:latin typeface="+mn-ea"/>
                </a:endParaRPr>
              </a:p>
              <a:p>
                <a:pPr marL="0" lvl="0" indent="0">
                  <a:lnSpc>
                    <a:spcPct val="100000"/>
                  </a:lnSpc>
                  <a:spcBef>
                    <a:spcPts val="0"/>
                  </a:spcBef>
                  <a:buNone/>
                  <a:defRPr/>
                </a:pPr>
                <a14:m>
                  <m:oMathPara xmlns:m="http://schemas.openxmlformats.org/officeDocument/2006/math">
                    <m:oMathParaPr>
                      <m:jc m:val="centerGroup"/>
                    </m:oMathParaPr>
                    <m:oMath xmlns:m="http://schemas.openxmlformats.org/officeDocument/2006/math">
                      <m:sSub>
                        <m:sSubPr>
                          <m:ctrlPr>
                            <a:rPr lang="en-US" altLang="ja-JP" i="1">
                              <a:solidFill>
                                <a:prstClr val="black"/>
                              </a:solidFill>
                              <a:latin typeface="Cambria Math" panose="02040503050406030204" pitchFamily="18" charset="0"/>
                            </a:rPr>
                          </m:ctrlPr>
                        </m:sSubPr>
                        <m:e>
                          <m:r>
                            <a:rPr lang="en-US" altLang="ja-JP" b="0" i="1">
                              <a:solidFill>
                                <a:prstClr val="black"/>
                              </a:solidFill>
                              <a:latin typeface="Cambria Math" panose="02040503050406030204" pitchFamily="18" charset="0"/>
                            </a:rPr>
                            <m:t>𝐺</m:t>
                          </m:r>
                        </m:e>
                        <m:sub>
                          <m:r>
                            <a:rPr lang="en-US" altLang="ja-JP" b="0" i="1">
                              <a:solidFill>
                                <a:prstClr val="black"/>
                              </a:solidFill>
                              <a:latin typeface="Cambria Math" panose="02040503050406030204" pitchFamily="18" charset="0"/>
                            </a:rPr>
                            <m:t>𝑖</m:t>
                          </m:r>
                        </m:sub>
                      </m:sSub>
                      <m:r>
                        <a:rPr lang="en-US" altLang="ja-JP" b="0" i="1">
                          <a:solidFill>
                            <a:prstClr val="black"/>
                          </a:solidFill>
                          <a:latin typeface="Cambria Math" panose="02040503050406030204" pitchFamily="18" charset="0"/>
                        </a:rPr>
                        <m:t> ⊉ </m:t>
                      </m:r>
                      <m:sSub>
                        <m:sSubPr>
                          <m:ctrlPr>
                            <a:rPr lang="en-US" altLang="ja-JP" i="1">
                              <a:solidFill>
                                <a:prstClr val="black"/>
                              </a:solidFill>
                              <a:latin typeface="Cambria Math" panose="02040503050406030204" pitchFamily="18" charset="0"/>
                            </a:rPr>
                          </m:ctrlPr>
                        </m:sSubPr>
                        <m:e>
                          <m:r>
                            <a:rPr lang="en-US" altLang="ja-JP" b="0" i="1">
                              <a:solidFill>
                                <a:prstClr val="black"/>
                              </a:solidFill>
                              <a:latin typeface="Cambria Math" panose="02040503050406030204" pitchFamily="18" charset="0"/>
                            </a:rPr>
                            <m:t>𝑥</m:t>
                          </m:r>
                        </m:e>
                        <m:sub>
                          <m:r>
                            <a:rPr lang="en-US" altLang="ja-JP" b="0" i="1">
                              <a:solidFill>
                                <a:prstClr val="black"/>
                              </a:solidFill>
                              <a:latin typeface="Cambria Math" panose="02040503050406030204" pitchFamily="18" charset="0"/>
                            </a:rPr>
                            <m:t> </m:t>
                          </m:r>
                        </m:sub>
                      </m:sSub>
                      <m:r>
                        <a:rPr lang="en-US" altLang="ja-JP" b="0" i="1">
                          <a:solidFill>
                            <a:prstClr val="black"/>
                          </a:solidFill>
                          <a:latin typeface="Cambria Math" panose="02040503050406030204" pitchFamily="18" charset="0"/>
                        </a:rPr>
                        <m:t> ⇒ </m:t>
                      </m:r>
                      <m:sSub>
                        <m:sSubPr>
                          <m:ctrlPr>
                            <a:rPr lang="en-US" altLang="ja-JP" i="1">
                              <a:solidFill>
                                <a:prstClr val="black"/>
                              </a:solidFill>
                              <a:latin typeface="Cambria Math" panose="02040503050406030204" pitchFamily="18" charset="0"/>
                            </a:rPr>
                          </m:ctrlPr>
                        </m:sSubPr>
                        <m:e>
                          <m:r>
                            <a:rPr lang="en-US" altLang="ja-JP" b="0" i="1">
                              <a:solidFill>
                                <a:prstClr val="black"/>
                              </a:solidFill>
                              <a:latin typeface="Cambria Math" panose="02040503050406030204" pitchFamily="18" charset="0"/>
                            </a:rPr>
                            <m:t>𝐺</m:t>
                          </m:r>
                        </m:e>
                        <m:sub>
                          <m:r>
                            <a:rPr lang="en-US" altLang="ja-JP" b="0" i="1">
                              <a:solidFill>
                                <a:prstClr val="black"/>
                              </a:solidFill>
                              <a:latin typeface="Cambria Math" panose="02040503050406030204" pitchFamily="18" charset="0"/>
                            </a:rPr>
                            <m:t>𝑖</m:t>
                          </m:r>
                        </m:sub>
                      </m:sSub>
                      <m:r>
                        <a:rPr lang="en-US" altLang="ja-JP" b="0" i="1">
                          <a:solidFill>
                            <a:prstClr val="black"/>
                          </a:solidFill>
                          <a:latin typeface="Cambria Math" panose="02040503050406030204" pitchFamily="18" charset="0"/>
                        </a:rPr>
                        <m:t> ⊉ </m:t>
                      </m:r>
                      <m:sSup>
                        <m:sSupPr>
                          <m:ctrlPr>
                            <a:rPr lang="en-US" altLang="ja-JP" i="1">
                              <a:solidFill>
                                <a:prstClr val="black"/>
                              </a:solidFill>
                              <a:latin typeface="Cambria Math" panose="02040503050406030204" pitchFamily="18" charset="0"/>
                            </a:rPr>
                          </m:ctrlPr>
                        </m:sSupPr>
                        <m:e>
                          <m:r>
                            <a:rPr lang="en-US" altLang="ja-JP" b="0" i="1">
                              <a:solidFill>
                                <a:prstClr val="black"/>
                              </a:solidFill>
                              <a:latin typeface="Cambria Math" panose="02040503050406030204" pitchFamily="18" charset="0"/>
                            </a:rPr>
                            <m:t>𝑥</m:t>
                          </m:r>
                        </m:e>
                        <m:sup>
                          <m:r>
                            <a:rPr lang="en-US" altLang="ja-JP" b="0" i="1">
                              <a:solidFill>
                                <a:prstClr val="black"/>
                              </a:solidFill>
                              <a:latin typeface="Cambria Math" panose="02040503050406030204" pitchFamily="18" charset="0"/>
                            </a:rPr>
                            <m:t>′</m:t>
                          </m:r>
                        </m:sup>
                      </m:sSup>
                      <m:r>
                        <a:rPr lang="en-US" altLang="ja-JP" b="0" i="1">
                          <a:solidFill>
                            <a:prstClr val="black"/>
                          </a:solidFill>
                          <a:latin typeface="Cambria Math" panose="02040503050406030204" pitchFamily="18" charset="0"/>
                        </a:rPr>
                        <m:t> , </m:t>
                      </m:r>
                      <m:sSup>
                        <m:sSupPr>
                          <m:ctrlPr>
                            <a:rPr lang="en-US" altLang="ja-JP" i="1">
                              <a:solidFill>
                                <a:prstClr val="black"/>
                              </a:solidFill>
                              <a:latin typeface="Cambria Math" panose="02040503050406030204" pitchFamily="18" charset="0"/>
                            </a:rPr>
                          </m:ctrlPr>
                        </m:sSupPr>
                        <m:e>
                          <m:r>
                            <a:rPr lang="en-US" altLang="ja-JP" b="0" i="1">
                              <a:solidFill>
                                <a:prstClr val="black"/>
                              </a:solidFill>
                              <a:latin typeface="Cambria Math" panose="02040503050406030204" pitchFamily="18" charset="0"/>
                            </a:rPr>
                            <m:t>𝑥</m:t>
                          </m:r>
                        </m:e>
                        <m:sup>
                          <m:r>
                            <a:rPr lang="en-US" altLang="ja-JP" b="0" i="1">
                              <a:solidFill>
                                <a:prstClr val="black"/>
                              </a:solidFill>
                              <a:latin typeface="Cambria Math" panose="02040503050406030204" pitchFamily="18" charset="0"/>
                            </a:rPr>
                            <m:t>′</m:t>
                          </m:r>
                        </m:sup>
                      </m:sSup>
                      <m:r>
                        <a:rPr lang="en-US" altLang="ja-JP" b="0" i="1">
                          <a:solidFill>
                            <a:prstClr val="black"/>
                          </a:solidFill>
                          <a:latin typeface="Cambria Math" panose="02040503050406030204" pitchFamily="18" charset="0"/>
                        </a:rPr>
                        <m:t>⊇</m:t>
                      </m:r>
                      <m:r>
                        <a:rPr lang="en-US" altLang="ja-JP" b="0" i="1">
                          <a:solidFill>
                            <a:prstClr val="black"/>
                          </a:solidFill>
                          <a:latin typeface="Cambria Math" panose="02040503050406030204" pitchFamily="18" charset="0"/>
                        </a:rPr>
                        <m:t>𝑥</m:t>
                      </m:r>
                    </m:oMath>
                  </m:oMathPara>
                </a14:m>
                <a:endParaRPr lang="en-US" altLang="ja-JP" dirty="0">
                  <a:solidFill>
                    <a:prstClr val="black"/>
                  </a:solidFill>
                  <a:latin typeface="+mn-ea"/>
                </a:endParaRPr>
              </a:p>
              <a:p>
                <a:pPr marL="0" lvl="0" indent="0">
                  <a:lnSpc>
                    <a:spcPct val="100000"/>
                  </a:lnSpc>
                  <a:spcBef>
                    <a:spcPts val="0"/>
                  </a:spcBef>
                  <a:buNone/>
                  <a:defRPr/>
                </a:pPr>
                <a:endParaRPr lang="en-US" altLang="ja-JP" sz="800" dirty="0">
                  <a:solidFill>
                    <a:prstClr val="black"/>
                  </a:solidFill>
                  <a:latin typeface="+mn-ea"/>
                </a:endParaRPr>
              </a:p>
              <a:p>
                <a:pPr marL="0" lvl="0" indent="0">
                  <a:lnSpc>
                    <a:spcPct val="100000"/>
                  </a:lnSpc>
                  <a:spcBef>
                    <a:spcPts val="0"/>
                  </a:spcBef>
                  <a:buNone/>
                  <a:defRPr/>
                </a:pPr>
                <a:r>
                  <a:rPr lang="ja-JP" altLang="en-US">
                    <a:solidFill>
                      <a:prstClr val="black"/>
                    </a:solidFill>
                    <a:latin typeface="+mn-ea"/>
                  </a:rPr>
                  <a:t>含むグラフが含まない側に移る方向性</a:t>
                </a:r>
                <a:r>
                  <a:rPr lang="ja-JP" altLang="en-US" dirty="0">
                    <a:solidFill>
                      <a:prstClr val="black"/>
                    </a:solidFill>
                    <a:latin typeface="+mn-ea"/>
                  </a:rPr>
                  <a:t>しかない</a:t>
                </a:r>
                <a:endParaRPr lang="en-US" altLang="ja-JP" dirty="0">
                  <a:solidFill>
                    <a:prstClr val="black"/>
                  </a:solidFill>
                  <a:latin typeface="+mn-ea"/>
                </a:endParaRPr>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D1B43F57-6DA9-6342-BCBD-13A0DA7F1661}"/>
                  </a:ext>
                </a:extLst>
              </p:cNvPr>
              <p:cNvSpPr>
                <a:spLocks noGrp="1" noRot="1" noChangeAspect="1" noMove="1" noResize="1" noEditPoints="1" noAdjustHandles="1" noChangeArrowheads="1" noChangeShapeType="1" noTextEdit="1"/>
              </p:cNvSpPr>
              <p:nvPr>
                <p:ph idx="1"/>
              </p:nvPr>
            </p:nvSpPr>
            <p:spPr>
              <a:blipFill>
                <a:blip r:embed="rId3"/>
                <a:stretch>
                  <a:fillRect l="-1286" t="-103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0E2708E-3FCF-E640-AD1B-6952C3B6C3A7}"/>
              </a:ext>
            </a:extLst>
          </p:cNvPr>
          <p:cNvSpPr>
            <a:spLocks noGrp="1"/>
          </p:cNvSpPr>
          <p:nvPr>
            <p:ph type="sldNum" sz="quarter" idx="12"/>
          </p:nvPr>
        </p:nvSpPr>
        <p:spPr/>
        <p:txBody>
          <a:bodyPr/>
          <a:lstStyle/>
          <a:p>
            <a:fld id="{897C63BB-9CD7-C045-8BD3-368CA4D60FD7}" type="slidenum">
              <a:rPr kumimoji="1" lang="ja-JP" altLang="en-US" smtClean="0"/>
              <a:t>9</a:t>
            </a:fld>
            <a:endParaRPr kumimoji="1" lang="ja-JP" altLang="en-US"/>
          </a:p>
        </p:txBody>
      </p:sp>
      <p:grpSp>
        <p:nvGrpSpPr>
          <p:cNvPr id="32" name="グループ化 31">
            <a:extLst>
              <a:ext uri="{FF2B5EF4-FFF2-40B4-BE49-F238E27FC236}">
                <a16:creationId xmlns:a16="http://schemas.microsoft.com/office/drawing/2014/main" id="{FD31745E-757A-FB4A-BF42-88449DED71B5}"/>
              </a:ext>
            </a:extLst>
          </p:cNvPr>
          <p:cNvGrpSpPr/>
          <p:nvPr/>
        </p:nvGrpSpPr>
        <p:grpSpPr>
          <a:xfrm>
            <a:off x="2499517" y="3146797"/>
            <a:ext cx="4144966" cy="1830414"/>
            <a:chOff x="2474472" y="3476997"/>
            <a:chExt cx="4144966" cy="1830414"/>
          </a:xfrm>
        </p:grpSpPr>
        <p:pic>
          <p:nvPicPr>
            <p:cNvPr id="25" name="図 24">
              <a:extLst>
                <a:ext uri="{FF2B5EF4-FFF2-40B4-BE49-F238E27FC236}">
                  <a16:creationId xmlns:a16="http://schemas.microsoft.com/office/drawing/2014/main" id="{C1AA4C1C-BB5B-884B-A7E2-74841DC17D9C}"/>
                </a:ext>
              </a:extLst>
            </p:cNvPr>
            <p:cNvPicPr>
              <a:picLocks noChangeAspect="1"/>
            </p:cNvPicPr>
            <p:nvPr/>
          </p:nvPicPr>
          <p:blipFill>
            <a:blip r:embed="rId4"/>
            <a:stretch>
              <a:fillRect/>
            </a:stretch>
          </p:blipFill>
          <p:spPr>
            <a:xfrm>
              <a:off x="4297666" y="3512757"/>
              <a:ext cx="520700" cy="266700"/>
            </a:xfrm>
            <a:prstGeom prst="rect">
              <a:avLst/>
            </a:prstGeom>
          </p:spPr>
        </p:pic>
        <p:grpSp>
          <p:nvGrpSpPr>
            <p:cNvPr id="31" name="グループ化 30">
              <a:extLst>
                <a:ext uri="{FF2B5EF4-FFF2-40B4-BE49-F238E27FC236}">
                  <a16:creationId xmlns:a16="http://schemas.microsoft.com/office/drawing/2014/main" id="{C33053A3-3584-3F45-9F72-44F93E3244AB}"/>
                </a:ext>
              </a:extLst>
            </p:cNvPr>
            <p:cNvGrpSpPr/>
            <p:nvPr/>
          </p:nvGrpSpPr>
          <p:grpSpPr>
            <a:xfrm>
              <a:off x="2474472" y="3476997"/>
              <a:ext cx="4144966" cy="1830414"/>
              <a:chOff x="2474472" y="3476997"/>
              <a:chExt cx="4144966" cy="1830414"/>
            </a:xfrm>
          </p:grpSpPr>
          <p:grpSp>
            <p:nvGrpSpPr>
              <p:cNvPr id="5" name="グループ化 4">
                <a:extLst>
                  <a:ext uri="{FF2B5EF4-FFF2-40B4-BE49-F238E27FC236}">
                    <a16:creationId xmlns:a16="http://schemas.microsoft.com/office/drawing/2014/main" id="{7D9DD5AB-06DE-1A48-A592-3C73A6A94321}"/>
                  </a:ext>
                </a:extLst>
              </p:cNvPr>
              <p:cNvGrpSpPr/>
              <p:nvPr/>
            </p:nvGrpSpPr>
            <p:grpSpPr>
              <a:xfrm>
                <a:off x="2474472" y="3476997"/>
                <a:ext cx="4144966" cy="1051260"/>
                <a:chOff x="711500" y="4211457"/>
                <a:chExt cx="3955470" cy="1102203"/>
              </a:xfrm>
            </p:grpSpPr>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4FDFC61-E2F4-A540-87AC-48179A37356C}"/>
                        </a:ext>
                      </a:extLst>
                    </p:cNvPr>
                    <p:cNvSpPr txBox="1"/>
                    <p:nvPr/>
                  </p:nvSpPr>
                  <p:spPr>
                    <a:xfrm>
                      <a:off x="711500" y="4665588"/>
                      <a:ext cx="520778" cy="45176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sz="22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m:rPr>
                                    <m:sty m:val="p"/>
                                  </m:rPr>
                                  <a:rPr kumimoji="1" lang="en-US" sz="2200" b="0" i="0" u="none" strike="noStrike" kern="1200" cap="none" spc="0" normalizeH="0" baseline="0" noProof="0">
                                    <a:ln>
                                      <a:noFill/>
                                    </a:ln>
                                    <a:solidFill>
                                      <a:schemeClr val="tx1"/>
                                    </a:solidFill>
                                    <a:effectLst/>
                                    <a:uLnTx/>
                                    <a:uFillTx/>
                                    <a:latin typeface="Cambria Math" charset="0"/>
                                    <a:cs typeface="+mn-cs"/>
                                  </a:rPr>
                                  <m:t>G</m:t>
                                </m:r>
                              </m:e>
                              <m:sub>
                                <m:r>
                                  <a:rPr kumimoji="1" lang="en-US" sz="2200" b="0" i="0" u="none" strike="noStrike" kern="1200" cap="none" spc="0" normalizeH="0" baseline="0" noProof="0">
                                    <a:ln>
                                      <a:noFill/>
                                    </a:ln>
                                    <a:solidFill>
                                      <a:schemeClr val="tx1"/>
                                    </a:solidFill>
                                    <a:effectLst/>
                                    <a:uLnTx/>
                                    <a:uFillTx/>
                                    <a:latin typeface="Cambria Math" charset="0"/>
                                    <a:cs typeface="+mn-cs"/>
                                  </a:rPr>
                                  <m:t>1</m:t>
                                </m:r>
                              </m:sub>
                            </m:sSub>
                          </m:oMath>
                        </m:oMathPara>
                      </a14:m>
                      <a:endParaRPr kumimoji="1" lang="en-GB" sz="2200" b="0" i="0" u="none" strike="noStrike" kern="1200" cap="none" spc="0" normalizeH="0" baseline="0" noProof="0" dirty="0">
                        <a:ln>
                          <a:noFill/>
                        </a:ln>
                        <a:solidFill>
                          <a:schemeClr val="tx1"/>
                        </a:solidFill>
                        <a:effectLst/>
                        <a:uLnTx/>
                        <a:uFillTx/>
                        <a:latin typeface="Calibri" panose="020F0502020204030204"/>
                        <a:cs typeface="+mn-cs"/>
                      </a:endParaRPr>
                    </a:p>
                  </p:txBody>
                </p:sp>
              </mc:Choice>
              <mc:Fallback xmlns="">
                <p:sp>
                  <p:nvSpPr>
                    <p:cNvPr id="6" name="テキスト ボックス 5">
                      <a:extLst>
                        <a:ext uri="{FF2B5EF4-FFF2-40B4-BE49-F238E27FC236}">
                          <a16:creationId xmlns:a16="http://schemas.microsoft.com/office/drawing/2014/main" id="{64FDFC61-E2F4-A540-87AC-48179A37356C}"/>
                        </a:ext>
                      </a:extLst>
                    </p:cNvPr>
                    <p:cNvSpPr txBox="1">
                      <a:spLocks noRot="1" noChangeAspect="1" noMove="1" noResize="1" noEditPoints="1" noAdjustHandles="1" noChangeArrowheads="1" noChangeShapeType="1" noTextEdit="1"/>
                    </p:cNvSpPr>
                    <p:nvPr/>
                  </p:nvSpPr>
                  <p:spPr>
                    <a:xfrm>
                      <a:off x="711500" y="4665588"/>
                      <a:ext cx="520778" cy="45176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65031E2E-AAC4-1E42-91BC-9837270B3CE8}"/>
                        </a:ext>
                      </a:extLst>
                    </p:cNvPr>
                    <p:cNvSpPr txBox="1"/>
                    <p:nvPr/>
                  </p:nvSpPr>
                  <p:spPr>
                    <a:xfrm>
                      <a:off x="2987823" y="4665588"/>
                      <a:ext cx="527018" cy="45176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sz="22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m:rPr>
                                    <m:sty m:val="p"/>
                                  </m:rPr>
                                  <a:rPr kumimoji="1" lang="en-US" sz="2200" b="0" i="0" u="none" strike="noStrike" kern="1200" cap="none" spc="0" normalizeH="0" baseline="0" noProof="0">
                                    <a:ln>
                                      <a:noFill/>
                                    </a:ln>
                                    <a:solidFill>
                                      <a:schemeClr val="tx1"/>
                                    </a:solidFill>
                                    <a:effectLst/>
                                    <a:uLnTx/>
                                    <a:uFillTx/>
                                    <a:latin typeface="Cambria Math" charset="0"/>
                                    <a:cs typeface="+mn-cs"/>
                                  </a:rPr>
                                  <m:t>G</m:t>
                                </m:r>
                              </m:e>
                              <m:sub>
                                <m:r>
                                  <a:rPr kumimoji="1" lang="en-US" sz="2200" b="0" i="0" u="none" strike="noStrike" kern="1200" cap="none" spc="0" normalizeH="0" baseline="0" noProof="0">
                                    <a:ln>
                                      <a:noFill/>
                                    </a:ln>
                                    <a:solidFill>
                                      <a:schemeClr val="tx1"/>
                                    </a:solidFill>
                                    <a:effectLst/>
                                    <a:uLnTx/>
                                    <a:uFillTx/>
                                    <a:latin typeface="Cambria Math" charset="0"/>
                                    <a:cs typeface="+mn-cs"/>
                                  </a:rPr>
                                  <m:t>2</m:t>
                                </m:r>
                              </m:sub>
                            </m:sSub>
                          </m:oMath>
                        </m:oMathPara>
                      </a14:m>
                      <a:endParaRPr kumimoji="1" lang="en-GB" sz="2200" b="0" i="0" u="none" strike="noStrike" kern="1200" cap="none" spc="0" normalizeH="0" baseline="0" noProof="0" dirty="0">
                        <a:ln>
                          <a:noFill/>
                        </a:ln>
                        <a:solidFill>
                          <a:schemeClr val="tx1"/>
                        </a:solidFill>
                        <a:effectLst/>
                        <a:uLnTx/>
                        <a:uFillTx/>
                        <a:latin typeface="Calibri" panose="020F0502020204030204"/>
                        <a:cs typeface="+mn-cs"/>
                      </a:endParaRPr>
                    </a:p>
                  </p:txBody>
                </p:sp>
              </mc:Choice>
              <mc:Fallback xmlns="">
                <p:sp>
                  <p:nvSpPr>
                    <p:cNvPr id="7" name="テキスト ボックス 6">
                      <a:extLst>
                        <a:ext uri="{FF2B5EF4-FFF2-40B4-BE49-F238E27FC236}">
                          <a16:creationId xmlns:a16="http://schemas.microsoft.com/office/drawing/2014/main" id="{65031E2E-AAC4-1E42-91BC-9837270B3CE8}"/>
                        </a:ext>
                      </a:extLst>
                    </p:cNvPr>
                    <p:cNvSpPr txBox="1">
                      <a:spLocks noRot="1" noChangeAspect="1" noMove="1" noResize="1" noEditPoints="1" noAdjustHandles="1" noChangeArrowheads="1" noChangeShapeType="1" noTextEdit="1"/>
                    </p:cNvSpPr>
                    <p:nvPr/>
                  </p:nvSpPr>
                  <p:spPr>
                    <a:xfrm>
                      <a:off x="2987823" y="4665588"/>
                      <a:ext cx="527018" cy="45176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290EA5B-6D95-144E-BD3D-DBFD8FE4299D}"/>
                        </a:ext>
                      </a:extLst>
                    </p:cNvPr>
                    <p:cNvSpPr txBox="1"/>
                    <p:nvPr/>
                  </p:nvSpPr>
                  <p:spPr>
                    <a:xfrm>
                      <a:off x="1276678" y="4665588"/>
                      <a:ext cx="527018" cy="45176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sz="22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m:rPr>
                                    <m:sty m:val="p"/>
                                  </m:rPr>
                                  <a:rPr kumimoji="1" lang="en-US" sz="2200" b="0" i="0" u="none" strike="noStrike" kern="1200" cap="none" spc="0" normalizeH="0" baseline="0" noProof="0">
                                    <a:ln>
                                      <a:noFill/>
                                    </a:ln>
                                    <a:solidFill>
                                      <a:schemeClr val="tx1"/>
                                    </a:solidFill>
                                    <a:effectLst/>
                                    <a:uLnTx/>
                                    <a:uFillTx/>
                                    <a:latin typeface="Cambria Math" charset="0"/>
                                    <a:cs typeface="+mn-cs"/>
                                  </a:rPr>
                                  <m:t>G</m:t>
                                </m:r>
                              </m:e>
                              <m:sub>
                                <m:r>
                                  <a:rPr kumimoji="1" lang="en-US" sz="2200" b="0" i="0" u="none" strike="noStrike" kern="1200" cap="none" spc="0" normalizeH="0" baseline="0" noProof="0">
                                    <a:ln>
                                      <a:noFill/>
                                    </a:ln>
                                    <a:solidFill>
                                      <a:schemeClr val="tx1"/>
                                    </a:solidFill>
                                    <a:effectLst/>
                                    <a:uLnTx/>
                                    <a:uFillTx/>
                                    <a:latin typeface="Cambria Math" charset="0"/>
                                    <a:cs typeface="+mn-cs"/>
                                  </a:rPr>
                                  <m:t>3</m:t>
                                </m:r>
                              </m:sub>
                            </m:sSub>
                          </m:oMath>
                        </m:oMathPara>
                      </a14:m>
                      <a:endParaRPr kumimoji="1" lang="en-GB" sz="2200" b="0" i="0" u="none" strike="noStrike" kern="1200" cap="none" spc="0" normalizeH="0" baseline="0" noProof="0" dirty="0">
                        <a:ln>
                          <a:noFill/>
                        </a:ln>
                        <a:solidFill>
                          <a:schemeClr val="tx1"/>
                        </a:solidFill>
                        <a:effectLst/>
                        <a:uLnTx/>
                        <a:uFillTx/>
                        <a:latin typeface="Calibri" panose="020F0502020204030204"/>
                        <a:cs typeface="+mn-cs"/>
                      </a:endParaRPr>
                    </a:p>
                  </p:txBody>
                </p:sp>
              </mc:Choice>
              <mc:Fallback xmlns="">
                <p:sp>
                  <p:nvSpPr>
                    <p:cNvPr id="8" name="テキスト ボックス 7">
                      <a:extLst>
                        <a:ext uri="{FF2B5EF4-FFF2-40B4-BE49-F238E27FC236}">
                          <a16:creationId xmlns:a16="http://schemas.microsoft.com/office/drawing/2014/main" id="{3290EA5B-6D95-144E-BD3D-DBFD8FE4299D}"/>
                        </a:ext>
                      </a:extLst>
                    </p:cNvPr>
                    <p:cNvSpPr txBox="1">
                      <a:spLocks noRot="1" noChangeAspect="1" noMove="1" noResize="1" noEditPoints="1" noAdjustHandles="1" noChangeArrowheads="1" noChangeShapeType="1" noTextEdit="1"/>
                    </p:cNvSpPr>
                    <p:nvPr/>
                  </p:nvSpPr>
                  <p:spPr>
                    <a:xfrm>
                      <a:off x="1276678" y="4665588"/>
                      <a:ext cx="527018" cy="451766"/>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2863898E-2ECD-4743-8FFF-BA32E2AE555D}"/>
                        </a:ext>
                      </a:extLst>
                    </p:cNvPr>
                    <p:cNvSpPr txBox="1"/>
                    <p:nvPr/>
                  </p:nvSpPr>
                  <p:spPr>
                    <a:xfrm>
                      <a:off x="1856480" y="4665588"/>
                      <a:ext cx="527018" cy="45176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sz="22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m:rPr>
                                    <m:sty m:val="p"/>
                                  </m:rPr>
                                  <a:rPr kumimoji="1" lang="en-US" sz="2200" b="0" i="0" u="none" strike="noStrike" kern="1200" cap="none" spc="0" normalizeH="0" baseline="0" noProof="0">
                                    <a:ln>
                                      <a:noFill/>
                                    </a:ln>
                                    <a:solidFill>
                                      <a:schemeClr val="tx1"/>
                                    </a:solidFill>
                                    <a:effectLst/>
                                    <a:uLnTx/>
                                    <a:uFillTx/>
                                    <a:latin typeface="Cambria Math" charset="0"/>
                                    <a:cs typeface="+mn-cs"/>
                                  </a:rPr>
                                  <m:t>G</m:t>
                                </m:r>
                              </m:e>
                              <m:sub>
                                <m:r>
                                  <a:rPr kumimoji="1" lang="en-US" sz="2200" b="0" i="0" u="none" strike="noStrike" kern="1200" cap="none" spc="0" normalizeH="0" baseline="0" noProof="0">
                                    <a:ln>
                                      <a:noFill/>
                                    </a:ln>
                                    <a:solidFill>
                                      <a:schemeClr val="tx1"/>
                                    </a:solidFill>
                                    <a:effectLst/>
                                    <a:uLnTx/>
                                    <a:uFillTx/>
                                    <a:latin typeface="Cambria Math" charset="0"/>
                                    <a:cs typeface="+mn-cs"/>
                                  </a:rPr>
                                  <m:t>4</m:t>
                                </m:r>
                              </m:sub>
                            </m:sSub>
                          </m:oMath>
                        </m:oMathPara>
                      </a14:m>
                      <a:endParaRPr kumimoji="1" lang="en-GB" sz="2200" b="0" i="0" u="none" strike="noStrike" kern="1200" cap="none" spc="0" normalizeH="0" baseline="0" noProof="0" dirty="0">
                        <a:ln>
                          <a:noFill/>
                        </a:ln>
                        <a:solidFill>
                          <a:schemeClr val="tx1"/>
                        </a:solidFill>
                        <a:effectLst/>
                        <a:uLnTx/>
                        <a:uFillTx/>
                        <a:latin typeface="Calibri" panose="020F0502020204030204"/>
                        <a:cs typeface="+mn-cs"/>
                      </a:endParaRPr>
                    </a:p>
                  </p:txBody>
                </p:sp>
              </mc:Choice>
              <mc:Fallback xmlns="">
                <p:sp>
                  <p:nvSpPr>
                    <p:cNvPr id="9" name="テキスト ボックス 8">
                      <a:extLst>
                        <a:ext uri="{FF2B5EF4-FFF2-40B4-BE49-F238E27FC236}">
                          <a16:creationId xmlns:a16="http://schemas.microsoft.com/office/drawing/2014/main" id="{2863898E-2ECD-4743-8FFF-BA32E2AE555D}"/>
                        </a:ext>
                      </a:extLst>
                    </p:cNvPr>
                    <p:cNvSpPr txBox="1">
                      <a:spLocks noRot="1" noChangeAspect="1" noMove="1" noResize="1" noEditPoints="1" noAdjustHandles="1" noChangeArrowheads="1" noChangeShapeType="1" noTextEdit="1"/>
                    </p:cNvSpPr>
                    <p:nvPr/>
                  </p:nvSpPr>
                  <p:spPr>
                    <a:xfrm>
                      <a:off x="1856480" y="4665588"/>
                      <a:ext cx="527018" cy="451766"/>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CC0243E-87FC-8E4C-AE92-8671E2BD886E}"/>
                        </a:ext>
                      </a:extLst>
                    </p:cNvPr>
                    <p:cNvSpPr txBox="1"/>
                    <p:nvPr/>
                  </p:nvSpPr>
                  <p:spPr>
                    <a:xfrm>
                      <a:off x="3563888" y="4665588"/>
                      <a:ext cx="527018" cy="45176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sz="22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m:rPr>
                                    <m:sty m:val="p"/>
                                  </m:rPr>
                                  <a:rPr kumimoji="1" lang="en-US" sz="2200" b="0" i="0" u="none" strike="noStrike" kern="1200" cap="none" spc="0" normalizeH="0" baseline="0" noProof="0">
                                    <a:ln>
                                      <a:noFill/>
                                    </a:ln>
                                    <a:solidFill>
                                      <a:schemeClr val="tx1"/>
                                    </a:solidFill>
                                    <a:effectLst/>
                                    <a:uLnTx/>
                                    <a:uFillTx/>
                                    <a:latin typeface="Cambria Math" charset="0"/>
                                    <a:cs typeface="+mn-cs"/>
                                  </a:rPr>
                                  <m:t>G</m:t>
                                </m:r>
                              </m:e>
                              <m:sub>
                                <m:r>
                                  <a:rPr kumimoji="1" lang="en-US" sz="2200" b="0" i="0" u="none" strike="noStrike" kern="1200" cap="none" spc="0" normalizeH="0" baseline="0" noProof="0">
                                    <a:ln>
                                      <a:noFill/>
                                    </a:ln>
                                    <a:solidFill>
                                      <a:schemeClr val="tx1"/>
                                    </a:solidFill>
                                    <a:effectLst/>
                                    <a:uLnTx/>
                                    <a:uFillTx/>
                                    <a:latin typeface="Cambria Math" charset="0"/>
                                    <a:cs typeface="+mn-cs"/>
                                  </a:rPr>
                                  <m:t>5</m:t>
                                </m:r>
                              </m:sub>
                            </m:sSub>
                          </m:oMath>
                        </m:oMathPara>
                      </a14:m>
                      <a:endParaRPr kumimoji="1" lang="en-GB" sz="2200" b="0" i="0" u="none" strike="noStrike" kern="1200" cap="none" spc="0" normalizeH="0" baseline="0" noProof="0" dirty="0">
                        <a:ln>
                          <a:noFill/>
                        </a:ln>
                        <a:solidFill>
                          <a:schemeClr val="tx1"/>
                        </a:solidFill>
                        <a:effectLst/>
                        <a:uLnTx/>
                        <a:uFillTx/>
                        <a:latin typeface="Calibri" panose="020F0502020204030204"/>
                        <a:cs typeface="+mn-cs"/>
                      </a:endParaRPr>
                    </a:p>
                  </p:txBody>
                </p:sp>
              </mc:Choice>
              <mc:Fallback xmlns="">
                <p:sp>
                  <p:nvSpPr>
                    <p:cNvPr id="10" name="テキスト ボックス 9">
                      <a:extLst>
                        <a:ext uri="{FF2B5EF4-FFF2-40B4-BE49-F238E27FC236}">
                          <a16:creationId xmlns:a16="http://schemas.microsoft.com/office/drawing/2014/main" id="{1CC0243E-87FC-8E4C-AE92-8671E2BD886E}"/>
                        </a:ext>
                      </a:extLst>
                    </p:cNvPr>
                    <p:cNvSpPr txBox="1">
                      <a:spLocks noRot="1" noChangeAspect="1" noMove="1" noResize="1" noEditPoints="1" noAdjustHandles="1" noChangeArrowheads="1" noChangeShapeType="1" noTextEdit="1"/>
                    </p:cNvSpPr>
                    <p:nvPr/>
                  </p:nvSpPr>
                  <p:spPr>
                    <a:xfrm>
                      <a:off x="3563888" y="4665588"/>
                      <a:ext cx="527018" cy="451766"/>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618D238-A67F-7C40-88CB-6DE0E9E4D93D}"/>
                        </a:ext>
                      </a:extLst>
                    </p:cNvPr>
                    <p:cNvSpPr txBox="1"/>
                    <p:nvPr/>
                  </p:nvSpPr>
                  <p:spPr>
                    <a:xfrm>
                      <a:off x="4139952" y="4665588"/>
                      <a:ext cx="527018" cy="45176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sz="22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m:rPr>
                                    <m:sty m:val="p"/>
                                  </m:rPr>
                                  <a:rPr kumimoji="1" lang="en-US" sz="2200" b="0" i="0" u="none" strike="noStrike" kern="1200" cap="none" spc="0" normalizeH="0" baseline="0" noProof="0">
                                    <a:ln>
                                      <a:noFill/>
                                    </a:ln>
                                    <a:solidFill>
                                      <a:schemeClr val="tx1"/>
                                    </a:solidFill>
                                    <a:effectLst/>
                                    <a:uLnTx/>
                                    <a:uFillTx/>
                                    <a:latin typeface="Cambria Math" charset="0"/>
                                    <a:cs typeface="+mn-cs"/>
                                  </a:rPr>
                                  <m:t>G</m:t>
                                </m:r>
                              </m:e>
                              <m:sub>
                                <m:r>
                                  <a:rPr kumimoji="1" lang="en-US" sz="2200" b="0" i="0" u="none" strike="noStrike" kern="1200" cap="none" spc="0" normalizeH="0" baseline="0" noProof="0">
                                    <a:ln>
                                      <a:noFill/>
                                    </a:ln>
                                    <a:solidFill>
                                      <a:schemeClr val="tx1"/>
                                    </a:solidFill>
                                    <a:effectLst/>
                                    <a:uLnTx/>
                                    <a:uFillTx/>
                                    <a:latin typeface="Cambria Math" charset="0"/>
                                    <a:cs typeface="+mn-cs"/>
                                  </a:rPr>
                                  <m:t>6</m:t>
                                </m:r>
                              </m:sub>
                            </m:sSub>
                          </m:oMath>
                        </m:oMathPara>
                      </a14:m>
                      <a:endParaRPr kumimoji="1" lang="en-GB" sz="2200" b="0" i="0" u="none" strike="noStrike" kern="1200" cap="none" spc="0" normalizeH="0" baseline="0" noProof="0" dirty="0">
                        <a:ln>
                          <a:noFill/>
                        </a:ln>
                        <a:solidFill>
                          <a:schemeClr val="tx1"/>
                        </a:solidFill>
                        <a:effectLst/>
                        <a:uLnTx/>
                        <a:uFillTx/>
                        <a:latin typeface="Calibri" panose="020F0502020204030204"/>
                        <a:cs typeface="+mn-cs"/>
                      </a:endParaRPr>
                    </a:p>
                  </p:txBody>
                </p:sp>
              </mc:Choice>
              <mc:Fallback xmlns="">
                <p:sp>
                  <p:nvSpPr>
                    <p:cNvPr id="11" name="テキスト ボックス 10">
                      <a:extLst>
                        <a:ext uri="{FF2B5EF4-FFF2-40B4-BE49-F238E27FC236}">
                          <a16:creationId xmlns:a16="http://schemas.microsoft.com/office/drawing/2014/main" id="{4618D238-A67F-7C40-88CB-6DE0E9E4D93D}"/>
                        </a:ext>
                      </a:extLst>
                    </p:cNvPr>
                    <p:cNvSpPr txBox="1">
                      <a:spLocks noRot="1" noChangeAspect="1" noMove="1" noResize="1" noEditPoints="1" noAdjustHandles="1" noChangeArrowheads="1" noChangeShapeType="1" noTextEdit="1"/>
                    </p:cNvSpPr>
                    <p:nvPr/>
                  </p:nvSpPr>
                  <p:spPr>
                    <a:xfrm>
                      <a:off x="4139952" y="4665588"/>
                      <a:ext cx="527018" cy="451766"/>
                    </a:xfrm>
                    <a:prstGeom prst="rect">
                      <a:avLst/>
                    </a:prstGeom>
                    <a:blipFill>
                      <a:blip r:embed="rId10"/>
                      <a:stretch>
                        <a:fillRect/>
                      </a:stretch>
                    </a:blipFill>
                  </p:spPr>
                  <p:txBody>
                    <a:bodyPr/>
                    <a:lstStyle/>
                    <a:p>
                      <a:r>
                        <a:rPr lang="ja-JP" altLang="en-US">
                          <a:noFill/>
                        </a:rPr>
                        <a:t> </a:t>
                      </a:r>
                    </a:p>
                  </p:txBody>
                </p:sp>
              </mc:Fallback>
            </mc:AlternateContent>
            <p:cxnSp>
              <p:nvCxnSpPr>
                <p:cNvPr id="12" name="直線コネクタ 11">
                  <a:extLst>
                    <a:ext uri="{FF2B5EF4-FFF2-40B4-BE49-F238E27FC236}">
                      <a16:creationId xmlns:a16="http://schemas.microsoft.com/office/drawing/2014/main" id="{1890DA29-E30B-4F4A-984C-6E1B696B7D8C}"/>
                    </a:ext>
                  </a:extLst>
                </p:cNvPr>
                <p:cNvCxnSpPr/>
                <p:nvPr/>
              </p:nvCxnSpPr>
              <p:spPr bwMode="auto">
                <a:xfrm>
                  <a:off x="2699792" y="4521572"/>
                  <a:ext cx="0" cy="792088"/>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テキスト ボックス 13">
                  <a:extLst>
                    <a:ext uri="{FF2B5EF4-FFF2-40B4-BE49-F238E27FC236}">
                      <a16:creationId xmlns:a16="http://schemas.microsoft.com/office/drawing/2014/main" id="{1F2867B1-381C-304E-A6BE-3F10D3F29D9E}"/>
                    </a:ext>
                  </a:extLst>
                </p:cNvPr>
                <p:cNvSpPr txBox="1"/>
                <p:nvPr/>
              </p:nvSpPr>
              <p:spPr>
                <a:xfrm>
                  <a:off x="1318808" y="4211457"/>
                  <a:ext cx="969666" cy="3872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latin typeface="Calibri" panose="020F0502020204030204"/>
                      <a:ea typeface="ＭＳ Ｐゴシック" panose="020B0600070205080204" pitchFamily="34" charset="-128"/>
                    </a:rPr>
                    <a:t>含む</a:t>
                  </a:r>
                  <a:r>
                    <a:rPr kumimoji="1" lang="ja-JP" altLang="en-US" i="0" u="none" strike="noStrike" kern="1200" cap="none" spc="0" normalizeH="0" baseline="0" noProof="0" dirty="0">
                      <a:ln>
                        <a:noFill/>
                      </a:ln>
                      <a:effectLst/>
                      <a:uLnTx/>
                      <a:uFillTx/>
                      <a:latin typeface="Calibri" panose="020F0502020204030204"/>
                      <a:ea typeface="ＭＳ Ｐゴシック" panose="020B0600070205080204" pitchFamily="34" charset="-128"/>
                      <a:cs typeface="+mn-cs"/>
                    </a:rPr>
                    <a:t>　←</a:t>
                  </a:r>
                  <a:endParaRPr kumimoji="1" lang="en-GB" i="0" u="none" strike="noStrike" kern="1200" cap="none" spc="0" normalizeH="0" baseline="0" noProof="0" dirty="0">
                    <a:ln>
                      <a:noFill/>
                    </a:ln>
                    <a:effectLst/>
                    <a:uLnTx/>
                    <a:uFillTx/>
                    <a:latin typeface="Calibri" panose="020F0502020204030204"/>
                    <a:cs typeface="+mn-cs"/>
                  </a:endParaRPr>
                </a:p>
              </p:txBody>
            </p:sp>
            <p:sp>
              <p:nvSpPr>
                <p:cNvPr id="15" name="テキスト ボックス 14">
                  <a:extLst>
                    <a:ext uri="{FF2B5EF4-FFF2-40B4-BE49-F238E27FC236}">
                      <a16:creationId xmlns:a16="http://schemas.microsoft.com/office/drawing/2014/main" id="{3729AD70-1BA9-CD4E-A10D-FFE531D137A7}"/>
                    </a:ext>
                  </a:extLst>
                </p:cNvPr>
                <p:cNvSpPr txBox="1"/>
                <p:nvPr/>
              </p:nvSpPr>
              <p:spPr>
                <a:xfrm>
                  <a:off x="3040325" y="4211457"/>
                  <a:ext cx="1496763" cy="3872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0" u="none" strike="noStrike" kern="1200" cap="none" spc="0" normalizeH="0" baseline="0" noProof="0" dirty="0">
                      <a:ln>
                        <a:noFill/>
                      </a:ln>
                      <a:effectLst/>
                      <a:uLnTx/>
                      <a:uFillTx/>
                      <a:latin typeface="Calibri" panose="020F0502020204030204"/>
                      <a:ea typeface="ＭＳ Ｐゴシック" panose="020B0600070205080204" pitchFamily="34" charset="-128"/>
                      <a:cs typeface="+mn-cs"/>
                    </a:rPr>
                    <a:t>  →</a:t>
                  </a:r>
                  <a:r>
                    <a:rPr kumimoji="1" lang="ja-JP" altLang="en-US" b="0" i="0" u="none" strike="noStrike" kern="1200" cap="none" spc="0" normalizeH="0" baseline="0" noProof="0">
                      <a:ln>
                        <a:noFill/>
                      </a:ln>
                      <a:effectLst/>
                      <a:uLnTx/>
                      <a:uFillTx/>
                      <a:latin typeface="Calibri" panose="020F0502020204030204"/>
                      <a:ea typeface="ＭＳ Ｐゴシック" panose="020B0600070205080204" pitchFamily="34" charset="-128"/>
                      <a:cs typeface="+mn-cs"/>
                    </a:rPr>
                    <a:t>　</a:t>
                  </a:r>
                  <a:r>
                    <a:rPr kumimoji="1" lang="ja-JP" altLang="en-US">
                      <a:latin typeface="Calibri" panose="020F0502020204030204"/>
                      <a:ea typeface="ＭＳ Ｐゴシック" panose="020B0600070205080204" pitchFamily="34" charset="-128"/>
                    </a:rPr>
                    <a:t>含まない</a:t>
                  </a:r>
                  <a:endParaRPr kumimoji="1" lang="en-GB" b="0" i="0" u="none" strike="noStrike" kern="1200" cap="none" spc="0" normalizeH="0" baseline="0" noProof="0" dirty="0">
                    <a:ln>
                      <a:noFill/>
                    </a:ln>
                    <a:effectLst/>
                    <a:uLnTx/>
                    <a:uFillTx/>
                    <a:latin typeface="Calibri" panose="020F0502020204030204"/>
                    <a:cs typeface="+mn-cs"/>
                  </a:endParaRPr>
                </a:p>
              </p:txBody>
            </p:sp>
          </p:grpSp>
          <p:sp>
            <p:nvSpPr>
              <p:cNvPr id="22" name="U ターン矢印 21">
                <a:extLst>
                  <a:ext uri="{FF2B5EF4-FFF2-40B4-BE49-F238E27FC236}">
                    <a16:creationId xmlns:a16="http://schemas.microsoft.com/office/drawing/2014/main" id="{54E1803B-8AF4-784D-9639-20C3ABC9DA9C}"/>
                  </a:ext>
                </a:extLst>
              </p:cNvPr>
              <p:cNvSpPr/>
              <p:nvPr/>
            </p:nvSpPr>
            <p:spPr>
              <a:xfrm rot="10800000" flipH="1">
                <a:off x="3916115" y="4575710"/>
                <a:ext cx="1283801" cy="369332"/>
              </a:xfrm>
              <a:prstGeom prst="uturnArrow">
                <a:avLst>
                  <a:gd name="adj1" fmla="val 12973"/>
                  <a:gd name="adj2" fmla="val 25000"/>
                  <a:gd name="adj3" fmla="val 42764"/>
                  <a:gd name="adj4" fmla="val 57236"/>
                  <a:gd name="adj5" fmla="val 100000"/>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pic>
            <p:nvPicPr>
              <p:cNvPr id="29" name="図 28">
                <a:extLst>
                  <a:ext uri="{FF2B5EF4-FFF2-40B4-BE49-F238E27FC236}">
                    <a16:creationId xmlns:a16="http://schemas.microsoft.com/office/drawing/2014/main" id="{1BAEFE87-3EAC-924A-B0BC-0BD069642D18}"/>
                  </a:ext>
                </a:extLst>
              </p:cNvPr>
              <p:cNvPicPr>
                <a:picLocks noChangeAspect="1"/>
              </p:cNvPicPr>
              <p:nvPr/>
            </p:nvPicPr>
            <p:blipFill>
              <a:blip r:embed="rId11"/>
              <a:stretch>
                <a:fillRect/>
              </a:stretch>
            </p:blipFill>
            <p:spPr>
              <a:xfrm flipV="1">
                <a:off x="3862503" y="5052046"/>
                <a:ext cx="716267" cy="255365"/>
              </a:xfrm>
              <a:prstGeom prst="rect">
                <a:avLst/>
              </a:prstGeom>
            </p:spPr>
          </p:pic>
          <p:pic>
            <p:nvPicPr>
              <p:cNvPr id="30" name="図 29">
                <a:extLst>
                  <a:ext uri="{FF2B5EF4-FFF2-40B4-BE49-F238E27FC236}">
                    <a16:creationId xmlns:a16="http://schemas.microsoft.com/office/drawing/2014/main" id="{0DDFB43D-6B97-874D-977A-3B0A8C60D6D9}"/>
                  </a:ext>
                </a:extLst>
              </p:cNvPr>
              <p:cNvPicPr>
                <a:picLocks noChangeAspect="1"/>
              </p:cNvPicPr>
              <p:nvPr/>
            </p:nvPicPr>
            <p:blipFill>
              <a:blip r:embed="rId12"/>
              <a:stretch>
                <a:fillRect/>
              </a:stretch>
            </p:blipFill>
            <p:spPr>
              <a:xfrm flipV="1">
                <a:off x="4578770" y="5109746"/>
                <a:ext cx="804292" cy="197665"/>
              </a:xfrm>
              <a:prstGeom prst="rect">
                <a:avLst/>
              </a:prstGeom>
            </p:spPr>
          </p:pic>
        </p:grpSp>
      </p:grpSp>
      <p:sp>
        <p:nvSpPr>
          <p:cNvPr id="34" name="テキスト ボックス 33">
            <a:extLst>
              <a:ext uri="{FF2B5EF4-FFF2-40B4-BE49-F238E27FC236}">
                <a16:creationId xmlns:a16="http://schemas.microsoft.com/office/drawing/2014/main" id="{118E4676-E5D6-9C45-8306-A44041ECB39C}"/>
              </a:ext>
            </a:extLst>
          </p:cNvPr>
          <p:cNvSpPr txBox="1"/>
          <p:nvPr/>
        </p:nvSpPr>
        <p:spPr>
          <a:xfrm>
            <a:off x="643520" y="5465367"/>
            <a:ext cx="7879080" cy="830997"/>
          </a:xfrm>
          <a:prstGeom prst="rect">
            <a:avLst/>
          </a:prstGeom>
          <a:noFill/>
        </p:spPr>
        <p:txBody>
          <a:bodyPr wrap="none" rtlCol="0">
            <a:spAutoFit/>
          </a:bodyPr>
          <a:lstStyle/>
          <a:p>
            <a:r>
              <a:rPr kumimoji="1" lang="ja-JP" altLang="en-US" sz="2400"/>
              <a:t>任意のグラフの組み合わせを含まない側へ移したときの</a:t>
            </a:r>
            <a:endParaRPr kumimoji="1" lang="en-US" altLang="ja-JP" sz="2400" dirty="0"/>
          </a:p>
          <a:p>
            <a:r>
              <a:rPr kumimoji="1" lang="ja-JP" altLang="en-US" sz="2400"/>
              <a:t>不純度を全て計算すれば下限値が求まる</a:t>
            </a:r>
            <a:endParaRPr kumimoji="1" lang="en-US" altLang="ja-JP" sz="2400" dirty="0"/>
          </a:p>
        </p:txBody>
      </p:sp>
    </p:spTree>
    <p:extLst>
      <p:ext uri="{BB962C8B-B14F-4D97-AF65-F5344CB8AC3E}">
        <p14:creationId xmlns:p14="http://schemas.microsoft.com/office/powerpoint/2010/main" val="4117297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32ED33-B55B-5343-AEAC-7DB65359DCF1}"/>
              </a:ext>
            </a:extLst>
          </p:cNvPr>
          <p:cNvSpPr>
            <a:spLocks noGrp="1"/>
          </p:cNvSpPr>
          <p:nvPr>
            <p:ph type="title"/>
          </p:nvPr>
        </p:nvSpPr>
        <p:spPr/>
        <p:txBody>
          <a:bodyPr/>
          <a:lstStyle/>
          <a:p>
            <a:r>
              <a:rPr lang="ja-JP" altLang="en-US"/>
              <a:t>下限値の計算</a:t>
            </a:r>
            <a:endParaRPr kumimoji="1" lang="ja-JP" altLang="en-US"/>
          </a:p>
        </p:txBody>
      </p:sp>
      <p:sp>
        <p:nvSpPr>
          <p:cNvPr id="4" name="スライド番号プレースホルダー 3">
            <a:extLst>
              <a:ext uri="{FF2B5EF4-FFF2-40B4-BE49-F238E27FC236}">
                <a16:creationId xmlns:a16="http://schemas.microsoft.com/office/drawing/2014/main" id="{00E2708E-3FCF-E640-AD1B-6952C3B6C3A7}"/>
              </a:ext>
            </a:extLst>
          </p:cNvPr>
          <p:cNvSpPr>
            <a:spLocks noGrp="1"/>
          </p:cNvSpPr>
          <p:nvPr>
            <p:ph type="sldNum" sz="quarter" idx="12"/>
          </p:nvPr>
        </p:nvSpPr>
        <p:spPr/>
        <p:txBody>
          <a:bodyPr/>
          <a:lstStyle/>
          <a:p>
            <a:fld id="{897C63BB-9CD7-C045-8BD3-368CA4D60FD7}" type="slidenum">
              <a:rPr kumimoji="1" lang="ja-JP" altLang="en-US" smtClean="0"/>
              <a:t>10</a:t>
            </a:fld>
            <a:endParaRPr kumimoji="1" lang="ja-JP" altLang="en-US"/>
          </a:p>
        </p:txBody>
      </p:sp>
      <p:sp>
        <p:nvSpPr>
          <p:cNvPr id="34" name="テキスト ボックス 33">
            <a:extLst>
              <a:ext uri="{FF2B5EF4-FFF2-40B4-BE49-F238E27FC236}">
                <a16:creationId xmlns:a16="http://schemas.microsoft.com/office/drawing/2014/main" id="{118E4676-E5D6-9C45-8306-A44041ECB39C}"/>
              </a:ext>
            </a:extLst>
          </p:cNvPr>
          <p:cNvSpPr txBox="1"/>
          <p:nvPr/>
        </p:nvSpPr>
        <p:spPr>
          <a:xfrm>
            <a:off x="643520" y="1604567"/>
            <a:ext cx="7879080" cy="3785652"/>
          </a:xfrm>
          <a:prstGeom prst="rect">
            <a:avLst/>
          </a:prstGeom>
          <a:noFill/>
        </p:spPr>
        <p:txBody>
          <a:bodyPr wrap="none" rtlCol="0">
            <a:spAutoFit/>
          </a:bodyPr>
          <a:lstStyle/>
          <a:p>
            <a:r>
              <a:rPr kumimoji="1" lang="ja-JP" altLang="en-US" sz="2400">
                <a:solidFill>
                  <a:srgbClr val="C00000"/>
                </a:solidFill>
              </a:rPr>
              <a:t>組み合わせの数は膨大</a:t>
            </a:r>
            <a:endParaRPr kumimoji="1" lang="en-US" altLang="ja-JP" sz="2400" dirty="0">
              <a:solidFill>
                <a:srgbClr val="C00000"/>
              </a:solidFill>
            </a:endParaRPr>
          </a:p>
          <a:p>
            <a:endParaRPr kumimoji="1" lang="en-US" altLang="ja-JP" sz="2400" dirty="0"/>
          </a:p>
          <a:p>
            <a:r>
              <a:rPr kumimoji="1" lang="ja-JP" altLang="en-US" sz="2400"/>
              <a:t>不純度が二乗誤差和であることを利用する</a:t>
            </a:r>
            <a:endParaRPr kumimoji="1" lang="en-US" altLang="ja-JP" sz="2400" dirty="0"/>
          </a:p>
          <a:p>
            <a:endParaRPr kumimoji="1" lang="en-US" altLang="ja-JP" sz="2400" dirty="0"/>
          </a:p>
          <a:p>
            <a:endParaRPr kumimoji="1" lang="en-US" altLang="ja-JP" sz="2400" dirty="0"/>
          </a:p>
          <a:p>
            <a:r>
              <a:rPr kumimoji="1" lang="ja-JP" altLang="en-US" sz="2400"/>
              <a:t>探索中の部分グラフパターンを含むグラフ集合において</a:t>
            </a:r>
            <a:endParaRPr kumimoji="1" lang="en-US" altLang="ja-JP" sz="2400" dirty="0"/>
          </a:p>
          <a:p>
            <a:r>
              <a:rPr kumimoji="1" lang="ja-JP" altLang="en-US" sz="2400"/>
              <a:t>ラベルの値で昇順、降順ソートし一つずつ移動</a:t>
            </a:r>
            <a:endParaRPr kumimoji="1" lang="en-US" altLang="ja-JP" sz="2400" dirty="0"/>
          </a:p>
          <a:p>
            <a:endParaRPr kumimoji="1" lang="en-US" altLang="ja-JP" sz="2400" dirty="0"/>
          </a:p>
          <a:p>
            <a:endParaRPr kumimoji="1" lang="en-US" altLang="ja-JP" sz="2400" dirty="0"/>
          </a:p>
          <a:p>
            <a:r>
              <a:rPr kumimoji="1" lang="ja-JP" altLang="en-US" sz="2400"/>
              <a:t>線形時間で下限値の計算が可能</a:t>
            </a:r>
            <a:endParaRPr kumimoji="1" lang="en-US" altLang="ja-JP" sz="2400" dirty="0"/>
          </a:p>
        </p:txBody>
      </p:sp>
      <p:sp>
        <p:nvSpPr>
          <p:cNvPr id="26" name="下矢印 25">
            <a:extLst>
              <a:ext uri="{FF2B5EF4-FFF2-40B4-BE49-F238E27FC236}">
                <a16:creationId xmlns:a16="http://schemas.microsoft.com/office/drawing/2014/main" id="{BC51F91C-DC12-6C48-AA5C-1036A9722848}"/>
              </a:ext>
            </a:extLst>
          </p:cNvPr>
          <p:cNvSpPr/>
          <p:nvPr/>
        </p:nvSpPr>
        <p:spPr>
          <a:xfrm>
            <a:off x="2425700" y="3000257"/>
            <a:ext cx="238125" cy="290660"/>
          </a:xfrm>
          <a:prstGeom prst="down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
        <p:nvSpPr>
          <p:cNvPr id="27" name="下矢印 26">
            <a:extLst>
              <a:ext uri="{FF2B5EF4-FFF2-40B4-BE49-F238E27FC236}">
                <a16:creationId xmlns:a16="http://schemas.microsoft.com/office/drawing/2014/main" id="{89A757E2-C2B1-124E-8ED9-0BE65EBD718A}"/>
              </a:ext>
            </a:extLst>
          </p:cNvPr>
          <p:cNvSpPr/>
          <p:nvPr/>
        </p:nvSpPr>
        <p:spPr>
          <a:xfrm>
            <a:off x="2425700" y="4395947"/>
            <a:ext cx="238125" cy="290660"/>
          </a:xfrm>
          <a:prstGeom prst="down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907854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u="sng"/>
              <a:t>背景</a:t>
            </a:r>
            <a:endParaRPr kumimoji="1" lang="ja-JP" altLang="en-US" u="sng" dirty="0"/>
          </a:p>
        </p:txBody>
      </p:sp>
      <p:sp>
        <p:nvSpPr>
          <p:cNvPr id="3" name="コンテンツ プレースホルダー 2"/>
          <p:cNvSpPr>
            <a:spLocks noGrp="1"/>
          </p:cNvSpPr>
          <p:nvPr>
            <p:ph idx="1"/>
          </p:nvPr>
        </p:nvSpPr>
        <p:spPr/>
        <p:txBody>
          <a:bodyPr/>
          <a:lstStyle/>
          <a:p>
            <a:pPr marL="0" indent="0">
              <a:buNone/>
            </a:pPr>
            <a:r>
              <a:rPr kumimoji="1" lang="ja-JP" altLang="en-US" dirty="0">
                <a:solidFill>
                  <a:srgbClr val="C00000"/>
                </a:solidFill>
              </a:rPr>
              <a:t>グラフ</a:t>
            </a:r>
            <a:r>
              <a:rPr kumimoji="1" lang="ja-JP" altLang="en-US" dirty="0"/>
              <a:t>は広く用いられる重要なデータ構造</a:t>
            </a:r>
            <a:endParaRPr kumimoji="1" lang="en-US" altLang="ja-JP" dirty="0"/>
          </a:p>
          <a:p>
            <a:pPr marL="257175" indent="-257175">
              <a:buFont typeface="Arial" charset="0"/>
              <a:buChar char="•"/>
            </a:pPr>
            <a:r>
              <a:rPr lang="ja-JP" altLang="en-US" dirty="0"/>
              <a:t>低分子化合物の構造式</a:t>
            </a:r>
            <a:endParaRPr lang="en-US" altLang="ja-JP" dirty="0"/>
          </a:p>
          <a:p>
            <a:pPr marL="257175" indent="-257175">
              <a:buFont typeface="Arial" charset="0"/>
              <a:buChar char="•"/>
            </a:pPr>
            <a:r>
              <a:rPr lang="en-US" altLang="ja-JP" dirty="0"/>
              <a:t>RNA</a:t>
            </a:r>
            <a:r>
              <a:rPr lang="ja-JP" altLang="en-US" dirty="0"/>
              <a:t>二次構造</a:t>
            </a:r>
            <a:endParaRPr lang="en-US" altLang="ja-JP" dirty="0"/>
          </a:p>
          <a:p>
            <a:pPr marL="257175" indent="-257175">
              <a:buFont typeface="Arial" charset="0"/>
              <a:buChar char="•"/>
            </a:pPr>
            <a:r>
              <a:rPr kumimoji="1" lang="ja-JP" altLang="en-US" dirty="0"/>
              <a:t>自然言語処理における構文木</a:t>
            </a:r>
            <a:endParaRPr kumimoji="1" lang="en-US" altLang="ja-JP" dirty="0"/>
          </a:p>
          <a:p>
            <a:pPr marL="257175" indent="-257175">
              <a:buFont typeface="Arial" charset="0"/>
              <a:buChar char="•"/>
            </a:pPr>
            <a:endParaRPr lang="en-US" altLang="ja-JP" dirty="0"/>
          </a:p>
          <a:p>
            <a:pPr marL="257175" indent="-257175">
              <a:buFont typeface="Arial" charset="0"/>
              <a:buChar char="•"/>
            </a:pPr>
            <a:endParaRPr lang="en-US" altLang="ja-JP" dirty="0"/>
          </a:p>
          <a:p>
            <a:pPr marL="0" indent="0">
              <a:buNone/>
            </a:pPr>
            <a:r>
              <a:rPr kumimoji="1" lang="ja-JP" altLang="en-US" dirty="0">
                <a:solidFill>
                  <a:srgbClr val="C00000"/>
                </a:solidFill>
              </a:rPr>
              <a:t>グラフデータからの教師付き学習</a:t>
            </a:r>
            <a:endParaRPr kumimoji="1" lang="en-US" altLang="ja-JP" dirty="0"/>
          </a:p>
          <a:p>
            <a:pPr marL="257175" indent="-257175">
              <a:buFont typeface="Arial" charset="0"/>
              <a:buChar char="•"/>
            </a:pPr>
            <a:r>
              <a:rPr lang="ja-JP" altLang="en-US"/>
              <a:t>創薬の分野</a:t>
            </a:r>
            <a:endParaRPr lang="en-US" altLang="ja-JP" dirty="0"/>
          </a:p>
          <a:p>
            <a:pPr marL="257175" indent="-257175">
              <a:buFont typeface="Arial" charset="0"/>
              <a:buChar char="•"/>
            </a:pPr>
            <a:r>
              <a:rPr lang="ja-JP" altLang="en-US"/>
              <a:t>生命</a:t>
            </a:r>
            <a:r>
              <a:rPr lang="ja-JP" altLang="en-US" dirty="0"/>
              <a:t>科学や物質化学の分野</a:t>
            </a:r>
            <a:endParaRPr lang="en-US" altLang="ja-JP" dirty="0"/>
          </a:p>
          <a:p>
            <a:pPr marL="257175" indent="-257175">
              <a:buFont typeface="Arial" charset="0"/>
              <a:buChar char="•"/>
            </a:pPr>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pPr defTabSz="685800">
              <a:defRPr/>
            </a:pPr>
            <a:fld id="{AC0E5534-7175-D74E-8099-8DB67B48BE4C}" type="slidenum">
              <a:rPr kumimoji="1" lang="ja-JP" altLang="en-US">
                <a:solidFill>
                  <a:prstClr val="black">
                    <a:lumMod val="75000"/>
                    <a:lumOff val="25000"/>
                  </a:prstClr>
                </a:solidFill>
                <a:latin typeface="Calibri" panose="020F0502020204030204"/>
                <a:ea typeface="ＭＳ Ｐゴシック" panose="020B0600070205080204" pitchFamily="34" charset="-128"/>
              </a:rPr>
              <a:pPr defTabSz="685800">
                <a:defRPr/>
              </a:pPr>
              <a:t>1</a:t>
            </a:fld>
            <a:endParaRPr kumimoji="1" lang="ja-JP" altLang="en-US" dirty="0">
              <a:solidFill>
                <a:prstClr val="black">
                  <a:lumMod val="75000"/>
                  <a:lumOff val="25000"/>
                </a:prstClr>
              </a:solidFill>
              <a:latin typeface="Calibri" panose="020F0502020204030204"/>
              <a:ea typeface="ＭＳ Ｐゴシック" panose="020B0600070205080204" pitchFamily="34" charset="-128"/>
            </a:endParaRPr>
          </a:p>
        </p:txBody>
      </p:sp>
      <p:pic>
        <p:nvPicPr>
          <p:cNvPr id="5" name="図 4">
            <a:extLst>
              <a:ext uri="{FF2B5EF4-FFF2-40B4-BE49-F238E27FC236}">
                <a16:creationId xmlns:a16="http://schemas.microsoft.com/office/drawing/2014/main" id="{37F6A26D-3859-5B48-B74C-FA06C2F36929}"/>
              </a:ext>
            </a:extLst>
          </p:cNvPr>
          <p:cNvPicPr>
            <a:picLocks noChangeAspect="1"/>
          </p:cNvPicPr>
          <p:nvPr/>
        </p:nvPicPr>
        <p:blipFill>
          <a:blip r:embed="rId3"/>
          <a:stretch>
            <a:fillRect/>
          </a:stretch>
        </p:blipFill>
        <p:spPr>
          <a:xfrm>
            <a:off x="5752895" y="2171330"/>
            <a:ext cx="3045098" cy="1522549"/>
          </a:xfrm>
          <a:prstGeom prst="rect">
            <a:avLst/>
          </a:prstGeom>
        </p:spPr>
      </p:pic>
      <p:pic>
        <p:nvPicPr>
          <p:cNvPr id="7" name="図 6">
            <a:extLst>
              <a:ext uri="{FF2B5EF4-FFF2-40B4-BE49-F238E27FC236}">
                <a16:creationId xmlns:a16="http://schemas.microsoft.com/office/drawing/2014/main" id="{60E7EC11-A572-3942-BC2D-9B9E0B38A8A6}"/>
              </a:ext>
            </a:extLst>
          </p:cNvPr>
          <p:cNvPicPr>
            <a:picLocks noChangeAspect="1"/>
          </p:cNvPicPr>
          <p:nvPr/>
        </p:nvPicPr>
        <p:blipFill>
          <a:blip r:embed="rId4"/>
          <a:stretch>
            <a:fillRect/>
          </a:stretch>
        </p:blipFill>
        <p:spPr>
          <a:xfrm>
            <a:off x="6042992" y="4105903"/>
            <a:ext cx="2461176" cy="1524859"/>
          </a:xfrm>
          <a:prstGeom prst="rect">
            <a:avLst/>
          </a:prstGeom>
        </p:spPr>
      </p:pic>
    </p:spTree>
    <p:extLst>
      <p:ext uri="{BB962C8B-B14F-4D97-AF65-F5344CB8AC3E}">
        <p14:creationId xmlns:p14="http://schemas.microsoft.com/office/powerpoint/2010/main" val="2640304962"/>
      </p:ext>
    </p:extLst>
  </p:cSld>
  <p:clrMapOvr>
    <a:masterClrMapping/>
  </p:clrMapOvr>
  <mc:AlternateContent xmlns:mc="http://schemas.openxmlformats.org/markup-compatibility/2006">
    <mc:Choice xmlns:p14="http://schemas.microsoft.com/office/powerpoint/2010/main" Requires="p14">
      <p:transition spd="slow" p14:dur="2000" advTm="18782"/>
    </mc:Choice>
    <mc:Fallback>
      <p:transition spd="slow" advTm="1878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BD65A7-6A5E-ED49-862F-E7E9A2AEDD49}"/>
              </a:ext>
            </a:extLst>
          </p:cNvPr>
          <p:cNvSpPr>
            <a:spLocks noGrp="1"/>
          </p:cNvSpPr>
          <p:nvPr>
            <p:ph type="title"/>
          </p:nvPr>
        </p:nvSpPr>
        <p:spPr/>
        <p:txBody>
          <a:bodyPr/>
          <a:lstStyle/>
          <a:p>
            <a:r>
              <a:rPr kumimoji="1" lang="ja-JP" altLang="en-US"/>
              <a:t>グラフ分類回帰問題</a:t>
            </a:r>
          </a:p>
        </p:txBody>
      </p:sp>
      <p:pic>
        <p:nvPicPr>
          <p:cNvPr id="6" name="コンテンツ プレースホルダー 5">
            <a:extLst>
              <a:ext uri="{FF2B5EF4-FFF2-40B4-BE49-F238E27FC236}">
                <a16:creationId xmlns:a16="http://schemas.microsoft.com/office/drawing/2014/main" id="{1B511995-A25B-5C4C-971C-4F8BED336F3F}"/>
              </a:ext>
            </a:extLst>
          </p:cNvPr>
          <p:cNvPicPr>
            <a:picLocks noGrp="1" noChangeAspect="1"/>
          </p:cNvPicPr>
          <p:nvPr>
            <p:ph idx="1"/>
          </p:nvPr>
        </p:nvPicPr>
        <p:blipFill>
          <a:blip r:embed="rId3"/>
          <a:stretch>
            <a:fillRect/>
          </a:stretch>
        </p:blipFill>
        <p:spPr>
          <a:xfrm>
            <a:off x="225287" y="1983238"/>
            <a:ext cx="3988478" cy="1073235"/>
          </a:xfrm>
        </p:spPr>
      </p:pic>
      <p:sp>
        <p:nvSpPr>
          <p:cNvPr id="4" name="スライド番号プレースホルダー 3">
            <a:extLst>
              <a:ext uri="{FF2B5EF4-FFF2-40B4-BE49-F238E27FC236}">
                <a16:creationId xmlns:a16="http://schemas.microsoft.com/office/drawing/2014/main" id="{70891F2A-C332-334A-BF63-3BB3D8B4A85C}"/>
              </a:ext>
            </a:extLst>
          </p:cNvPr>
          <p:cNvSpPr>
            <a:spLocks noGrp="1"/>
          </p:cNvSpPr>
          <p:nvPr>
            <p:ph type="sldNum" sz="quarter" idx="12"/>
          </p:nvPr>
        </p:nvSpPr>
        <p:spPr/>
        <p:txBody>
          <a:bodyPr/>
          <a:lstStyle/>
          <a:p>
            <a:fld id="{897C63BB-9CD7-C045-8BD3-368CA4D60FD7}" type="slidenum">
              <a:rPr kumimoji="1" lang="ja-JP" altLang="en-US" smtClean="0"/>
              <a:t>2</a:t>
            </a:fld>
            <a:endParaRPr kumimoji="1" lang="ja-JP" altLang="en-US"/>
          </a:p>
        </p:txBody>
      </p:sp>
      <p:pic>
        <p:nvPicPr>
          <p:cNvPr id="7" name="図 6">
            <a:extLst>
              <a:ext uri="{FF2B5EF4-FFF2-40B4-BE49-F238E27FC236}">
                <a16:creationId xmlns:a16="http://schemas.microsoft.com/office/drawing/2014/main" id="{BDF502DD-748D-D545-878E-731F1A68F780}"/>
              </a:ext>
            </a:extLst>
          </p:cNvPr>
          <p:cNvPicPr>
            <a:picLocks noChangeAspect="1"/>
          </p:cNvPicPr>
          <p:nvPr/>
        </p:nvPicPr>
        <p:blipFill>
          <a:blip r:embed="rId4"/>
          <a:stretch>
            <a:fillRect/>
          </a:stretch>
        </p:blipFill>
        <p:spPr>
          <a:xfrm>
            <a:off x="225287" y="6021027"/>
            <a:ext cx="3988478" cy="558919"/>
          </a:xfrm>
          <a:prstGeom prst="rect">
            <a:avLst/>
          </a:prstGeom>
        </p:spPr>
      </p:pic>
      <p:sp>
        <p:nvSpPr>
          <p:cNvPr id="8" name="下矢印 7">
            <a:extLst>
              <a:ext uri="{FF2B5EF4-FFF2-40B4-BE49-F238E27FC236}">
                <a16:creationId xmlns:a16="http://schemas.microsoft.com/office/drawing/2014/main" id="{897F3EB3-525F-4949-B163-82790052E9EC}"/>
              </a:ext>
            </a:extLst>
          </p:cNvPr>
          <p:cNvSpPr/>
          <p:nvPr/>
        </p:nvSpPr>
        <p:spPr>
          <a:xfrm>
            <a:off x="2117863" y="3281556"/>
            <a:ext cx="342900" cy="408755"/>
          </a:xfrm>
          <a:prstGeom prst="down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7CE11CA3-7E2C-0E4F-8CCE-6193AEC6F110}"/>
                  </a:ext>
                </a:extLst>
              </p:cNvPr>
              <p:cNvSpPr txBox="1"/>
              <p:nvPr/>
            </p:nvSpPr>
            <p:spPr>
              <a:xfrm>
                <a:off x="1735315" y="3911738"/>
                <a:ext cx="1107996" cy="830997"/>
              </a:xfrm>
              <a:prstGeom prst="rect">
                <a:avLst/>
              </a:prstGeom>
              <a:noFill/>
              <a:ln w="19050">
                <a:solidFill>
                  <a:schemeClr val="tx1"/>
                </a:solidFill>
              </a:ln>
            </p:spPr>
            <p:txBody>
              <a:bodyPr wrap="none" rtlCol="0">
                <a:spAutoFit/>
              </a:bodyPr>
              <a:lstStyle/>
              <a:p>
                <a:pPr algn="ctr"/>
                <a:r>
                  <a:rPr kumimoji="1" lang="ja-JP" altLang="en-US" sz="2400"/>
                  <a:t>予測器</a:t>
                </a:r>
                <a:endParaRPr kumimoji="1" lang="en-US" altLang="ja-JP" sz="2400" dirty="0"/>
              </a:p>
              <a:p>
                <a:pPr algn="ctr"/>
                <a14:m>
                  <m:oMathPara xmlns:m="http://schemas.openxmlformats.org/officeDocument/2006/math">
                    <m:oMathParaPr>
                      <m:jc m:val="centerGroup"/>
                    </m:oMathParaPr>
                    <m:oMath xmlns:m="http://schemas.openxmlformats.org/officeDocument/2006/math">
                      <m:r>
                        <a:rPr kumimoji="1" lang="en-US" altLang="ja-JP" sz="2400" i="1" smtClean="0">
                          <a:latin typeface="Cambria Math" panose="02040503050406030204" pitchFamily="18" charset="0"/>
                        </a:rPr>
                        <m:t>𝑓</m:t>
                      </m:r>
                    </m:oMath>
                  </m:oMathPara>
                </a14:m>
                <a:endParaRPr kumimoji="1" lang="en-US" altLang="ja-JP" sz="2400" dirty="0"/>
              </a:p>
            </p:txBody>
          </p:sp>
        </mc:Choice>
        <mc:Fallback>
          <p:sp>
            <p:nvSpPr>
              <p:cNvPr id="10" name="テキスト ボックス 9">
                <a:extLst>
                  <a:ext uri="{FF2B5EF4-FFF2-40B4-BE49-F238E27FC236}">
                    <a16:creationId xmlns:a16="http://schemas.microsoft.com/office/drawing/2014/main" id="{7CE11CA3-7E2C-0E4F-8CCE-6193AEC6F110}"/>
                  </a:ext>
                </a:extLst>
              </p:cNvPr>
              <p:cNvSpPr txBox="1">
                <a:spLocks noRot="1" noChangeAspect="1" noMove="1" noResize="1" noEditPoints="1" noAdjustHandles="1" noChangeArrowheads="1" noChangeShapeType="1" noTextEdit="1"/>
              </p:cNvSpPr>
              <p:nvPr/>
            </p:nvSpPr>
            <p:spPr>
              <a:xfrm>
                <a:off x="1735315" y="3911738"/>
                <a:ext cx="1107996" cy="830997"/>
              </a:xfrm>
              <a:prstGeom prst="rect">
                <a:avLst/>
              </a:prstGeom>
              <a:blipFill>
                <a:blip r:embed="rId5"/>
                <a:stretch>
                  <a:fillRect l="-6667" t="-2941" r="-5556" b="-5882"/>
                </a:stretch>
              </a:blipFill>
              <a:ln w="19050">
                <a:solidFill>
                  <a:schemeClr val="tx1"/>
                </a:solidFill>
              </a:ln>
            </p:spPr>
            <p:txBody>
              <a:bodyPr/>
              <a:lstStyle/>
              <a:p>
                <a:r>
                  <a:rPr lang="ja-JP" altLang="en-US">
                    <a:noFill/>
                  </a:rPr>
                  <a:t> </a:t>
                </a:r>
              </a:p>
            </p:txBody>
          </p:sp>
        </mc:Fallback>
      </mc:AlternateContent>
      <p:sp>
        <p:nvSpPr>
          <p:cNvPr id="12" name="下矢印 11">
            <a:extLst>
              <a:ext uri="{FF2B5EF4-FFF2-40B4-BE49-F238E27FC236}">
                <a16:creationId xmlns:a16="http://schemas.microsoft.com/office/drawing/2014/main" id="{16612F95-A24A-F24F-94FC-6EB501BE4D10}"/>
              </a:ext>
            </a:extLst>
          </p:cNvPr>
          <p:cNvSpPr/>
          <p:nvPr/>
        </p:nvSpPr>
        <p:spPr>
          <a:xfrm>
            <a:off x="2117863" y="4964162"/>
            <a:ext cx="342900" cy="408755"/>
          </a:xfrm>
          <a:prstGeom prst="down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
        <p:nvSpPr>
          <p:cNvPr id="3" name="テキスト ボックス 2">
            <a:extLst>
              <a:ext uri="{FF2B5EF4-FFF2-40B4-BE49-F238E27FC236}">
                <a16:creationId xmlns:a16="http://schemas.microsoft.com/office/drawing/2014/main" id="{9093F7FE-FCE4-0049-BDEE-0C2A7EE031B9}"/>
              </a:ext>
            </a:extLst>
          </p:cNvPr>
          <p:cNvSpPr txBox="1"/>
          <p:nvPr/>
        </p:nvSpPr>
        <p:spPr>
          <a:xfrm>
            <a:off x="225287" y="5522470"/>
            <a:ext cx="2797561" cy="430887"/>
          </a:xfrm>
          <a:prstGeom prst="rect">
            <a:avLst/>
          </a:prstGeom>
          <a:noFill/>
        </p:spPr>
        <p:txBody>
          <a:bodyPr wrap="none" rtlCol="0">
            <a:spAutoFit/>
          </a:bodyPr>
          <a:lstStyle/>
          <a:p>
            <a:r>
              <a:rPr kumimoji="1" lang="en-US" altLang="ja-JP" sz="2200" dirty="0"/>
              <a:t>output: </a:t>
            </a:r>
            <a:r>
              <a:rPr kumimoji="1" lang="ja-JP" altLang="en-US" sz="2200"/>
              <a:t>グラフの性質</a:t>
            </a:r>
          </a:p>
        </p:txBody>
      </p:sp>
      <p:sp>
        <p:nvSpPr>
          <p:cNvPr id="11" name="テキスト ボックス 10">
            <a:extLst>
              <a:ext uri="{FF2B5EF4-FFF2-40B4-BE49-F238E27FC236}">
                <a16:creationId xmlns:a16="http://schemas.microsoft.com/office/drawing/2014/main" id="{1DAD5B85-75D9-9D42-AEEC-BBDFB95CA0A1}"/>
              </a:ext>
            </a:extLst>
          </p:cNvPr>
          <p:cNvSpPr txBox="1"/>
          <p:nvPr/>
        </p:nvSpPr>
        <p:spPr>
          <a:xfrm>
            <a:off x="225287" y="1445741"/>
            <a:ext cx="2618024" cy="430887"/>
          </a:xfrm>
          <a:prstGeom prst="rect">
            <a:avLst/>
          </a:prstGeom>
          <a:noFill/>
        </p:spPr>
        <p:txBody>
          <a:bodyPr wrap="none" rtlCol="0">
            <a:spAutoFit/>
          </a:bodyPr>
          <a:lstStyle/>
          <a:p>
            <a:r>
              <a:rPr kumimoji="1" lang="en-US" altLang="ja-JP" sz="2200" dirty="0"/>
              <a:t>input: </a:t>
            </a:r>
            <a:r>
              <a:rPr kumimoji="1" lang="ja-JP" altLang="en-US" sz="2200"/>
              <a:t>グラフデータ</a:t>
            </a:r>
          </a:p>
        </p:txBody>
      </p:sp>
      <p:sp>
        <p:nvSpPr>
          <p:cNvPr id="13" name="コンテンツ プレースホルダー 2">
            <a:extLst>
              <a:ext uri="{FF2B5EF4-FFF2-40B4-BE49-F238E27FC236}">
                <a16:creationId xmlns:a16="http://schemas.microsoft.com/office/drawing/2014/main" id="{ABB581E5-7E68-6342-B5C9-AEBBA79035CB}"/>
              </a:ext>
            </a:extLst>
          </p:cNvPr>
          <p:cNvSpPr txBox="1">
            <a:spLocks/>
          </p:cNvSpPr>
          <p:nvPr/>
        </p:nvSpPr>
        <p:spPr>
          <a:xfrm>
            <a:off x="4791333" y="2353690"/>
            <a:ext cx="4187678" cy="4121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a:t>一般的に、特徴量として</a:t>
            </a:r>
            <a:endParaRPr lang="en-US" altLang="ja-JP" dirty="0"/>
          </a:p>
          <a:p>
            <a:pPr marL="0" indent="0">
              <a:buFont typeface="Arial" panose="020B0604020202020204" pitchFamily="34" charset="0"/>
              <a:buNone/>
            </a:pPr>
            <a:r>
              <a:rPr lang="ja-JP" altLang="en-US">
                <a:solidFill>
                  <a:srgbClr val="C00000"/>
                </a:solidFill>
              </a:rPr>
              <a:t>部分グラフの有無</a:t>
            </a:r>
            <a:r>
              <a:rPr lang="ja-JP" altLang="en-US"/>
              <a:t>を利用</a:t>
            </a:r>
            <a:endParaRPr lang="en-US" altLang="ja-JP" dirty="0"/>
          </a:p>
          <a:p>
            <a:pPr marL="0" indent="0">
              <a:buFont typeface="Arial" panose="020B0604020202020204" pitchFamily="34" charset="0"/>
              <a:buNone/>
            </a:pPr>
            <a:endParaRPr lang="en-US" altLang="ja-JP" sz="1800" dirty="0"/>
          </a:p>
          <a:p>
            <a:pPr marL="0" indent="0">
              <a:buFont typeface="Arial" panose="020B0604020202020204" pitchFamily="34" charset="0"/>
              <a:buNone/>
            </a:pPr>
            <a:endParaRPr lang="en-US" altLang="ja-JP" sz="1800" dirty="0"/>
          </a:p>
          <a:p>
            <a:pPr marL="0" indent="0">
              <a:buFont typeface="Arial" panose="020B0604020202020204" pitchFamily="34" charset="0"/>
              <a:buNone/>
            </a:pPr>
            <a:r>
              <a:rPr lang="ja-JP" altLang="en-US" u="sng"/>
              <a:t>問題点</a:t>
            </a:r>
            <a:endParaRPr lang="en-US" altLang="ja-JP" u="sng" dirty="0"/>
          </a:p>
          <a:p>
            <a:pPr marL="0" indent="0">
              <a:buNone/>
            </a:pPr>
            <a:r>
              <a:rPr lang="ja-JP" altLang="en-US"/>
              <a:t>グラフサイズに対して</a:t>
            </a:r>
            <a:endParaRPr lang="en-US" altLang="ja-JP" dirty="0"/>
          </a:p>
          <a:p>
            <a:pPr marL="0" indent="0">
              <a:buNone/>
            </a:pPr>
            <a:r>
              <a:rPr lang="ja-JP" altLang="en-US">
                <a:solidFill>
                  <a:srgbClr val="C00000"/>
                </a:solidFill>
              </a:rPr>
              <a:t>部分グラフの総数は指数関的</a:t>
            </a:r>
            <a:endParaRPr lang="en-US" altLang="ja-JP" dirty="0">
              <a:solidFill>
                <a:srgbClr val="C00000"/>
              </a:solidFill>
            </a:endParaRPr>
          </a:p>
          <a:p>
            <a:pPr marL="0" indent="0">
              <a:buNone/>
            </a:pPr>
            <a:r>
              <a:rPr lang="ja-JP" altLang="en-US">
                <a:solidFill>
                  <a:srgbClr val="C00000"/>
                </a:solidFill>
              </a:rPr>
              <a:t>に増加</a:t>
            </a:r>
            <a:endParaRPr lang="en-US" altLang="ja-JP" dirty="0">
              <a:solidFill>
                <a:srgbClr val="C00000"/>
              </a:solidFill>
            </a:endParaRPr>
          </a:p>
          <a:p>
            <a:pPr marL="0" indent="0">
              <a:buFont typeface="Arial" panose="020B0604020202020204" pitchFamily="34" charset="0"/>
              <a:buNone/>
            </a:pPr>
            <a:r>
              <a:rPr lang="ja-JP" altLang="en-US" sz="2200"/>
              <a:t>　</a:t>
            </a:r>
            <a:endParaRPr lang="ja-JP" altLang="en-US"/>
          </a:p>
        </p:txBody>
      </p:sp>
      <p:cxnSp>
        <p:nvCxnSpPr>
          <p:cNvPr id="9" name="直線コネクタ 8">
            <a:extLst>
              <a:ext uri="{FF2B5EF4-FFF2-40B4-BE49-F238E27FC236}">
                <a16:creationId xmlns:a16="http://schemas.microsoft.com/office/drawing/2014/main" id="{19E33F5A-B46E-4040-98F7-532AE509EF3C}"/>
              </a:ext>
            </a:extLst>
          </p:cNvPr>
          <p:cNvCxnSpPr>
            <a:cxnSpLocks/>
          </p:cNvCxnSpPr>
          <p:nvPr/>
        </p:nvCxnSpPr>
        <p:spPr>
          <a:xfrm>
            <a:off x="4409784" y="1429172"/>
            <a:ext cx="79513" cy="52757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2787674"/>
      </p:ext>
    </p:extLst>
  </p:cSld>
  <p:clrMapOvr>
    <a:masterClrMapping/>
  </p:clrMapOvr>
  <mc:AlternateContent xmlns:mc="http://schemas.openxmlformats.org/markup-compatibility/2006">
    <mc:Choice xmlns:p14="http://schemas.microsoft.com/office/powerpoint/2010/main" Requires="p14">
      <p:transition spd="slow" p14:dur="2000" advTm="705"/>
    </mc:Choice>
    <mc:Fallback>
      <p:transition spd="slow" advTm="70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90BE10-9374-A34D-BD93-9C5EA9162205}"/>
              </a:ext>
            </a:extLst>
          </p:cNvPr>
          <p:cNvSpPr>
            <a:spLocks noGrp="1"/>
          </p:cNvSpPr>
          <p:nvPr>
            <p:ph type="title"/>
          </p:nvPr>
        </p:nvSpPr>
        <p:spPr/>
        <p:txBody>
          <a:bodyPr/>
          <a:lstStyle/>
          <a:p>
            <a:r>
              <a:rPr kumimoji="1" lang="ja-JP" altLang="en-US"/>
              <a:t>既存手法</a:t>
            </a:r>
            <a:r>
              <a:rPr lang="en-US" altLang="ja-JP" dirty="0"/>
              <a:t> ( 2step approach )</a:t>
            </a:r>
            <a:endParaRPr kumimoji="1" lang="ja-JP" altLang="en-US"/>
          </a:p>
        </p:txBody>
      </p:sp>
      <p:sp>
        <p:nvSpPr>
          <p:cNvPr id="3" name="コンテンツ プレースホルダー 2">
            <a:extLst>
              <a:ext uri="{FF2B5EF4-FFF2-40B4-BE49-F238E27FC236}">
                <a16:creationId xmlns:a16="http://schemas.microsoft.com/office/drawing/2014/main" id="{14793145-87D7-554F-ABCA-8D5BD363C613}"/>
              </a:ext>
            </a:extLst>
          </p:cNvPr>
          <p:cNvSpPr>
            <a:spLocks noGrp="1"/>
          </p:cNvSpPr>
          <p:nvPr>
            <p:ph idx="1"/>
          </p:nvPr>
        </p:nvSpPr>
        <p:spPr>
          <a:xfrm>
            <a:off x="628650" y="1445741"/>
            <a:ext cx="4552950" cy="3790655"/>
          </a:xfrm>
        </p:spPr>
        <p:txBody>
          <a:bodyPr>
            <a:normAutofit/>
          </a:bodyPr>
          <a:lstStyle/>
          <a:p>
            <a:pPr marL="0" indent="0">
              <a:buNone/>
            </a:pPr>
            <a:endParaRPr kumimoji="1" lang="en-US" altLang="ja-JP" dirty="0"/>
          </a:p>
          <a:p>
            <a:pPr marL="0" indent="0" algn="ctr">
              <a:buNone/>
            </a:pPr>
            <a:r>
              <a:rPr kumimoji="1" lang="en-US" altLang="ja-JP" dirty="0"/>
              <a:t>①</a:t>
            </a:r>
            <a:r>
              <a:rPr kumimoji="1" lang="ja-JP" altLang="en-US"/>
              <a:t>    特徴ベクトル作成</a:t>
            </a:r>
            <a:endParaRPr kumimoji="1" lang="en-US" altLang="ja-JP" dirty="0"/>
          </a:p>
          <a:p>
            <a:pPr marL="0" indent="0" algn="ctr">
              <a:buNone/>
            </a:pPr>
            <a:r>
              <a:rPr lang="en-US" altLang="ja-JP" dirty="0"/>
              <a:t>(</a:t>
            </a:r>
            <a:r>
              <a:rPr lang="ja-JP" altLang="en-US"/>
              <a:t>部分グラフパターン探索</a:t>
            </a:r>
            <a:r>
              <a:rPr lang="en-US" altLang="ja-JP" dirty="0"/>
              <a:t>)</a:t>
            </a:r>
            <a:endParaRPr kumimoji="1" lang="en-US" altLang="ja-JP" dirty="0"/>
          </a:p>
          <a:p>
            <a:pPr marL="0" indent="0">
              <a:buNone/>
            </a:pPr>
            <a:r>
              <a:rPr lang="ja-JP" altLang="en-US">
                <a:solidFill>
                  <a:srgbClr val="C00000"/>
                </a:solidFill>
              </a:rPr>
              <a:t>　注：　　グラフサイズ</a:t>
            </a:r>
            <a:endParaRPr lang="en-US" altLang="ja-JP" dirty="0">
              <a:solidFill>
                <a:srgbClr val="C00000"/>
              </a:solidFill>
            </a:endParaRPr>
          </a:p>
          <a:p>
            <a:pPr marL="0" indent="0" algn="ctr">
              <a:buNone/>
            </a:pPr>
            <a:r>
              <a:rPr lang="ja-JP" altLang="en-US">
                <a:solidFill>
                  <a:srgbClr val="C00000"/>
                </a:solidFill>
              </a:rPr>
              <a:t>　　頻出度等の制約あり</a:t>
            </a:r>
            <a:endParaRPr lang="en-US" altLang="ja-JP" dirty="0">
              <a:solidFill>
                <a:srgbClr val="C00000"/>
              </a:solidFill>
            </a:endParaRPr>
          </a:p>
          <a:p>
            <a:pPr marL="0" indent="0">
              <a:buNone/>
            </a:pPr>
            <a:endParaRPr kumimoji="1" lang="en-US" altLang="ja-JP" dirty="0">
              <a:solidFill>
                <a:srgbClr val="C00000"/>
              </a:solidFill>
            </a:endParaRPr>
          </a:p>
          <a:p>
            <a:pPr marL="0" indent="0" algn="ctr">
              <a:buNone/>
            </a:pPr>
            <a:endParaRPr kumimoji="1" lang="en-US" altLang="ja-JP" dirty="0"/>
          </a:p>
          <a:p>
            <a:pPr marL="0" indent="0" algn="ctr">
              <a:buNone/>
            </a:pPr>
            <a:r>
              <a:rPr kumimoji="1" lang="en-US" altLang="ja-JP" dirty="0"/>
              <a:t>②</a:t>
            </a:r>
            <a:r>
              <a:rPr kumimoji="1" lang="ja-JP" altLang="en-US"/>
              <a:t>    任意の学習モデル</a:t>
            </a:r>
          </a:p>
        </p:txBody>
      </p:sp>
      <p:sp>
        <p:nvSpPr>
          <p:cNvPr id="4" name="スライド番号プレースホルダー 3">
            <a:extLst>
              <a:ext uri="{FF2B5EF4-FFF2-40B4-BE49-F238E27FC236}">
                <a16:creationId xmlns:a16="http://schemas.microsoft.com/office/drawing/2014/main" id="{90BF318E-5719-8F41-B9A8-3A8DA9615EE7}"/>
              </a:ext>
            </a:extLst>
          </p:cNvPr>
          <p:cNvSpPr>
            <a:spLocks noGrp="1"/>
          </p:cNvSpPr>
          <p:nvPr>
            <p:ph type="sldNum" sz="quarter" idx="12"/>
          </p:nvPr>
        </p:nvSpPr>
        <p:spPr/>
        <p:txBody>
          <a:bodyPr/>
          <a:lstStyle/>
          <a:p>
            <a:fld id="{897C63BB-9CD7-C045-8BD3-368CA4D60FD7}" type="slidenum">
              <a:rPr kumimoji="1" lang="ja-JP" altLang="en-US" smtClean="0"/>
              <a:t>3</a:t>
            </a:fld>
            <a:endParaRPr kumimoji="1" lang="ja-JP" altLang="en-US"/>
          </a:p>
        </p:txBody>
      </p:sp>
      <p:pic>
        <p:nvPicPr>
          <p:cNvPr id="5" name="グラフィックス 4">
            <a:extLst>
              <a:ext uri="{FF2B5EF4-FFF2-40B4-BE49-F238E27FC236}">
                <a16:creationId xmlns:a16="http://schemas.microsoft.com/office/drawing/2014/main" id="{CCDA3301-B6ED-5D42-942B-16FD0FE4EF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76853" y="1271309"/>
            <a:ext cx="2938497" cy="3965087"/>
          </a:xfrm>
          <a:prstGeom prst="rect">
            <a:avLst/>
          </a:prstGeom>
        </p:spPr>
      </p:pic>
      <p:sp>
        <p:nvSpPr>
          <p:cNvPr id="6" name="下矢印 5">
            <a:extLst>
              <a:ext uri="{FF2B5EF4-FFF2-40B4-BE49-F238E27FC236}">
                <a16:creationId xmlns:a16="http://schemas.microsoft.com/office/drawing/2014/main" id="{C9063F3F-817F-B34E-B1CC-A379A2B59140}"/>
              </a:ext>
            </a:extLst>
          </p:cNvPr>
          <p:cNvSpPr/>
          <p:nvPr/>
        </p:nvSpPr>
        <p:spPr>
          <a:xfrm>
            <a:off x="2733675" y="3925268"/>
            <a:ext cx="342900" cy="408755"/>
          </a:xfrm>
          <a:prstGeom prst="down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
        <p:nvSpPr>
          <p:cNvPr id="7" name="左大かっこ 6">
            <a:extLst>
              <a:ext uri="{FF2B5EF4-FFF2-40B4-BE49-F238E27FC236}">
                <a16:creationId xmlns:a16="http://schemas.microsoft.com/office/drawing/2014/main" id="{C2AE5587-8178-2C4B-8D4B-F04D86C168E1}"/>
              </a:ext>
            </a:extLst>
          </p:cNvPr>
          <p:cNvSpPr/>
          <p:nvPr/>
        </p:nvSpPr>
        <p:spPr>
          <a:xfrm>
            <a:off x="1676400" y="2794001"/>
            <a:ext cx="203200" cy="902668"/>
          </a:xfrm>
          <a:prstGeom prst="leftBracket">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左大かっこ 7">
            <a:extLst>
              <a:ext uri="{FF2B5EF4-FFF2-40B4-BE49-F238E27FC236}">
                <a16:creationId xmlns:a16="http://schemas.microsoft.com/office/drawing/2014/main" id="{085D96EF-8513-AD4E-BD7F-1D16D78A05A6}"/>
              </a:ext>
            </a:extLst>
          </p:cNvPr>
          <p:cNvSpPr/>
          <p:nvPr/>
        </p:nvSpPr>
        <p:spPr>
          <a:xfrm rot="10800000">
            <a:off x="4470400" y="2802519"/>
            <a:ext cx="203200" cy="902668"/>
          </a:xfrm>
          <a:prstGeom prst="leftBracket">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F5D5CCD9-385E-FC42-9687-5E18955D952A}"/>
              </a:ext>
            </a:extLst>
          </p:cNvPr>
          <p:cNvSpPr txBox="1"/>
          <p:nvPr/>
        </p:nvSpPr>
        <p:spPr>
          <a:xfrm>
            <a:off x="927100" y="5600506"/>
            <a:ext cx="5216493" cy="461665"/>
          </a:xfrm>
          <a:prstGeom prst="rect">
            <a:avLst/>
          </a:prstGeom>
          <a:noFill/>
        </p:spPr>
        <p:txBody>
          <a:bodyPr wrap="none" rtlCol="0">
            <a:spAutoFit/>
          </a:bodyPr>
          <a:lstStyle/>
          <a:p>
            <a:r>
              <a:rPr kumimoji="1" lang="ja-JP" altLang="en-US" sz="2400">
                <a:solidFill>
                  <a:srgbClr val="C00000"/>
                </a:solidFill>
              </a:rPr>
              <a:t>問題点：重要な特徴を見落とす恐れ</a:t>
            </a:r>
          </a:p>
        </p:txBody>
      </p:sp>
      <p:sp>
        <p:nvSpPr>
          <p:cNvPr id="10" name="正方形/長方形 9">
            <a:extLst>
              <a:ext uri="{FF2B5EF4-FFF2-40B4-BE49-F238E27FC236}">
                <a16:creationId xmlns:a16="http://schemas.microsoft.com/office/drawing/2014/main" id="{8DD43977-838B-8043-9F0C-F2F6C2F7A471}"/>
              </a:ext>
            </a:extLst>
          </p:cNvPr>
          <p:cNvSpPr/>
          <p:nvPr/>
        </p:nvSpPr>
        <p:spPr>
          <a:xfrm>
            <a:off x="7429497" y="1128713"/>
            <a:ext cx="757237" cy="307777"/>
          </a:xfrm>
          <a:prstGeom prst="rect">
            <a:avLst/>
          </a:prstGeom>
        </p:spPr>
        <p:txBody>
          <a:bodyPr wrap="square">
            <a:spAutoFit/>
          </a:bodyPr>
          <a:lstStyle/>
          <a:p>
            <a:r>
              <a:rPr kumimoji="1" lang="ja-JP" altLang="en-US" sz="1400"/>
              <a:t>列挙木</a:t>
            </a:r>
          </a:p>
        </p:txBody>
      </p:sp>
    </p:spTree>
    <p:extLst>
      <p:ext uri="{BB962C8B-B14F-4D97-AF65-F5344CB8AC3E}">
        <p14:creationId xmlns:p14="http://schemas.microsoft.com/office/powerpoint/2010/main" val="1120440590"/>
      </p:ext>
    </p:extLst>
  </p:cSld>
  <p:clrMapOvr>
    <a:masterClrMapping/>
  </p:clrMapOvr>
  <mc:AlternateContent xmlns:mc="http://schemas.openxmlformats.org/markup-compatibility/2006">
    <mc:Choice xmlns:p14="http://schemas.microsoft.com/office/powerpoint/2010/main" Requires="p14">
      <p:transition spd="slow" p14:dur="2000" advTm="68150"/>
    </mc:Choice>
    <mc:Fallback>
      <p:transition spd="slow" advTm="6815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6907E8-ECC9-CC49-8BE8-FB7E07B5504A}"/>
              </a:ext>
            </a:extLst>
          </p:cNvPr>
          <p:cNvSpPr>
            <a:spLocks noGrp="1"/>
          </p:cNvSpPr>
          <p:nvPr>
            <p:ph type="title"/>
          </p:nvPr>
        </p:nvSpPr>
        <p:spPr/>
        <p:txBody>
          <a:bodyPr/>
          <a:lstStyle/>
          <a:p>
            <a:r>
              <a:rPr kumimoji="1" lang="ja-JP" altLang="en-US"/>
              <a:t>提案手法</a:t>
            </a:r>
          </a:p>
        </p:txBody>
      </p:sp>
      <p:sp>
        <p:nvSpPr>
          <p:cNvPr id="3" name="コンテンツ プレースホルダー 2">
            <a:extLst>
              <a:ext uri="{FF2B5EF4-FFF2-40B4-BE49-F238E27FC236}">
                <a16:creationId xmlns:a16="http://schemas.microsoft.com/office/drawing/2014/main" id="{BDDE371D-2468-994C-9932-2AB270416077}"/>
              </a:ext>
            </a:extLst>
          </p:cNvPr>
          <p:cNvSpPr>
            <a:spLocks noGrp="1"/>
          </p:cNvSpPr>
          <p:nvPr>
            <p:ph idx="1"/>
          </p:nvPr>
        </p:nvSpPr>
        <p:spPr>
          <a:xfrm>
            <a:off x="628650" y="1445741"/>
            <a:ext cx="7886700" cy="891059"/>
          </a:xfrm>
        </p:spPr>
        <p:txBody>
          <a:bodyPr>
            <a:normAutofit/>
          </a:bodyPr>
          <a:lstStyle/>
          <a:p>
            <a:pPr marL="0" indent="0">
              <a:buNone/>
            </a:pPr>
            <a:r>
              <a:rPr lang="ja-JP" altLang="en-US"/>
              <a:t>モデルの学習と部分グラフ探索・選択を同時に行う</a:t>
            </a:r>
            <a:endParaRPr lang="en-US" altLang="ja-JP" dirty="0"/>
          </a:p>
          <a:p>
            <a:pPr marL="0" indent="0">
              <a:buNone/>
            </a:pPr>
            <a:r>
              <a:rPr lang="ja-JP" altLang="en-US"/>
              <a:t>（陽に特徴ベクトルを作成しない）</a:t>
            </a:r>
            <a:endParaRPr lang="en-US" altLang="ja-JP" dirty="0"/>
          </a:p>
        </p:txBody>
      </p:sp>
      <p:sp>
        <p:nvSpPr>
          <p:cNvPr id="4" name="スライド番号プレースホルダー 3">
            <a:extLst>
              <a:ext uri="{FF2B5EF4-FFF2-40B4-BE49-F238E27FC236}">
                <a16:creationId xmlns:a16="http://schemas.microsoft.com/office/drawing/2014/main" id="{AEE44BE3-85DA-8A4B-86CD-3B9DE42527D5}"/>
              </a:ext>
            </a:extLst>
          </p:cNvPr>
          <p:cNvSpPr>
            <a:spLocks noGrp="1"/>
          </p:cNvSpPr>
          <p:nvPr>
            <p:ph type="sldNum" sz="quarter" idx="12"/>
          </p:nvPr>
        </p:nvSpPr>
        <p:spPr/>
        <p:txBody>
          <a:bodyPr/>
          <a:lstStyle/>
          <a:p>
            <a:fld id="{897C63BB-9CD7-C045-8BD3-368CA4D60FD7}" type="slidenum">
              <a:rPr kumimoji="1" lang="ja-JP" altLang="en-US" smtClean="0"/>
              <a:t>4</a:t>
            </a:fld>
            <a:endParaRPr kumimoji="1" lang="ja-JP" altLang="en-US"/>
          </a:p>
        </p:txBody>
      </p:sp>
      <p:sp>
        <p:nvSpPr>
          <p:cNvPr id="6" name="テキスト ボックス 5">
            <a:extLst>
              <a:ext uri="{FF2B5EF4-FFF2-40B4-BE49-F238E27FC236}">
                <a16:creationId xmlns:a16="http://schemas.microsoft.com/office/drawing/2014/main" id="{45EAB840-7106-F045-A36A-18484AA68E7E}"/>
              </a:ext>
            </a:extLst>
          </p:cNvPr>
          <p:cNvSpPr txBox="1"/>
          <p:nvPr/>
        </p:nvSpPr>
        <p:spPr>
          <a:xfrm>
            <a:off x="942978" y="2526356"/>
            <a:ext cx="1107996" cy="461665"/>
          </a:xfrm>
          <a:prstGeom prst="rect">
            <a:avLst/>
          </a:prstGeom>
          <a:noFill/>
        </p:spPr>
        <p:txBody>
          <a:bodyPr wrap="none" rtlCol="0">
            <a:spAutoFit/>
          </a:bodyPr>
          <a:lstStyle/>
          <a:p>
            <a:r>
              <a:rPr kumimoji="1" lang="ja-JP" altLang="en-US" sz="2400" u="sng"/>
              <a:t>回帰木</a:t>
            </a:r>
          </a:p>
        </p:txBody>
      </p:sp>
      <p:sp>
        <p:nvSpPr>
          <p:cNvPr id="9" name="角丸四角形吹き出し 8">
            <a:extLst>
              <a:ext uri="{FF2B5EF4-FFF2-40B4-BE49-F238E27FC236}">
                <a16:creationId xmlns:a16="http://schemas.microsoft.com/office/drawing/2014/main" id="{AE52B140-4398-8E4F-970A-239D60AF5EC5}"/>
              </a:ext>
            </a:extLst>
          </p:cNvPr>
          <p:cNvSpPr/>
          <p:nvPr/>
        </p:nvSpPr>
        <p:spPr>
          <a:xfrm>
            <a:off x="5292733" y="3278143"/>
            <a:ext cx="3289300" cy="2801983"/>
          </a:xfrm>
          <a:prstGeom prst="wedgeRoundRectCallout">
            <a:avLst>
              <a:gd name="adj1" fmla="val -72694"/>
              <a:gd name="adj2" fmla="val -30129"/>
              <a:gd name="adj3" fmla="val 16667"/>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グラフィックス 11">
            <a:extLst>
              <a:ext uri="{FF2B5EF4-FFF2-40B4-BE49-F238E27FC236}">
                <a16:creationId xmlns:a16="http://schemas.microsoft.com/office/drawing/2014/main" id="{F6AD8562-0111-C445-BA13-890C03656D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73653" y="3905623"/>
            <a:ext cx="3156035" cy="1775270"/>
          </a:xfrm>
          <a:prstGeom prst="rect">
            <a:avLst/>
          </a:prstGeom>
        </p:spPr>
      </p:pic>
      <p:sp>
        <p:nvSpPr>
          <p:cNvPr id="15" name="正方形/長方形 14">
            <a:extLst>
              <a:ext uri="{FF2B5EF4-FFF2-40B4-BE49-F238E27FC236}">
                <a16:creationId xmlns:a16="http://schemas.microsoft.com/office/drawing/2014/main" id="{E7CE6BAE-0654-1B4A-89F0-A549F3A4B1D5}"/>
              </a:ext>
            </a:extLst>
          </p:cNvPr>
          <p:cNvSpPr/>
          <p:nvPr/>
        </p:nvSpPr>
        <p:spPr>
          <a:xfrm>
            <a:off x="5153028" y="2520352"/>
            <a:ext cx="1415772" cy="461665"/>
          </a:xfrm>
          <a:prstGeom prst="rect">
            <a:avLst/>
          </a:prstGeom>
        </p:spPr>
        <p:txBody>
          <a:bodyPr wrap="none">
            <a:spAutoFit/>
          </a:bodyPr>
          <a:lstStyle/>
          <a:p>
            <a:r>
              <a:rPr kumimoji="1" lang="ja-JP" altLang="en-US" sz="2400" u="sng"/>
              <a:t>特徴探索</a:t>
            </a:r>
          </a:p>
        </p:txBody>
      </p:sp>
      <p:grpSp>
        <p:nvGrpSpPr>
          <p:cNvPr id="5" name="グループ化 4">
            <a:extLst>
              <a:ext uri="{FF2B5EF4-FFF2-40B4-BE49-F238E27FC236}">
                <a16:creationId xmlns:a16="http://schemas.microsoft.com/office/drawing/2014/main" id="{7C26357F-A881-5949-9262-32DB0C6AB010}"/>
              </a:ext>
            </a:extLst>
          </p:cNvPr>
          <p:cNvGrpSpPr/>
          <p:nvPr/>
        </p:nvGrpSpPr>
        <p:grpSpPr>
          <a:xfrm>
            <a:off x="238801" y="3070993"/>
            <a:ext cx="4333199" cy="3421881"/>
            <a:chOff x="238801" y="3070993"/>
            <a:chExt cx="4333199" cy="3421881"/>
          </a:xfrm>
        </p:grpSpPr>
        <p:pic>
          <p:nvPicPr>
            <p:cNvPr id="7" name="図 6">
              <a:extLst>
                <a:ext uri="{FF2B5EF4-FFF2-40B4-BE49-F238E27FC236}">
                  <a16:creationId xmlns:a16="http://schemas.microsoft.com/office/drawing/2014/main" id="{0CD5DE92-2B16-B24B-98F4-7F0682D32789}"/>
                </a:ext>
              </a:extLst>
            </p:cNvPr>
            <p:cNvPicPr>
              <a:picLocks noChangeAspect="1"/>
            </p:cNvPicPr>
            <p:nvPr/>
          </p:nvPicPr>
          <p:blipFill>
            <a:blip r:embed="rId5"/>
            <a:stretch>
              <a:fillRect/>
            </a:stretch>
          </p:blipFill>
          <p:spPr>
            <a:xfrm>
              <a:off x="595791" y="3070993"/>
              <a:ext cx="3289299" cy="3421881"/>
            </a:xfrm>
            <a:prstGeom prst="rect">
              <a:avLst/>
            </a:prstGeom>
          </p:spPr>
        </p:pic>
        <p:pic>
          <p:nvPicPr>
            <p:cNvPr id="16" name="図 15">
              <a:extLst>
                <a:ext uri="{FF2B5EF4-FFF2-40B4-BE49-F238E27FC236}">
                  <a16:creationId xmlns:a16="http://schemas.microsoft.com/office/drawing/2014/main" id="{01B96CE0-6975-3D4C-BD35-F7FB458BF3D1}"/>
                </a:ext>
              </a:extLst>
            </p:cNvPr>
            <p:cNvPicPr>
              <a:picLocks noChangeAspect="1"/>
            </p:cNvPicPr>
            <p:nvPr/>
          </p:nvPicPr>
          <p:blipFill>
            <a:blip r:embed="rId6"/>
            <a:stretch>
              <a:fillRect/>
            </a:stretch>
          </p:blipFill>
          <p:spPr>
            <a:xfrm>
              <a:off x="2368582" y="3774466"/>
              <a:ext cx="501138" cy="369331"/>
            </a:xfrm>
            <a:prstGeom prst="rect">
              <a:avLst/>
            </a:prstGeom>
          </p:spPr>
        </p:pic>
        <p:sp useBgFill="1">
          <p:nvSpPr>
            <p:cNvPr id="17" name="テキスト ボックス 16">
              <a:extLst>
                <a:ext uri="{FF2B5EF4-FFF2-40B4-BE49-F238E27FC236}">
                  <a16:creationId xmlns:a16="http://schemas.microsoft.com/office/drawing/2014/main" id="{E998C2F0-3013-4B4C-A184-F0A28625AF6A}"/>
                </a:ext>
              </a:extLst>
            </p:cNvPr>
            <p:cNvSpPr txBox="1"/>
            <p:nvPr/>
          </p:nvSpPr>
          <p:spPr>
            <a:xfrm>
              <a:off x="1042196" y="4173687"/>
              <a:ext cx="646331" cy="338554"/>
            </a:xfrm>
            <a:prstGeom prst="rect">
              <a:avLst/>
            </a:prstGeom>
          </p:spPr>
          <p:txBody>
            <a:bodyPr wrap="square" rtlCol="0">
              <a:spAutoFit/>
            </a:bodyPr>
            <a:lstStyle/>
            <a:p>
              <a:r>
                <a:rPr kumimoji="1" lang="ja-JP" altLang="en-US" sz="1600"/>
                <a:t>含む</a:t>
              </a:r>
            </a:p>
          </p:txBody>
        </p:sp>
        <p:sp useBgFill="1">
          <p:nvSpPr>
            <p:cNvPr id="19" name="テキスト ボックス 18">
              <a:extLst>
                <a:ext uri="{FF2B5EF4-FFF2-40B4-BE49-F238E27FC236}">
                  <a16:creationId xmlns:a16="http://schemas.microsoft.com/office/drawing/2014/main" id="{E4C7238E-83C6-5049-BC8C-350C42419429}"/>
                </a:ext>
              </a:extLst>
            </p:cNvPr>
            <p:cNvSpPr txBox="1"/>
            <p:nvPr/>
          </p:nvSpPr>
          <p:spPr>
            <a:xfrm>
              <a:off x="3471869" y="4173687"/>
              <a:ext cx="1100131" cy="338554"/>
            </a:xfrm>
            <a:prstGeom prst="rect">
              <a:avLst/>
            </a:prstGeom>
          </p:spPr>
          <p:txBody>
            <a:bodyPr wrap="square" rtlCol="0">
              <a:spAutoFit/>
            </a:bodyPr>
            <a:lstStyle/>
            <a:p>
              <a:r>
                <a:rPr kumimoji="1" lang="ja-JP" altLang="en-US" sz="1600"/>
                <a:t>含まない</a:t>
              </a:r>
            </a:p>
          </p:txBody>
        </p:sp>
        <p:sp useBgFill="1">
          <p:nvSpPr>
            <p:cNvPr id="20" name="テキスト ボックス 19">
              <a:extLst>
                <a:ext uri="{FF2B5EF4-FFF2-40B4-BE49-F238E27FC236}">
                  <a16:creationId xmlns:a16="http://schemas.microsoft.com/office/drawing/2014/main" id="{AB59477B-3BD9-994A-9F4E-2C4BC52C3E08}"/>
                </a:ext>
              </a:extLst>
            </p:cNvPr>
            <p:cNvSpPr txBox="1"/>
            <p:nvPr/>
          </p:nvSpPr>
          <p:spPr>
            <a:xfrm>
              <a:off x="238801" y="5385935"/>
              <a:ext cx="646331" cy="338554"/>
            </a:xfrm>
            <a:prstGeom prst="rect">
              <a:avLst/>
            </a:prstGeom>
          </p:spPr>
          <p:txBody>
            <a:bodyPr wrap="square" rtlCol="0">
              <a:spAutoFit/>
            </a:bodyPr>
            <a:lstStyle/>
            <a:p>
              <a:r>
                <a:rPr kumimoji="1" lang="ja-JP" altLang="en-US" sz="1600"/>
                <a:t>含む</a:t>
              </a:r>
            </a:p>
          </p:txBody>
        </p:sp>
        <p:sp useBgFill="1">
          <p:nvSpPr>
            <p:cNvPr id="21" name="テキスト ボックス 20">
              <a:extLst>
                <a:ext uri="{FF2B5EF4-FFF2-40B4-BE49-F238E27FC236}">
                  <a16:creationId xmlns:a16="http://schemas.microsoft.com/office/drawing/2014/main" id="{CEE0CEDD-7885-4E4C-974D-3F374AD50A80}"/>
                </a:ext>
              </a:extLst>
            </p:cNvPr>
            <p:cNvSpPr txBox="1"/>
            <p:nvPr/>
          </p:nvSpPr>
          <p:spPr>
            <a:xfrm>
              <a:off x="2811131" y="5385935"/>
              <a:ext cx="1100131" cy="338554"/>
            </a:xfrm>
            <a:prstGeom prst="rect">
              <a:avLst/>
            </a:prstGeom>
          </p:spPr>
          <p:txBody>
            <a:bodyPr wrap="square" rtlCol="0">
              <a:spAutoFit/>
            </a:bodyPr>
            <a:lstStyle/>
            <a:p>
              <a:r>
                <a:rPr kumimoji="1" lang="ja-JP" altLang="en-US" sz="1600"/>
                <a:t>含まない</a:t>
              </a:r>
            </a:p>
          </p:txBody>
        </p:sp>
        <p:pic>
          <p:nvPicPr>
            <p:cNvPr id="22" name="図 21">
              <a:extLst>
                <a:ext uri="{FF2B5EF4-FFF2-40B4-BE49-F238E27FC236}">
                  <a16:creationId xmlns:a16="http://schemas.microsoft.com/office/drawing/2014/main" id="{53B57DC0-7CAD-D34E-A7FF-D7342384E520}"/>
                </a:ext>
              </a:extLst>
            </p:cNvPr>
            <p:cNvPicPr>
              <a:picLocks noChangeAspect="1"/>
            </p:cNvPicPr>
            <p:nvPr/>
          </p:nvPicPr>
          <p:blipFill>
            <a:blip r:embed="rId7"/>
            <a:stretch>
              <a:fillRect/>
            </a:stretch>
          </p:blipFill>
          <p:spPr>
            <a:xfrm>
              <a:off x="1587781" y="4954596"/>
              <a:ext cx="520700" cy="266700"/>
            </a:xfrm>
            <a:prstGeom prst="rect">
              <a:avLst/>
            </a:prstGeom>
          </p:spPr>
        </p:pic>
      </p:grpSp>
      <p:sp useBgFill="1">
        <p:nvSpPr>
          <p:cNvPr id="23" name="テキスト ボックス 22">
            <a:extLst>
              <a:ext uri="{FF2B5EF4-FFF2-40B4-BE49-F238E27FC236}">
                <a16:creationId xmlns:a16="http://schemas.microsoft.com/office/drawing/2014/main" id="{61D660B0-EE71-264D-8542-94022E4F1BDA}"/>
              </a:ext>
            </a:extLst>
          </p:cNvPr>
          <p:cNvSpPr txBox="1"/>
          <p:nvPr/>
        </p:nvSpPr>
        <p:spPr>
          <a:xfrm>
            <a:off x="1724688" y="3046290"/>
            <a:ext cx="1788926" cy="369332"/>
          </a:xfrm>
          <a:prstGeom prst="rect">
            <a:avLst/>
          </a:prstGeom>
        </p:spPr>
        <p:txBody>
          <a:bodyPr wrap="square" rtlCol="0">
            <a:spAutoFit/>
          </a:bodyPr>
          <a:lstStyle/>
          <a:p>
            <a:r>
              <a:rPr kumimoji="1" lang="ja-JP" altLang="en-US"/>
              <a:t>訓練グラフ集合</a:t>
            </a:r>
          </a:p>
        </p:txBody>
      </p:sp>
      <p:sp>
        <p:nvSpPr>
          <p:cNvPr id="24" name="正方形/長方形 23">
            <a:extLst>
              <a:ext uri="{FF2B5EF4-FFF2-40B4-BE49-F238E27FC236}">
                <a16:creationId xmlns:a16="http://schemas.microsoft.com/office/drawing/2014/main" id="{7832B61B-A461-CD4C-9D56-0A9008EDFC33}"/>
              </a:ext>
            </a:extLst>
          </p:cNvPr>
          <p:cNvSpPr/>
          <p:nvPr/>
        </p:nvSpPr>
        <p:spPr>
          <a:xfrm>
            <a:off x="6515095" y="3448925"/>
            <a:ext cx="1128712" cy="369332"/>
          </a:xfrm>
          <a:prstGeom prst="rect">
            <a:avLst/>
          </a:prstGeom>
        </p:spPr>
        <p:txBody>
          <a:bodyPr wrap="square">
            <a:spAutoFit/>
          </a:bodyPr>
          <a:lstStyle/>
          <a:p>
            <a:r>
              <a:rPr kumimoji="1" lang="ja-JP" altLang="en-US"/>
              <a:t>列挙木</a:t>
            </a:r>
          </a:p>
        </p:txBody>
      </p:sp>
    </p:spTree>
    <p:extLst>
      <p:ext uri="{BB962C8B-B14F-4D97-AF65-F5344CB8AC3E}">
        <p14:creationId xmlns:p14="http://schemas.microsoft.com/office/powerpoint/2010/main" val="888154275"/>
      </p:ext>
    </p:extLst>
  </p:cSld>
  <p:clrMapOvr>
    <a:masterClrMapping/>
  </p:clrMapOvr>
  <mc:AlternateContent xmlns:mc="http://schemas.openxmlformats.org/markup-compatibility/2006">
    <mc:Choice xmlns:p14="http://schemas.microsoft.com/office/powerpoint/2010/main" Requires="p14">
      <p:transition spd="slow" p14:dur="2000" advTm="42893"/>
    </mc:Choice>
    <mc:Fallback>
      <p:transition spd="slow" advTm="4289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8A2CE-BCCD-D849-A15C-031FB53008BC}"/>
              </a:ext>
            </a:extLst>
          </p:cNvPr>
          <p:cNvSpPr>
            <a:spLocks noGrp="1"/>
          </p:cNvSpPr>
          <p:nvPr>
            <p:ph type="title"/>
          </p:nvPr>
        </p:nvSpPr>
        <p:spPr/>
        <p:txBody>
          <a:bodyPr/>
          <a:lstStyle/>
          <a:p>
            <a:r>
              <a:rPr lang="ja-JP" altLang="en-US"/>
              <a:t>特徴</a:t>
            </a:r>
            <a:r>
              <a:rPr kumimoji="1" lang="ja-JP" altLang="en-US"/>
              <a:t>探索</a:t>
            </a:r>
          </a:p>
        </p:txBody>
      </p:sp>
      <p:sp>
        <p:nvSpPr>
          <p:cNvPr id="3" name="コンテンツ プレースホルダー 2">
            <a:extLst>
              <a:ext uri="{FF2B5EF4-FFF2-40B4-BE49-F238E27FC236}">
                <a16:creationId xmlns:a16="http://schemas.microsoft.com/office/drawing/2014/main" id="{C58B062E-70A2-3F41-AA1D-2747E82EB47C}"/>
              </a:ext>
            </a:extLst>
          </p:cNvPr>
          <p:cNvSpPr>
            <a:spLocks noGrp="1"/>
          </p:cNvSpPr>
          <p:nvPr>
            <p:ph idx="1"/>
          </p:nvPr>
        </p:nvSpPr>
        <p:spPr>
          <a:xfrm>
            <a:off x="628650" y="1445740"/>
            <a:ext cx="7886700" cy="5412259"/>
          </a:xfrm>
        </p:spPr>
        <p:txBody>
          <a:bodyPr>
            <a:normAutofit/>
          </a:bodyPr>
          <a:lstStyle/>
          <a:p>
            <a:pPr marL="0" indent="0">
              <a:buNone/>
            </a:pPr>
            <a:endParaRPr kumimoji="1" lang="en-US" altLang="ja-JP" sz="2200" dirty="0"/>
          </a:p>
          <a:p>
            <a:pPr marL="0" indent="0">
              <a:buNone/>
            </a:pPr>
            <a:r>
              <a:rPr kumimoji="1" lang="ja-JP" altLang="en-US" sz="2200"/>
              <a:t>回帰木の分割において最も不純度が低く</a:t>
            </a:r>
            <a:endParaRPr kumimoji="1" lang="en-US" altLang="ja-JP" sz="2200" dirty="0"/>
          </a:p>
          <a:p>
            <a:pPr marL="0" indent="0">
              <a:buNone/>
            </a:pPr>
            <a:r>
              <a:rPr kumimoji="1" lang="ja-JP" altLang="en-US" sz="2200"/>
              <a:t>なるような部分グラフを探索する</a:t>
            </a:r>
            <a:endParaRPr kumimoji="1" lang="en-US" altLang="ja-JP" sz="2200" dirty="0"/>
          </a:p>
          <a:p>
            <a:pPr marL="0" indent="0">
              <a:buNone/>
            </a:pPr>
            <a:endParaRPr lang="en-US" altLang="ja-JP" sz="2200" dirty="0"/>
          </a:p>
          <a:p>
            <a:pPr marL="0" indent="0">
              <a:buNone/>
            </a:pPr>
            <a:endParaRPr lang="en-US" altLang="ja-JP" sz="2200" dirty="0"/>
          </a:p>
          <a:p>
            <a:pPr marL="0" indent="0">
              <a:buNone/>
            </a:pPr>
            <a:r>
              <a:rPr lang="ja-JP" altLang="en-US" sz="2200"/>
              <a:t>列挙木の性質：子孫が親の拡大グラフ</a:t>
            </a:r>
            <a:endParaRPr lang="en-US" altLang="ja-JP" sz="2200" dirty="0"/>
          </a:p>
          <a:p>
            <a:pPr marL="0" indent="0">
              <a:buNone/>
            </a:pPr>
            <a:endParaRPr lang="en-US" altLang="ja-JP" sz="2200" dirty="0"/>
          </a:p>
          <a:p>
            <a:pPr marL="0" indent="0">
              <a:buNone/>
            </a:pPr>
            <a:r>
              <a:rPr lang="ja-JP" altLang="en-US" sz="2200"/>
              <a:t>子孫の探索により得られる不純度の下限値が計算可能</a:t>
            </a:r>
            <a:endParaRPr lang="en-US" altLang="ja-JP" sz="2200" dirty="0"/>
          </a:p>
          <a:p>
            <a:pPr marL="0" indent="0">
              <a:buNone/>
            </a:pPr>
            <a:endParaRPr lang="en-US" altLang="ja-JP" sz="2200" dirty="0"/>
          </a:p>
          <a:p>
            <a:pPr marL="0" indent="0">
              <a:buNone/>
            </a:pPr>
            <a:r>
              <a:rPr lang="ja-JP" altLang="en-US" sz="2200"/>
              <a:t>下限値を利用した探索の枝刈り</a:t>
            </a:r>
            <a:endParaRPr lang="en-US" altLang="ja-JP" sz="2200" dirty="0"/>
          </a:p>
          <a:p>
            <a:pPr marL="0" indent="0">
              <a:buNone/>
            </a:pPr>
            <a:r>
              <a:rPr lang="ja-JP" altLang="en-US" sz="2200"/>
              <a:t>（現在の最良値　＜　子孫での下限値）</a:t>
            </a:r>
            <a:endParaRPr lang="en-US" altLang="ja-JP" sz="2200" dirty="0"/>
          </a:p>
        </p:txBody>
      </p:sp>
      <p:sp>
        <p:nvSpPr>
          <p:cNvPr id="4" name="スライド番号プレースホルダー 3">
            <a:extLst>
              <a:ext uri="{FF2B5EF4-FFF2-40B4-BE49-F238E27FC236}">
                <a16:creationId xmlns:a16="http://schemas.microsoft.com/office/drawing/2014/main" id="{C89FD525-A69C-3649-A271-59322E8D8C79}"/>
              </a:ext>
            </a:extLst>
          </p:cNvPr>
          <p:cNvSpPr>
            <a:spLocks noGrp="1"/>
          </p:cNvSpPr>
          <p:nvPr>
            <p:ph type="sldNum" sz="quarter" idx="12"/>
          </p:nvPr>
        </p:nvSpPr>
        <p:spPr/>
        <p:txBody>
          <a:bodyPr/>
          <a:lstStyle/>
          <a:p>
            <a:fld id="{897C63BB-9CD7-C045-8BD3-368CA4D60FD7}" type="slidenum">
              <a:rPr kumimoji="1" lang="ja-JP" altLang="en-US" smtClean="0"/>
              <a:t>5</a:t>
            </a:fld>
            <a:endParaRPr kumimoji="1" lang="ja-JP" altLang="en-US"/>
          </a:p>
        </p:txBody>
      </p:sp>
      <p:pic>
        <p:nvPicPr>
          <p:cNvPr id="5" name="グラフィックス 4">
            <a:extLst>
              <a:ext uri="{FF2B5EF4-FFF2-40B4-BE49-F238E27FC236}">
                <a16:creationId xmlns:a16="http://schemas.microsoft.com/office/drawing/2014/main" id="{1271839C-DA03-3342-85A4-A431E52547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73042" y="1293339"/>
            <a:ext cx="3370958" cy="2273950"/>
          </a:xfrm>
          <a:prstGeom prst="rect">
            <a:avLst/>
          </a:prstGeom>
        </p:spPr>
      </p:pic>
      <p:sp>
        <p:nvSpPr>
          <p:cNvPr id="6" name="下矢印 5">
            <a:extLst>
              <a:ext uri="{FF2B5EF4-FFF2-40B4-BE49-F238E27FC236}">
                <a16:creationId xmlns:a16="http://schemas.microsoft.com/office/drawing/2014/main" id="{8F3682FA-C5D9-1D43-8905-4D3D5C9F3067}"/>
              </a:ext>
            </a:extLst>
          </p:cNvPr>
          <p:cNvSpPr/>
          <p:nvPr/>
        </p:nvSpPr>
        <p:spPr>
          <a:xfrm>
            <a:off x="2628900" y="4010569"/>
            <a:ext cx="238125" cy="290660"/>
          </a:xfrm>
          <a:prstGeom prst="down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
        <p:nvSpPr>
          <p:cNvPr id="7" name="下矢印 6">
            <a:extLst>
              <a:ext uri="{FF2B5EF4-FFF2-40B4-BE49-F238E27FC236}">
                <a16:creationId xmlns:a16="http://schemas.microsoft.com/office/drawing/2014/main" id="{4FB51342-626D-4C4E-99FB-98E02D5025F5}"/>
              </a:ext>
            </a:extLst>
          </p:cNvPr>
          <p:cNvSpPr/>
          <p:nvPr/>
        </p:nvSpPr>
        <p:spPr>
          <a:xfrm>
            <a:off x="2628900" y="4870046"/>
            <a:ext cx="238125" cy="290660"/>
          </a:xfrm>
          <a:prstGeom prst="down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0C7185A2-B460-4943-B711-5A8C942B381F}"/>
              </a:ext>
            </a:extLst>
          </p:cNvPr>
          <p:cNvSpPr/>
          <p:nvPr/>
        </p:nvSpPr>
        <p:spPr>
          <a:xfrm>
            <a:off x="7023497" y="924006"/>
            <a:ext cx="926306" cy="369332"/>
          </a:xfrm>
          <a:prstGeom prst="rect">
            <a:avLst/>
          </a:prstGeom>
        </p:spPr>
        <p:txBody>
          <a:bodyPr wrap="square">
            <a:spAutoFit/>
          </a:bodyPr>
          <a:lstStyle/>
          <a:p>
            <a:r>
              <a:rPr kumimoji="1" lang="ja-JP" altLang="en-US"/>
              <a:t>列挙木</a:t>
            </a:r>
          </a:p>
        </p:txBody>
      </p:sp>
    </p:spTree>
    <p:extLst>
      <p:ext uri="{BB962C8B-B14F-4D97-AF65-F5344CB8AC3E}">
        <p14:creationId xmlns:p14="http://schemas.microsoft.com/office/powerpoint/2010/main" val="868620790"/>
      </p:ext>
    </p:extLst>
  </p:cSld>
  <p:clrMapOvr>
    <a:masterClrMapping/>
  </p:clrMapOvr>
  <mc:AlternateContent xmlns:mc="http://schemas.openxmlformats.org/markup-compatibility/2006">
    <mc:Choice xmlns:p14="http://schemas.microsoft.com/office/powerpoint/2010/main" Requires="p14">
      <p:transition spd="slow" p14:dur="2000" advTm="53120"/>
    </mc:Choice>
    <mc:Fallback>
      <p:transition spd="slow" advTm="5312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90E6FA-5B63-3944-A92E-DAAECC22D338}"/>
              </a:ext>
            </a:extLst>
          </p:cNvPr>
          <p:cNvSpPr>
            <a:spLocks noGrp="1"/>
          </p:cNvSpPr>
          <p:nvPr>
            <p:ph type="title"/>
          </p:nvPr>
        </p:nvSpPr>
        <p:spPr/>
        <p:txBody>
          <a:bodyPr/>
          <a:lstStyle/>
          <a:p>
            <a:r>
              <a:rPr kumimoji="1" lang="ja-JP" altLang="en-US"/>
              <a:t>結果</a:t>
            </a:r>
          </a:p>
        </p:txBody>
      </p:sp>
      <p:sp>
        <p:nvSpPr>
          <p:cNvPr id="4" name="スライド番号プレースホルダー 3">
            <a:extLst>
              <a:ext uri="{FF2B5EF4-FFF2-40B4-BE49-F238E27FC236}">
                <a16:creationId xmlns:a16="http://schemas.microsoft.com/office/drawing/2014/main" id="{373BDD75-CA82-E245-94E7-EC791C902367}"/>
              </a:ext>
            </a:extLst>
          </p:cNvPr>
          <p:cNvSpPr>
            <a:spLocks noGrp="1"/>
          </p:cNvSpPr>
          <p:nvPr>
            <p:ph type="sldNum" sz="quarter" idx="12"/>
          </p:nvPr>
        </p:nvSpPr>
        <p:spPr/>
        <p:txBody>
          <a:bodyPr/>
          <a:lstStyle/>
          <a:p>
            <a:fld id="{897C63BB-9CD7-C045-8BD3-368CA4D60FD7}" type="slidenum">
              <a:rPr kumimoji="1" lang="ja-JP" altLang="en-US" smtClean="0"/>
              <a:t>6</a:t>
            </a:fld>
            <a:endParaRPr kumimoji="1" lang="ja-JP" altLang="en-US"/>
          </a:p>
        </p:txBody>
      </p:sp>
      <p:sp>
        <p:nvSpPr>
          <p:cNvPr id="3" name="テキスト ボックス 2">
            <a:extLst>
              <a:ext uri="{FF2B5EF4-FFF2-40B4-BE49-F238E27FC236}">
                <a16:creationId xmlns:a16="http://schemas.microsoft.com/office/drawing/2014/main" id="{270CF76A-19DE-B447-82BD-1DC0F1958737}"/>
              </a:ext>
            </a:extLst>
          </p:cNvPr>
          <p:cNvSpPr txBox="1"/>
          <p:nvPr/>
        </p:nvSpPr>
        <p:spPr>
          <a:xfrm>
            <a:off x="197453" y="5720102"/>
            <a:ext cx="8742265" cy="584775"/>
          </a:xfrm>
          <a:prstGeom prst="rect">
            <a:avLst/>
          </a:prstGeom>
          <a:noFill/>
        </p:spPr>
        <p:txBody>
          <a:bodyPr wrap="none" rtlCol="0">
            <a:spAutoFit/>
          </a:bodyPr>
          <a:lstStyle/>
          <a:p>
            <a:r>
              <a:rPr lang="ja-JP" altLang="en-US" sz="1600"/>
              <a:t>発表：</a:t>
            </a:r>
            <a:endParaRPr lang="en" altLang="ja-JP" sz="1600" dirty="0"/>
          </a:p>
          <a:p>
            <a:r>
              <a:rPr lang="en" altLang="ja-JP" sz="1600" dirty="0"/>
              <a:t>The 14th International Conference on Mining and Learning with Graphs (MLG 2018), KDD'18 Workshop</a:t>
            </a:r>
            <a:endParaRPr kumimoji="1" lang="ja-JP" altLang="en-US" sz="1600"/>
          </a:p>
        </p:txBody>
      </p:sp>
      <p:pic>
        <p:nvPicPr>
          <p:cNvPr id="9" name="図 8">
            <a:extLst>
              <a:ext uri="{FF2B5EF4-FFF2-40B4-BE49-F238E27FC236}">
                <a16:creationId xmlns:a16="http://schemas.microsoft.com/office/drawing/2014/main" id="{D91EDB10-6088-9C49-B33D-33C0AA03E5E0}"/>
              </a:ext>
            </a:extLst>
          </p:cNvPr>
          <p:cNvPicPr>
            <a:picLocks noChangeAspect="1"/>
          </p:cNvPicPr>
          <p:nvPr/>
        </p:nvPicPr>
        <p:blipFill>
          <a:blip r:embed="rId3"/>
          <a:stretch>
            <a:fillRect/>
          </a:stretch>
        </p:blipFill>
        <p:spPr>
          <a:xfrm>
            <a:off x="4910247" y="1521604"/>
            <a:ext cx="4059618" cy="3197212"/>
          </a:xfrm>
          <a:prstGeom prst="rect">
            <a:avLst/>
          </a:prstGeom>
        </p:spPr>
      </p:pic>
      <p:pic>
        <p:nvPicPr>
          <p:cNvPr id="13" name="図 12">
            <a:extLst>
              <a:ext uri="{FF2B5EF4-FFF2-40B4-BE49-F238E27FC236}">
                <a16:creationId xmlns:a16="http://schemas.microsoft.com/office/drawing/2014/main" id="{5C8593BB-FC79-8C4E-8D87-7287721ADA59}"/>
              </a:ext>
            </a:extLst>
          </p:cNvPr>
          <p:cNvPicPr>
            <a:picLocks noChangeAspect="1"/>
          </p:cNvPicPr>
          <p:nvPr/>
        </p:nvPicPr>
        <p:blipFill>
          <a:blip r:embed="rId4"/>
          <a:stretch>
            <a:fillRect/>
          </a:stretch>
        </p:blipFill>
        <p:spPr>
          <a:xfrm>
            <a:off x="462386" y="1499673"/>
            <a:ext cx="3818065" cy="3186300"/>
          </a:xfrm>
          <a:prstGeom prst="rect">
            <a:avLst/>
          </a:prstGeom>
        </p:spPr>
      </p:pic>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21AED6E3-BAA8-6C44-A731-9BF7A70CF47B}"/>
                  </a:ext>
                </a:extLst>
              </p:cNvPr>
              <p:cNvSpPr txBox="1"/>
              <p:nvPr/>
            </p:nvSpPr>
            <p:spPr>
              <a:xfrm>
                <a:off x="615399" y="4911497"/>
                <a:ext cx="3640740" cy="616194"/>
              </a:xfrm>
              <a:prstGeom prst="rect">
                <a:avLst/>
              </a:prstGeom>
              <a:noFill/>
            </p:spPr>
            <p:txBody>
              <a:bodyPr wrap="none" rtlCol="0">
                <a:spAutoFit/>
              </a:bodyPr>
              <a:lstStyle/>
              <a:p>
                <a14:m>
                  <m:oMath xmlns:m="http://schemas.openxmlformats.org/officeDocument/2006/math">
                    <m:f>
                      <m:fPr>
                        <m:ctrlPr>
                          <a:rPr kumimoji="1" lang="en-US" altLang="ja-JP" sz="2400" i="1" smtClean="0">
                            <a:solidFill>
                              <a:srgbClr val="C00000"/>
                            </a:solidFill>
                            <a:latin typeface="Cambria Math" panose="02040503050406030204" pitchFamily="18" charset="0"/>
                          </a:rPr>
                        </m:ctrlPr>
                      </m:fPr>
                      <m:num>
                        <m:r>
                          <a:rPr kumimoji="1" lang="en-US" altLang="ja-JP" sz="2400" b="0" i="1" smtClean="0">
                            <a:solidFill>
                              <a:srgbClr val="C00000"/>
                            </a:solidFill>
                            <a:latin typeface="Cambria Math" panose="02040503050406030204" pitchFamily="18" charset="0"/>
                          </a:rPr>
                          <m:t>1</m:t>
                        </m:r>
                      </m:num>
                      <m:den>
                        <m:r>
                          <a:rPr kumimoji="1" lang="en-US" altLang="ja-JP" sz="2400" b="0" i="1" smtClean="0">
                            <a:solidFill>
                              <a:srgbClr val="C00000"/>
                            </a:solidFill>
                            <a:latin typeface="Cambria Math" panose="02040503050406030204" pitchFamily="18" charset="0"/>
                          </a:rPr>
                          <m:t>10</m:t>
                        </m:r>
                      </m:den>
                    </m:f>
                    <m:r>
                      <a:rPr kumimoji="1" lang="en-US" altLang="ja-JP" sz="2400" b="0" i="0" smtClean="0">
                        <a:solidFill>
                          <a:srgbClr val="C00000"/>
                        </a:solidFill>
                        <a:latin typeface="Cambria Math" panose="02040503050406030204" pitchFamily="18" charset="0"/>
                      </a:rPr>
                      <m:t> </m:t>
                    </m:r>
                    <m:r>
                      <a:rPr kumimoji="1" lang="ja-JP" altLang="en-US" sz="2400" i="1">
                        <a:solidFill>
                          <a:srgbClr val="C00000"/>
                        </a:solidFill>
                        <a:latin typeface="Cambria Math" panose="02040503050406030204" pitchFamily="18" charset="0"/>
                      </a:rPr>
                      <m:t>以上</m:t>
                    </m:r>
                  </m:oMath>
                </a14:m>
                <a:r>
                  <a:rPr kumimoji="1" lang="ja-JP" altLang="en-US" sz="2400">
                    <a:solidFill>
                      <a:srgbClr val="C00000"/>
                    </a:solidFill>
                  </a:rPr>
                  <a:t>の探索コスト削減</a:t>
                </a:r>
              </a:p>
            </p:txBody>
          </p:sp>
        </mc:Choice>
        <mc:Fallback>
          <p:sp>
            <p:nvSpPr>
              <p:cNvPr id="14" name="テキスト ボックス 13">
                <a:extLst>
                  <a:ext uri="{FF2B5EF4-FFF2-40B4-BE49-F238E27FC236}">
                    <a16:creationId xmlns:a16="http://schemas.microsoft.com/office/drawing/2014/main" id="{21AED6E3-BAA8-6C44-A731-9BF7A70CF47B}"/>
                  </a:ext>
                </a:extLst>
              </p:cNvPr>
              <p:cNvSpPr txBox="1">
                <a:spLocks noRot="1" noChangeAspect="1" noMove="1" noResize="1" noEditPoints="1" noAdjustHandles="1" noChangeArrowheads="1" noChangeShapeType="1" noTextEdit="1"/>
              </p:cNvSpPr>
              <p:nvPr/>
            </p:nvSpPr>
            <p:spPr>
              <a:xfrm>
                <a:off x="615399" y="4911497"/>
                <a:ext cx="3640740" cy="616194"/>
              </a:xfrm>
              <a:prstGeom prst="rect">
                <a:avLst/>
              </a:prstGeom>
              <a:blipFill>
                <a:blip r:embed="rId5"/>
                <a:stretch>
                  <a:fillRect r="-1394" b="-12245"/>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38C3F273-A9EA-5C47-B117-7210ECE6697B}"/>
              </a:ext>
            </a:extLst>
          </p:cNvPr>
          <p:cNvSpPr txBox="1"/>
          <p:nvPr/>
        </p:nvSpPr>
        <p:spPr>
          <a:xfrm>
            <a:off x="6048301" y="4910650"/>
            <a:ext cx="2646878" cy="830997"/>
          </a:xfrm>
          <a:prstGeom prst="rect">
            <a:avLst/>
          </a:prstGeom>
          <a:noFill/>
        </p:spPr>
        <p:txBody>
          <a:bodyPr wrap="none" rtlCol="0">
            <a:spAutoFit/>
          </a:bodyPr>
          <a:lstStyle/>
          <a:p>
            <a:pPr algn="ctr"/>
            <a:r>
              <a:rPr kumimoji="1" lang="ja-JP" altLang="en-US" sz="2400">
                <a:solidFill>
                  <a:srgbClr val="C00000"/>
                </a:solidFill>
              </a:rPr>
              <a:t>スケール不可能な</a:t>
            </a:r>
            <a:endParaRPr kumimoji="1" lang="en-US" altLang="ja-JP" sz="2400" dirty="0">
              <a:solidFill>
                <a:srgbClr val="C00000"/>
              </a:solidFill>
            </a:endParaRPr>
          </a:p>
          <a:p>
            <a:pPr algn="ctr"/>
            <a:r>
              <a:rPr kumimoji="1" lang="ja-JP" altLang="en-US" sz="2400">
                <a:solidFill>
                  <a:srgbClr val="C00000"/>
                </a:solidFill>
              </a:rPr>
              <a:t>問題を解決</a:t>
            </a:r>
          </a:p>
        </p:txBody>
      </p:sp>
      <p:sp>
        <p:nvSpPr>
          <p:cNvPr id="6" name="テキスト ボックス 5">
            <a:extLst>
              <a:ext uri="{FF2B5EF4-FFF2-40B4-BE49-F238E27FC236}">
                <a16:creationId xmlns:a16="http://schemas.microsoft.com/office/drawing/2014/main" id="{A10405F6-6457-5349-B10F-60046811A770}"/>
              </a:ext>
            </a:extLst>
          </p:cNvPr>
          <p:cNvSpPr txBox="1"/>
          <p:nvPr/>
        </p:nvSpPr>
        <p:spPr>
          <a:xfrm>
            <a:off x="174135" y="1997870"/>
            <a:ext cx="492443" cy="1751528"/>
          </a:xfrm>
          <a:prstGeom prst="rect">
            <a:avLst/>
          </a:prstGeom>
          <a:solidFill>
            <a:schemeClr val="bg1"/>
          </a:solidFill>
        </p:spPr>
        <p:txBody>
          <a:bodyPr vert="vert270" wrap="square" rtlCol="0">
            <a:spAutoFit/>
          </a:bodyPr>
          <a:lstStyle/>
          <a:p>
            <a:pPr algn="ctr"/>
            <a:r>
              <a:rPr kumimoji="1" lang="ja-JP" altLang="en-US" sz="2000"/>
              <a:t>探索特徴数</a:t>
            </a:r>
            <a:endParaRPr kumimoji="1" lang="en-US" altLang="ja-JP" sz="2000" dirty="0"/>
          </a:p>
        </p:txBody>
      </p:sp>
      <p:sp>
        <p:nvSpPr>
          <p:cNvPr id="8" name="正方形/長方形 7">
            <a:extLst>
              <a:ext uri="{FF2B5EF4-FFF2-40B4-BE49-F238E27FC236}">
                <a16:creationId xmlns:a16="http://schemas.microsoft.com/office/drawing/2014/main" id="{F15D94D9-8654-244B-91B0-50203C7A7AE6}"/>
              </a:ext>
            </a:extLst>
          </p:cNvPr>
          <p:cNvSpPr/>
          <p:nvPr/>
        </p:nvSpPr>
        <p:spPr>
          <a:xfrm>
            <a:off x="4690529" y="2314507"/>
            <a:ext cx="492443" cy="1118255"/>
          </a:xfrm>
          <a:prstGeom prst="rect">
            <a:avLst/>
          </a:prstGeom>
          <a:solidFill>
            <a:schemeClr val="bg1"/>
          </a:solidFill>
        </p:spPr>
        <p:txBody>
          <a:bodyPr vert="vert270" wrap="none">
            <a:spAutoFit/>
          </a:bodyPr>
          <a:lstStyle/>
          <a:p>
            <a:r>
              <a:rPr kumimoji="1" lang="ja-JP" altLang="en-US" sz="2000"/>
              <a:t>学習時間</a:t>
            </a:r>
          </a:p>
        </p:txBody>
      </p:sp>
      <p:sp>
        <p:nvSpPr>
          <p:cNvPr id="16" name="テキスト ボックス 15">
            <a:extLst>
              <a:ext uri="{FF2B5EF4-FFF2-40B4-BE49-F238E27FC236}">
                <a16:creationId xmlns:a16="http://schemas.microsoft.com/office/drawing/2014/main" id="{9AB94EA1-C122-FD43-87A8-6F05319485A8}"/>
              </a:ext>
            </a:extLst>
          </p:cNvPr>
          <p:cNvSpPr txBox="1"/>
          <p:nvPr/>
        </p:nvSpPr>
        <p:spPr>
          <a:xfrm rot="5400000">
            <a:off x="2559314" y="3586774"/>
            <a:ext cx="492443" cy="2181203"/>
          </a:xfrm>
          <a:prstGeom prst="rect">
            <a:avLst/>
          </a:prstGeom>
          <a:solidFill>
            <a:schemeClr val="bg1"/>
          </a:solidFill>
        </p:spPr>
        <p:txBody>
          <a:bodyPr vert="vert270" wrap="square" rtlCol="0">
            <a:spAutoFit/>
          </a:bodyPr>
          <a:lstStyle/>
          <a:p>
            <a:pPr algn="ctr"/>
            <a:r>
              <a:rPr kumimoji="1" lang="ja-JP" altLang="en-US" sz="2000"/>
              <a:t>グラフサイズ制約</a:t>
            </a:r>
            <a:endParaRPr kumimoji="1" lang="en-US" altLang="ja-JP" sz="2000" dirty="0"/>
          </a:p>
        </p:txBody>
      </p:sp>
      <p:sp>
        <p:nvSpPr>
          <p:cNvPr id="18" name="テキスト ボックス 17">
            <a:extLst>
              <a:ext uri="{FF2B5EF4-FFF2-40B4-BE49-F238E27FC236}">
                <a16:creationId xmlns:a16="http://schemas.microsoft.com/office/drawing/2014/main" id="{D3891FE5-2D14-3A44-9B5A-8AC0AA120CD5}"/>
              </a:ext>
            </a:extLst>
          </p:cNvPr>
          <p:cNvSpPr txBox="1"/>
          <p:nvPr/>
        </p:nvSpPr>
        <p:spPr>
          <a:xfrm rot="5400000">
            <a:off x="7125519" y="3595371"/>
            <a:ext cx="492443" cy="2181203"/>
          </a:xfrm>
          <a:prstGeom prst="rect">
            <a:avLst/>
          </a:prstGeom>
          <a:solidFill>
            <a:schemeClr val="bg1"/>
          </a:solidFill>
        </p:spPr>
        <p:txBody>
          <a:bodyPr vert="vert270" wrap="square" rtlCol="0">
            <a:spAutoFit/>
          </a:bodyPr>
          <a:lstStyle/>
          <a:p>
            <a:pPr algn="ctr"/>
            <a:r>
              <a:rPr kumimoji="1" lang="ja-JP" altLang="en-US" sz="2000"/>
              <a:t>グラフサイズ制約</a:t>
            </a:r>
            <a:endParaRPr kumimoji="1" lang="en-US" altLang="ja-JP" sz="2000" dirty="0"/>
          </a:p>
        </p:txBody>
      </p:sp>
      <p:sp>
        <p:nvSpPr>
          <p:cNvPr id="20" name="テキスト ボックス 19">
            <a:extLst>
              <a:ext uri="{FF2B5EF4-FFF2-40B4-BE49-F238E27FC236}">
                <a16:creationId xmlns:a16="http://schemas.microsoft.com/office/drawing/2014/main" id="{01A2327E-5663-9D47-BB34-BC295035EE1A}"/>
              </a:ext>
            </a:extLst>
          </p:cNvPr>
          <p:cNvSpPr txBox="1"/>
          <p:nvPr/>
        </p:nvSpPr>
        <p:spPr>
          <a:xfrm>
            <a:off x="6307119" y="938199"/>
            <a:ext cx="2492990" cy="400110"/>
          </a:xfrm>
          <a:prstGeom prst="rect">
            <a:avLst/>
          </a:prstGeom>
          <a:noFill/>
        </p:spPr>
        <p:txBody>
          <a:bodyPr wrap="none" rtlCol="0">
            <a:spAutoFit/>
          </a:bodyPr>
          <a:lstStyle/>
          <a:p>
            <a:r>
              <a:rPr kumimoji="1" lang="ja-JP" altLang="en-US" sz="2000" b="1">
                <a:solidFill>
                  <a:srgbClr val="32D00B"/>
                </a:solidFill>
              </a:rPr>
              <a:t>緑：既存</a:t>
            </a:r>
            <a:r>
              <a:rPr kumimoji="1" lang="ja-JP" altLang="en-US" sz="2000" b="1"/>
              <a:t>　</a:t>
            </a:r>
            <a:r>
              <a:rPr kumimoji="1" lang="ja-JP" altLang="en-US" sz="2000" b="1">
                <a:solidFill>
                  <a:srgbClr val="FF0000"/>
                </a:solidFill>
              </a:rPr>
              <a:t>赤：提案</a:t>
            </a:r>
          </a:p>
        </p:txBody>
      </p:sp>
    </p:spTree>
    <p:extLst>
      <p:ext uri="{BB962C8B-B14F-4D97-AF65-F5344CB8AC3E}">
        <p14:creationId xmlns:p14="http://schemas.microsoft.com/office/powerpoint/2010/main" val="2698900951"/>
      </p:ext>
    </p:extLst>
  </p:cSld>
  <p:clrMapOvr>
    <a:masterClrMapping/>
  </p:clrMapOvr>
  <mc:AlternateContent xmlns:mc="http://schemas.openxmlformats.org/markup-compatibility/2006">
    <mc:Choice xmlns:p14="http://schemas.microsoft.com/office/powerpoint/2010/main" Requires="p14">
      <p:transition spd="slow" p14:dur="2000" advTm="51516"/>
    </mc:Choice>
    <mc:Fallback>
      <p:transition spd="slow" advTm="5151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AECC5D-1F43-3545-871A-CC0D48BB9251}"/>
              </a:ext>
            </a:extLst>
          </p:cNvPr>
          <p:cNvSpPr>
            <a:spLocks noGrp="1"/>
          </p:cNvSpPr>
          <p:nvPr>
            <p:ph type="title"/>
          </p:nvPr>
        </p:nvSpPr>
        <p:spPr/>
        <p:txBody>
          <a:bodyPr/>
          <a:lstStyle/>
          <a:p>
            <a:r>
              <a:rPr kumimoji="1" lang="ja-JP" altLang="en-US"/>
              <a:t>まとめ</a:t>
            </a:r>
          </a:p>
        </p:txBody>
      </p:sp>
      <p:sp>
        <p:nvSpPr>
          <p:cNvPr id="3" name="コンテンツ プレースホルダー 2">
            <a:extLst>
              <a:ext uri="{FF2B5EF4-FFF2-40B4-BE49-F238E27FC236}">
                <a16:creationId xmlns:a16="http://schemas.microsoft.com/office/drawing/2014/main" id="{12DD0CEB-E357-9E4A-97BE-FF2A10600E14}"/>
              </a:ext>
            </a:extLst>
          </p:cNvPr>
          <p:cNvSpPr>
            <a:spLocks noGrp="1"/>
          </p:cNvSpPr>
          <p:nvPr>
            <p:ph idx="1"/>
          </p:nvPr>
        </p:nvSpPr>
        <p:spPr>
          <a:xfrm>
            <a:off x="628650" y="4871428"/>
            <a:ext cx="7886700" cy="1529371"/>
          </a:xfrm>
        </p:spPr>
        <p:txBody>
          <a:bodyPr>
            <a:normAutofit/>
          </a:bodyPr>
          <a:lstStyle/>
          <a:p>
            <a:r>
              <a:rPr lang="ja-JP" altLang="en-US" sz="2800"/>
              <a:t>自然言語処理、対話システム</a:t>
            </a:r>
            <a:endParaRPr lang="en-US" altLang="ja-JP" sz="2800" dirty="0"/>
          </a:p>
          <a:p>
            <a:endParaRPr kumimoji="1" lang="en-US" altLang="ja-JP" sz="800" dirty="0"/>
          </a:p>
          <a:p>
            <a:r>
              <a:rPr lang="ja-JP" altLang="en-US" sz="2800"/>
              <a:t>機械学習、データマイニング、データ構造</a:t>
            </a:r>
            <a:endParaRPr kumimoji="1"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2C5CB1C7-6F1A-8540-A519-D731E4C9BD98}"/>
              </a:ext>
            </a:extLst>
          </p:cNvPr>
          <p:cNvSpPr>
            <a:spLocks noGrp="1"/>
          </p:cNvSpPr>
          <p:nvPr>
            <p:ph type="sldNum" sz="quarter" idx="12"/>
          </p:nvPr>
        </p:nvSpPr>
        <p:spPr/>
        <p:txBody>
          <a:bodyPr/>
          <a:lstStyle/>
          <a:p>
            <a:fld id="{897C63BB-9CD7-C045-8BD3-368CA4D60FD7}" type="slidenum">
              <a:rPr kumimoji="1" lang="ja-JP" altLang="en-US" smtClean="0"/>
              <a:t>7</a:t>
            </a:fld>
            <a:endParaRPr kumimoji="1" lang="ja-JP" altLang="en-US"/>
          </a:p>
        </p:txBody>
      </p:sp>
      <p:sp>
        <p:nvSpPr>
          <p:cNvPr id="5" name="タイトル 1">
            <a:extLst>
              <a:ext uri="{FF2B5EF4-FFF2-40B4-BE49-F238E27FC236}">
                <a16:creationId xmlns:a16="http://schemas.microsoft.com/office/drawing/2014/main" id="{90B4FB92-59F3-4642-9901-BF9AB9E824A9}"/>
              </a:ext>
            </a:extLst>
          </p:cNvPr>
          <p:cNvSpPr txBox="1">
            <a:spLocks/>
          </p:cNvSpPr>
          <p:nvPr/>
        </p:nvSpPr>
        <p:spPr>
          <a:xfrm>
            <a:off x="628650" y="3790812"/>
            <a:ext cx="7886700" cy="10806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3200" b="1" u="sng" kern="1200">
                <a:solidFill>
                  <a:schemeClr val="tx1"/>
                </a:solidFill>
                <a:latin typeface="+mj-lt"/>
                <a:ea typeface="+mj-ea"/>
                <a:cs typeface="+mj-cs"/>
              </a:defRPr>
            </a:lvl1pPr>
          </a:lstStyle>
          <a:p>
            <a:r>
              <a:rPr lang="ja-JP" altLang="en-US"/>
              <a:t>取り組みたいテーマ</a:t>
            </a:r>
          </a:p>
        </p:txBody>
      </p:sp>
      <p:sp>
        <p:nvSpPr>
          <p:cNvPr id="6" name="コンテンツ プレースホルダー 2">
            <a:extLst>
              <a:ext uri="{FF2B5EF4-FFF2-40B4-BE49-F238E27FC236}">
                <a16:creationId xmlns:a16="http://schemas.microsoft.com/office/drawing/2014/main" id="{89A17613-27D3-394A-B51A-C027CCD7F5BB}"/>
              </a:ext>
            </a:extLst>
          </p:cNvPr>
          <p:cNvSpPr txBox="1">
            <a:spLocks/>
          </p:cNvSpPr>
          <p:nvPr/>
        </p:nvSpPr>
        <p:spPr>
          <a:xfrm>
            <a:off x="628650" y="1445741"/>
            <a:ext cx="7886700" cy="21197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800"/>
              <a:t>適応的な特徴探索に基づく回帰木学習アルゴリズムを提案</a:t>
            </a:r>
            <a:endParaRPr lang="en-US" altLang="ja-JP" sz="2800" dirty="0"/>
          </a:p>
          <a:p>
            <a:endParaRPr lang="en-US" altLang="ja-JP" sz="800" dirty="0"/>
          </a:p>
          <a:p>
            <a:r>
              <a:rPr lang="ja-JP" altLang="en-US" sz="2800"/>
              <a:t>既存手法と比べ大幅な時間・空間コストの削減を達成</a:t>
            </a:r>
            <a:endParaRPr lang="en-US" altLang="ja-JP" sz="2800" dirty="0"/>
          </a:p>
        </p:txBody>
      </p:sp>
    </p:spTree>
    <p:extLst>
      <p:ext uri="{BB962C8B-B14F-4D97-AF65-F5344CB8AC3E}">
        <p14:creationId xmlns:p14="http://schemas.microsoft.com/office/powerpoint/2010/main" val="2688132718"/>
      </p:ext>
    </p:extLst>
  </p:cSld>
  <p:clrMapOvr>
    <a:masterClrMapping/>
  </p:clrMapOvr>
  <mc:AlternateContent xmlns:mc="http://schemas.openxmlformats.org/markup-compatibility/2006">
    <mc:Choice xmlns:p14="http://schemas.microsoft.com/office/powerpoint/2010/main" Requires="p14">
      <p:transition spd="slow" p14:dur="2000" advTm="56958"/>
    </mc:Choice>
    <mc:Fallback>
      <p:transition spd="slow" advTm="5695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D7A4DC-AF54-9949-8CBC-D823FC09C2EA}"/>
              </a:ext>
            </a:extLst>
          </p:cNvPr>
          <p:cNvSpPr>
            <a:spLocks noGrp="1"/>
          </p:cNvSpPr>
          <p:nvPr>
            <p:ph type="title"/>
          </p:nvPr>
        </p:nvSpPr>
        <p:spPr/>
        <p:txBody>
          <a:bodyPr/>
          <a:lstStyle/>
          <a:p>
            <a:r>
              <a:rPr kumimoji="1" lang="ja-JP" altLang="en-US"/>
              <a:t>不純度（二乗誤差和）</a:t>
            </a:r>
          </a:p>
        </p:txBody>
      </p:sp>
      <p:sp>
        <p:nvSpPr>
          <p:cNvPr id="4" name="スライド番号プレースホルダー 3">
            <a:extLst>
              <a:ext uri="{FF2B5EF4-FFF2-40B4-BE49-F238E27FC236}">
                <a16:creationId xmlns:a16="http://schemas.microsoft.com/office/drawing/2014/main" id="{90133D1A-1FA6-DD4A-B196-C3427D184AC3}"/>
              </a:ext>
            </a:extLst>
          </p:cNvPr>
          <p:cNvSpPr>
            <a:spLocks noGrp="1"/>
          </p:cNvSpPr>
          <p:nvPr>
            <p:ph type="sldNum" sz="quarter" idx="12"/>
          </p:nvPr>
        </p:nvSpPr>
        <p:spPr/>
        <p:txBody>
          <a:bodyPr/>
          <a:lstStyle/>
          <a:p>
            <a:fld id="{897C63BB-9CD7-C045-8BD3-368CA4D60FD7}" type="slidenum">
              <a:rPr kumimoji="1" lang="ja-JP" altLang="en-US" smtClean="0"/>
              <a:t>8</a:t>
            </a:fld>
            <a:endParaRPr kumimoji="1" lang="ja-JP" altLang="en-US"/>
          </a:p>
        </p:txBody>
      </p:sp>
      <p:sp>
        <p:nvSpPr>
          <p:cNvPr id="5" name="円/楕円 4">
            <a:extLst>
              <a:ext uri="{FF2B5EF4-FFF2-40B4-BE49-F238E27FC236}">
                <a16:creationId xmlns:a16="http://schemas.microsoft.com/office/drawing/2014/main" id="{FD138031-6D2A-BF42-ABC6-AE235A48111A}"/>
              </a:ext>
            </a:extLst>
          </p:cNvPr>
          <p:cNvSpPr/>
          <p:nvPr/>
        </p:nvSpPr>
        <p:spPr>
          <a:xfrm>
            <a:off x="3964781" y="1957388"/>
            <a:ext cx="1214437" cy="885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DD48EFBF-4376-0C41-B344-E3B723A46FCA}"/>
              </a:ext>
            </a:extLst>
          </p:cNvPr>
          <p:cNvSpPr/>
          <p:nvPr/>
        </p:nvSpPr>
        <p:spPr>
          <a:xfrm>
            <a:off x="5417347" y="3495675"/>
            <a:ext cx="1214437" cy="885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C2A1A336-3011-D241-AA24-3E92F7703566}"/>
              </a:ext>
            </a:extLst>
          </p:cNvPr>
          <p:cNvSpPr/>
          <p:nvPr/>
        </p:nvSpPr>
        <p:spPr>
          <a:xfrm>
            <a:off x="2512218" y="3495675"/>
            <a:ext cx="1214437" cy="8858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矢印コネクタ 8">
            <a:extLst>
              <a:ext uri="{FF2B5EF4-FFF2-40B4-BE49-F238E27FC236}">
                <a16:creationId xmlns:a16="http://schemas.microsoft.com/office/drawing/2014/main" id="{9A8CC8D3-2D6E-6047-AA74-78079AFBCDED}"/>
              </a:ext>
            </a:extLst>
          </p:cNvPr>
          <p:cNvCxnSpPr>
            <a:cxnSpLocks/>
            <a:stCxn id="5" idx="3"/>
            <a:endCxn id="7" idx="0"/>
          </p:cNvCxnSpPr>
          <p:nvPr/>
        </p:nvCxnSpPr>
        <p:spPr>
          <a:xfrm flipH="1">
            <a:off x="3119437" y="2713487"/>
            <a:ext cx="1023194" cy="7821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6B2DE8E0-8065-0D4D-888B-2FF05016B735}"/>
              </a:ext>
            </a:extLst>
          </p:cNvPr>
          <p:cNvCxnSpPr>
            <a:cxnSpLocks/>
            <a:stCxn id="5" idx="5"/>
            <a:endCxn id="6" idx="0"/>
          </p:cNvCxnSpPr>
          <p:nvPr/>
        </p:nvCxnSpPr>
        <p:spPr>
          <a:xfrm>
            <a:off x="5001368" y="2713487"/>
            <a:ext cx="1023198" cy="782188"/>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EADC97CE-EBA6-E045-BC63-CDC911065A6A}"/>
              </a:ext>
            </a:extLst>
          </p:cNvPr>
          <p:cNvCxnSpPr>
            <a:cxnSpLocks/>
            <a:endCxn id="5" idx="0"/>
          </p:cNvCxnSpPr>
          <p:nvPr/>
        </p:nvCxnSpPr>
        <p:spPr>
          <a:xfrm>
            <a:off x="4572000" y="1659467"/>
            <a:ext cx="0" cy="29792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DC3546EA-DCED-164D-9746-6C2B5F041BB7}"/>
                  </a:ext>
                </a:extLst>
              </p:cNvPr>
              <p:cNvSpPr txBox="1"/>
              <p:nvPr/>
            </p:nvSpPr>
            <p:spPr>
              <a:xfrm>
                <a:off x="4360435" y="1172811"/>
                <a:ext cx="4231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𝑆</m:t>
                      </m:r>
                    </m:oMath>
                  </m:oMathPara>
                </a14:m>
                <a:endParaRPr kumimoji="1" lang="ja-JP" altLang="en-US" sz="2400"/>
              </a:p>
            </p:txBody>
          </p:sp>
        </mc:Choice>
        <mc:Fallback xmlns="">
          <p:sp>
            <p:nvSpPr>
              <p:cNvPr id="20" name="テキスト ボックス 19">
                <a:extLst>
                  <a:ext uri="{FF2B5EF4-FFF2-40B4-BE49-F238E27FC236}">
                    <a16:creationId xmlns:a16="http://schemas.microsoft.com/office/drawing/2014/main" id="{DC3546EA-DCED-164D-9746-6C2B5F041BB7}"/>
                  </a:ext>
                </a:extLst>
              </p:cNvPr>
              <p:cNvSpPr txBox="1">
                <a:spLocks noRot="1" noChangeAspect="1" noMove="1" noResize="1" noEditPoints="1" noAdjustHandles="1" noChangeArrowheads="1" noChangeShapeType="1" noTextEdit="1"/>
              </p:cNvSpPr>
              <p:nvPr/>
            </p:nvSpPr>
            <p:spPr>
              <a:xfrm>
                <a:off x="4360435" y="1172811"/>
                <a:ext cx="423128"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BE50A56A-2623-C64A-84C5-442DFC0FF8B5}"/>
                  </a:ext>
                </a:extLst>
              </p:cNvPr>
              <p:cNvSpPr txBox="1"/>
              <p:nvPr/>
            </p:nvSpPr>
            <p:spPr>
              <a:xfrm>
                <a:off x="2846348" y="3707754"/>
                <a:ext cx="53905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𝑆</m:t>
                          </m:r>
                        </m:e>
                        <m:sub>
                          <m:r>
                            <a:rPr kumimoji="1" lang="en-US" altLang="ja-JP" sz="2400" b="0" i="1" smtClean="0">
                              <a:latin typeface="Cambria Math" panose="02040503050406030204" pitchFamily="18" charset="0"/>
                            </a:rPr>
                            <m:t>1</m:t>
                          </m:r>
                        </m:sub>
                      </m:sSub>
                    </m:oMath>
                  </m:oMathPara>
                </a14:m>
                <a:endParaRPr kumimoji="1" lang="ja-JP" altLang="en-US" sz="2400"/>
              </a:p>
            </p:txBody>
          </p:sp>
        </mc:Choice>
        <mc:Fallback xmlns="">
          <p:sp>
            <p:nvSpPr>
              <p:cNvPr id="21" name="テキスト ボックス 20">
                <a:extLst>
                  <a:ext uri="{FF2B5EF4-FFF2-40B4-BE49-F238E27FC236}">
                    <a16:creationId xmlns:a16="http://schemas.microsoft.com/office/drawing/2014/main" id="{BE50A56A-2623-C64A-84C5-442DFC0FF8B5}"/>
                  </a:ext>
                </a:extLst>
              </p:cNvPr>
              <p:cNvSpPr txBox="1">
                <a:spLocks noRot="1" noChangeAspect="1" noMove="1" noResize="1" noEditPoints="1" noAdjustHandles="1" noChangeArrowheads="1" noChangeShapeType="1" noTextEdit="1"/>
              </p:cNvSpPr>
              <p:nvPr/>
            </p:nvSpPr>
            <p:spPr>
              <a:xfrm>
                <a:off x="2846348" y="3707754"/>
                <a:ext cx="539058" cy="461665"/>
              </a:xfrm>
              <a:prstGeom prst="rect">
                <a:avLst/>
              </a:prstGeom>
              <a:blipFill>
                <a:blip r:embed="rId3"/>
                <a:stretch>
                  <a:fillRect b="-27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8F2E74DF-DA9F-674D-9A93-68A60C909ACC}"/>
                  </a:ext>
                </a:extLst>
              </p:cNvPr>
              <p:cNvSpPr txBox="1"/>
              <p:nvPr/>
            </p:nvSpPr>
            <p:spPr>
              <a:xfrm>
                <a:off x="5755036" y="3707754"/>
                <a:ext cx="54617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𝑆</m:t>
                          </m:r>
                        </m:e>
                        <m:sub>
                          <m:r>
                            <a:rPr kumimoji="1" lang="en-US" altLang="ja-JP" sz="2400" b="0" i="1" smtClean="0">
                              <a:latin typeface="Cambria Math" panose="02040503050406030204" pitchFamily="18" charset="0"/>
                            </a:rPr>
                            <m:t>0</m:t>
                          </m:r>
                        </m:sub>
                      </m:sSub>
                    </m:oMath>
                  </m:oMathPara>
                </a14:m>
                <a:endParaRPr kumimoji="1" lang="ja-JP" altLang="en-US" sz="2400"/>
              </a:p>
            </p:txBody>
          </p:sp>
        </mc:Choice>
        <mc:Fallback xmlns="">
          <p:sp>
            <p:nvSpPr>
              <p:cNvPr id="22" name="テキスト ボックス 21">
                <a:extLst>
                  <a:ext uri="{FF2B5EF4-FFF2-40B4-BE49-F238E27FC236}">
                    <a16:creationId xmlns:a16="http://schemas.microsoft.com/office/drawing/2014/main" id="{8F2E74DF-DA9F-674D-9A93-68A60C909ACC}"/>
                  </a:ext>
                </a:extLst>
              </p:cNvPr>
              <p:cNvSpPr txBox="1">
                <a:spLocks noRot="1" noChangeAspect="1" noMove="1" noResize="1" noEditPoints="1" noAdjustHandles="1" noChangeArrowheads="1" noChangeShapeType="1" noTextEdit="1"/>
              </p:cNvSpPr>
              <p:nvPr/>
            </p:nvSpPr>
            <p:spPr>
              <a:xfrm>
                <a:off x="5755036" y="3707754"/>
                <a:ext cx="546175" cy="461665"/>
              </a:xfrm>
              <a:prstGeom prst="rect">
                <a:avLst/>
              </a:prstGeom>
              <a:blipFill>
                <a:blip r:embed="rId4"/>
                <a:stretch>
                  <a:fillRect b="-2703"/>
                </a:stretch>
              </a:blipFill>
            </p:spPr>
            <p:txBody>
              <a:bodyPr/>
              <a:lstStyle/>
              <a:p>
                <a:r>
                  <a:rPr lang="ja-JP" altLang="en-US">
                    <a:noFill/>
                  </a:rPr>
                  <a:t> </a:t>
                </a:r>
              </a:p>
            </p:txBody>
          </p:sp>
        </mc:Fallback>
      </mc:AlternateContent>
      <p:pic>
        <p:nvPicPr>
          <p:cNvPr id="24" name="図 23">
            <a:extLst>
              <a:ext uri="{FF2B5EF4-FFF2-40B4-BE49-F238E27FC236}">
                <a16:creationId xmlns:a16="http://schemas.microsoft.com/office/drawing/2014/main" id="{8D01D8B5-0D7C-2E45-82DD-CF98330BDBFB}"/>
              </a:ext>
            </a:extLst>
          </p:cNvPr>
          <p:cNvPicPr>
            <a:picLocks noChangeAspect="1"/>
          </p:cNvPicPr>
          <p:nvPr/>
        </p:nvPicPr>
        <p:blipFill>
          <a:blip r:embed="rId5"/>
          <a:stretch>
            <a:fillRect/>
          </a:stretch>
        </p:blipFill>
        <p:spPr>
          <a:xfrm>
            <a:off x="4174242" y="2196571"/>
            <a:ext cx="795513" cy="407458"/>
          </a:xfrm>
          <a:prstGeom prst="rect">
            <a:avLst/>
          </a:prstGeom>
        </p:spPr>
      </p:pic>
      <p:sp>
        <p:nvSpPr>
          <p:cNvPr id="25" name="テキスト ボックス 24">
            <a:extLst>
              <a:ext uri="{FF2B5EF4-FFF2-40B4-BE49-F238E27FC236}">
                <a16:creationId xmlns:a16="http://schemas.microsoft.com/office/drawing/2014/main" id="{E0CC8206-403A-2C47-9E4B-9E7DE16D5D1F}"/>
              </a:ext>
            </a:extLst>
          </p:cNvPr>
          <p:cNvSpPr txBox="1"/>
          <p:nvPr/>
        </p:nvSpPr>
        <p:spPr>
          <a:xfrm>
            <a:off x="2705934" y="2713487"/>
            <a:ext cx="800219" cy="461665"/>
          </a:xfrm>
          <a:prstGeom prst="rect">
            <a:avLst/>
          </a:prstGeom>
          <a:noFill/>
        </p:spPr>
        <p:txBody>
          <a:bodyPr wrap="none" rtlCol="0">
            <a:spAutoFit/>
          </a:bodyPr>
          <a:lstStyle/>
          <a:p>
            <a:r>
              <a:rPr kumimoji="1" lang="ja-JP" altLang="en-US" sz="2400"/>
              <a:t>含む</a:t>
            </a:r>
          </a:p>
        </p:txBody>
      </p:sp>
      <p:sp>
        <p:nvSpPr>
          <p:cNvPr id="26" name="テキスト ボックス 25">
            <a:extLst>
              <a:ext uri="{FF2B5EF4-FFF2-40B4-BE49-F238E27FC236}">
                <a16:creationId xmlns:a16="http://schemas.microsoft.com/office/drawing/2014/main" id="{C0F4F3D1-118D-3246-863B-C0477F9B6577}"/>
              </a:ext>
            </a:extLst>
          </p:cNvPr>
          <p:cNvSpPr txBox="1"/>
          <p:nvPr/>
        </p:nvSpPr>
        <p:spPr>
          <a:xfrm>
            <a:off x="5724919" y="2713487"/>
            <a:ext cx="1415772" cy="461665"/>
          </a:xfrm>
          <a:prstGeom prst="rect">
            <a:avLst/>
          </a:prstGeom>
          <a:noFill/>
        </p:spPr>
        <p:txBody>
          <a:bodyPr wrap="none" rtlCol="0">
            <a:spAutoFit/>
          </a:bodyPr>
          <a:lstStyle/>
          <a:p>
            <a:r>
              <a:rPr kumimoji="1" lang="ja-JP" altLang="en-US" sz="2400"/>
              <a:t>含まない</a:t>
            </a:r>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8375FB07-6699-2B49-9685-329A0A0FC7C5}"/>
                  </a:ext>
                </a:extLst>
              </p:cNvPr>
              <p:cNvSpPr txBox="1"/>
              <p:nvPr/>
            </p:nvSpPr>
            <p:spPr>
              <a:xfrm>
                <a:off x="982133" y="5164667"/>
                <a:ext cx="7125733" cy="1145250"/>
              </a:xfrm>
              <a:prstGeom prst="rect">
                <a:avLst/>
              </a:prstGeom>
              <a:noFill/>
            </p:spPr>
            <p:txBody>
              <a:bodyPr wrap="none" rtlCol="0">
                <a:spAutoFit/>
              </a:bodyPr>
              <a:lstStyle/>
              <a:p>
                <a:r>
                  <a:rPr kumimoji="1" lang="ja-JP" altLang="en-US" sz="2800"/>
                  <a:t>不純度　＝　</a:t>
                </a:r>
                <a14:m>
                  <m:oMath xmlns:m="http://schemas.openxmlformats.org/officeDocument/2006/math">
                    <m:nary>
                      <m:naryPr>
                        <m:chr m:val="∑"/>
                        <m:ctrlPr>
                          <a:rPr kumimoji="1" lang="ja-JP" altLang="en-US" sz="2800" i="1" smtClean="0">
                            <a:latin typeface="Cambria Math" panose="02040503050406030204" pitchFamily="18" charset="0"/>
                          </a:rPr>
                        </m:ctrlPr>
                      </m:naryPr>
                      <m:sub>
                        <m:r>
                          <m:rPr>
                            <m:brk m:alnAt="23"/>
                          </m:rPr>
                          <a:rPr kumimoji="1" lang="en-US" altLang="ja-JP" sz="2800" b="0" i="1" smtClean="0">
                            <a:latin typeface="Cambria Math" panose="02040503050406030204" pitchFamily="18" charset="0"/>
                          </a:rPr>
                          <m:t>𝑖</m:t>
                        </m:r>
                      </m:sub>
                      <m:sup>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𝑆</m:t>
                            </m:r>
                          </m:e>
                          <m:sub>
                            <m:r>
                              <a:rPr kumimoji="1" lang="en-US" altLang="ja-JP" sz="2800" b="0" i="1" smtClean="0">
                                <a:latin typeface="Cambria Math" panose="02040503050406030204" pitchFamily="18" charset="0"/>
                              </a:rPr>
                              <m:t>0</m:t>
                            </m:r>
                          </m:sub>
                        </m:sSub>
                      </m:sup>
                      <m:e>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𝑦</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𝑆</m:t>
                                </m:r>
                              </m:e>
                              <m:sub>
                                <m:r>
                                  <a:rPr kumimoji="1" lang="en-US" altLang="ja-JP" sz="2800" b="0" i="1" smtClean="0">
                                    <a:latin typeface="Cambria Math" panose="02040503050406030204" pitchFamily="18" charset="0"/>
                                  </a:rPr>
                                  <m:t>0</m:t>
                                </m:r>
                              </m:sub>
                            </m:sSub>
                          </m:e>
                        </m:acc>
                        <m:r>
                          <a:rPr kumimoji="1" lang="en-US" altLang="ja-JP" sz="2800" b="0" i="1" smtClean="0">
                            <a:latin typeface="Cambria Math" panose="02040503050406030204" pitchFamily="18" charset="0"/>
                          </a:rPr>
                          <m:t>)</m:t>
                        </m:r>
                      </m:e>
                    </m:nary>
                    <m:sSup>
                      <m:sSupPr>
                        <m:ctrlPr>
                          <a:rPr kumimoji="1" lang="en-US" altLang="ja-JP" sz="2800" i="1" smtClean="0">
                            <a:latin typeface="Cambria Math" panose="02040503050406030204" pitchFamily="18" charset="0"/>
                          </a:rPr>
                        </m:ctrlPr>
                      </m:sSupPr>
                      <m:e>
                        <m:r>
                          <a:rPr kumimoji="1" lang="ja-JP" altLang="en-US" sz="2800" b="0" i="1" smtClean="0">
                            <a:latin typeface="Cambria Math" panose="02040503050406030204" pitchFamily="18" charset="0"/>
                          </a:rPr>
                          <m:t> </m:t>
                        </m:r>
                      </m:e>
                      <m:sup>
                        <m:r>
                          <a:rPr kumimoji="1" lang="en-US" altLang="ja-JP" sz="2800" b="0" i="1" smtClean="0">
                            <a:latin typeface="Cambria Math" panose="02040503050406030204" pitchFamily="18" charset="0"/>
                          </a:rPr>
                          <m:t>2</m:t>
                        </m:r>
                      </m:sup>
                    </m:sSup>
                  </m:oMath>
                </a14:m>
                <a:r>
                  <a:rPr kumimoji="1" lang="en-US" altLang="ja-JP" sz="2800" dirty="0"/>
                  <a:t>  +  </a:t>
                </a:r>
                <a14:m>
                  <m:oMath xmlns:m="http://schemas.openxmlformats.org/officeDocument/2006/math">
                    <m:nary>
                      <m:naryPr>
                        <m:chr m:val="∑"/>
                        <m:ctrlPr>
                          <a:rPr kumimoji="1" lang="ja-JP" altLang="en-US" sz="2800" i="1">
                            <a:latin typeface="Cambria Math" panose="02040503050406030204" pitchFamily="18" charset="0"/>
                          </a:rPr>
                        </m:ctrlPr>
                      </m:naryPr>
                      <m:sub>
                        <m:r>
                          <m:rPr>
                            <m:brk m:alnAt="23"/>
                          </m:rPr>
                          <a:rPr kumimoji="1" lang="en-US" altLang="ja-JP" sz="2800" i="1">
                            <a:latin typeface="Cambria Math" panose="02040503050406030204" pitchFamily="18" charset="0"/>
                          </a:rPr>
                          <m:t>𝑖</m:t>
                        </m:r>
                      </m:sub>
                      <m:sup>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𝑆</m:t>
                            </m:r>
                          </m:e>
                          <m:sub>
                            <m:r>
                              <a:rPr kumimoji="1" lang="en-US" altLang="ja-JP" sz="2800" b="0" i="1" smtClean="0">
                                <a:latin typeface="Cambria Math" panose="02040503050406030204" pitchFamily="18" charset="0"/>
                              </a:rPr>
                              <m:t>1</m:t>
                            </m:r>
                          </m:sub>
                        </m:sSub>
                      </m:sup>
                      <m:e>
                        <m:r>
                          <a:rPr kumimoji="1" lang="en-US" altLang="ja-JP" sz="2800" i="1">
                            <a:latin typeface="Cambria Math" panose="02040503050406030204" pitchFamily="18" charset="0"/>
                          </a:rPr>
                          <m:t>(</m:t>
                        </m:r>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𝑦</m:t>
                            </m:r>
                          </m:e>
                          <m:sub>
                            <m:r>
                              <a:rPr kumimoji="1" lang="en-US" altLang="ja-JP" sz="2800" i="1">
                                <a:latin typeface="Cambria Math" panose="02040503050406030204" pitchFamily="18" charset="0"/>
                              </a:rPr>
                              <m:t>𝑖</m:t>
                            </m:r>
                          </m:sub>
                        </m:sSub>
                        <m:r>
                          <a:rPr kumimoji="1" lang="en-US" altLang="ja-JP" sz="2800" i="1">
                            <a:latin typeface="Cambria Math" panose="02040503050406030204" pitchFamily="18" charset="0"/>
                          </a:rPr>
                          <m:t>−</m:t>
                        </m:r>
                        <m:acc>
                          <m:accPr>
                            <m:chr m:val="̅"/>
                            <m:ctrlPr>
                              <a:rPr kumimoji="1" lang="en-US" altLang="ja-JP" sz="2800" i="1">
                                <a:latin typeface="Cambria Math" panose="02040503050406030204" pitchFamily="18" charset="0"/>
                              </a:rPr>
                            </m:ctrlPr>
                          </m:accPr>
                          <m:e>
                            <m:sSub>
                              <m:sSubPr>
                                <m:ctrlPr>
                                  <a:rPr kumimoji="1" lang="en-US" altLang="ja-JP" sz="2800" i="1">
                                    <a:latin typeface="Cambria Math" panose="02040503050406030204" pitchFamily="18" charset="0"/>
                                  </a:rPr>
                                </m:ctrlPr>
                              </m:sSubPr>
                              <m:e>
                                <m:r>
                                  <a:rPr kumimoji="1" lang="en-US" altLang="ja-JP" sz="2800" i="1">
                                    <a:latin typeface="Cambria Math" panose="02040503050406030204" pitchFamily="18" charset="0"/>
                                  </a:rPr>
                                  <m:t>𝑆</m:t>
                                </m:r>
                              </m:e>
                              <m:sub>
                                <m:r>
                                  <a:rPr kumimoji="1" lang="en-US" altLang="ja-JP" sz="2800" b="0" i="1" smtClean="0">
                                    <a:latin typeface="Cambria Math" panose="02040503050406030204" pitchFamily="18" charset="0"/>
                                  </a:rPr>
                                  <m:t>1</m:t>
                                </m:r>
                              </m:sub>
                            </m:sSub>
                          </m:e>
                        </m:acc>
                        <m:r>
                          <a:rPr kumimoji="1" lang="en-US" altLang="ja-JP" sz="2800" i="1">
                            <a:latin typeface="Cambria Math" panose="02040503050406030204" pitchFamily="18" charset="0"/>
                          </a:rPr>
                          <m:t>)</m:t>
                        </m:r>
                      </m:e>
                    </m:nary>
                    <m:sSup>
                      <m:sSupPr>
                        <m:ctrlPr>
                          <a:rPr kumimoji="1" lang="en-US" altLang="ja-JP" sz="2800" i="1" smtClean="0">
                            <a:latin typeface="Cambria Math" panose="02040503050406030204" pitchFamily="18" charset="0"/>
                          </a:rPr>
                        </m:ctrlPr>
                      </m:sSupPr>
                      <m:e>
                        <m:r>
                          <a:rPr kumimoji="1" lang="en-US" altLang="ja-JP" sz="2800" b="0" i="1" smtClean="0">
                            <a:latin typeface="Cambria Math" panose="02040503050406030204" pitchFamily="18" charset="0"/>
                          </a:rPr>
                          <m:t> </m:t>
                        </m:r>
                      </m:e>
                      <m:sup>
                        <m:r>
                          <a:rPr kumimoji="1" lang="en-US" altLang="ja-JP" sz="2800" b="0" i="1" smtClean="0">
                            <a:latin typeface="Cambria Math" panose="02040503050406030204" pitchFamily="18" charset="0"/>
                          </a:rPr>
                          <m:t>2</m:t>
                        </m:r>
                      </m:sup>
                    </m:sSup>
                  </m:oMath>
                </a14:m>
                <a:endParaRPr kumimoji="1" lang="en-US" altLang="ja-JP" sz="2800" dirty="0"/>
              </a:p>
              <a:p>
                <a:endParaRPr kumimoji="1" lang="en-US" altLang="ja-JP" sz="1000" i="1" dirty="0">
                  <a:latin typeface="Cambria Math" panose="02040503050406030204" pitchFamily="18" charset="0"/>
                </a:endParaRPr>
              </a:p>
              <a:p>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𝑦</m:t>
                        </m:r>
                      </m:e>
                      <m:sub>
                        <m:r>
                          <a:rPr kumimoji="1" lang="en-US" altLang="ja-JP" sz="2400" b="0" i="1" smtClean="0">
                            <a:latin typeface="Cambria Math" panose="02040503050406030204" pitchFamily="18" charset="0"/>
                          </a:rPr>
                          <m:t>𝑖</m:t>
                        </m:r>
                      </m:sub>
                    </m:sSub>
                  </m:oMath>
                </a14:m>
                <a:r>
                  <a:rPr kumimoji="1" lang="en-US" altLang="ja-JP" sz="2400" dirty="0"/>
                  <a:t>: </a:t>
                </a:r>
                <a:r>
                  <a:rPr kumimoji="1" lang="ja-JP" altLang="en-US" sz="2400"/>
                  <a:t>ラベル</a:t>
                </a:r>
                <a:r>
                  <a:rPr kumimoji="1" lang="en-US" altLang="ja-JP" sz="2400" dirty="0"/>
                  <a:t>,  </a:t>
                </a:r>
                <a14:m>
                  <m:oMath xmlns:m="http://schemas.openxmlformats.org/officeDocument/2006/math">
                    <m:acc>
                      <m:accPr>
                        <m:chr m:val="̅"/>
                        <m:ctrlPr>
                          <a:rPr kumimoji="1" lang="en-US" altLang="ja-JP" sz="2400" i="1" smtClean="0">
                            <a:latin typeface="Cambria Math" panose="02040503050406030204" pitchFamily="18" charset="0"/>
                          </a:rPr>
                        </m:ctrlPr>
                      </m:accPr>
                      <m:e>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𝑆</m:t>
                            </m:r>
                          </m:e>
                          <m:sub>
                            <m:r>
                              <a:rPr kumimoji="1" lang="en-US" altLang="ja-JP" sz="2400" b="0" i="1" smtClean="0">
                                <a:latin typeface="Cambria Math" panose="02040503050406030204" pitchFamily="18" charset="0"/>
                              </a:rPr>
                              <m:t>0</m:t>
                            </m:r>
                          </m:sub>
                        </m:sSub>
                      </m:e>
                    </m:acc>
                    <m:r>
                      <a:rPr kumimoji="1" lang="en-US" altLang="ja-JP" sz="2400" b="0" i="1" smtClean="0">
                        <a:latin typeface="Cambria Math" panose="02040503050406030204" pitchFamily="18" charset="0"/>
                      </a:rPr>
                      <m:t>, </m:t>
                    </m:r>
                    <m:acc>
                      <m:accPr>
                        <m:chr m:val="̅"/>
                        <m:ctrlPr>
                          <a:rPr kumimoji="1" lang="en-US" altLang="ja-JP" sz="2400" b="0" i="1" smtClean="0">
                            <a:latin typeface="Cambria Math" panose="02040503050406030204" pitchFamily="18" charset="0"/>
                          </a:rPr>
                        </m:ctrlPr>
                      </m:acc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𝑆</m:t>
                            </m:r>
                          </m:e>
                          <m:sub>
                            <m:r>
                              <a:rPr kumimoji="1" lang="en-US" altLang="ja-JP" sz="2400" b="0" i="1" smtClean="0">
                                <a:latin typeface="Cambria Math" panose="02040503050406030204" pitchFamily="18" charset="0"/>
                              </a:rPr>
                              <m:t>1</m:t>
                            </m:r>
                          </m:sub>
                        </m:sSub>
                      </m:e>
                    </m:acc>
                  </m:oMath>
                </a14:m>
                <a:r>
                  <a:rPr kumimoji="1" lang="en-US" altLang="ja-JP" sz="2400" dirty="0"/>
                  <a:t> : </a:t>
                </a:r>
                <a:r>
                  <a:rPr kumimoji="1" lang="ja-JP" altLang="en-US" sz="2400"/>
                  <a:t>ラベル平均</a:t>
                </a:r>
              </a:p>
            </p:txBody>
          </p:sp>
        </mc:Choice>
        <mc:Fallback xmlns="">
          <p:sp>
            <p:nvSpPr>
              <p:cNvPr id="27" name="テキスト ボックス 26">
                <a:extLst>
                  <a:ext uri="{FF2B5EF4-FFF2-40B4-BE49-F238E27FC236}">
                    <a16:creationId xmlns:a16="http://schemas.microsoft.com/office/drawing/2014/main" id="{8375FB07-6699-2B49-9685-329A0A0FC7C5}"/>
                  </a:ext>
                </a:extLst>
              </p:cNvPr>
              <p:cNvSpPr txBox="1">
                <a:spLocks noRot="1" noChangeAspect="1" noMove="1" noResize="1" noEditPoints="1" noAdjustHandles="1" noChangeArrowheads="1" noChangeShapeType="1" noTextEdit="1"/>
              </p:cNvSpPr>
              <p:nvPr/>
            </p:nvSpPr>
            <p:spPr>
              <a:xfrm>
                <a:off x="982133" y="5164667"/>
                <a:ext cx="7125733" cy="1145250"/>
              </a:xfrm>
              <a:prstGeom prst="rect">
                <a:avLst/>
              </a:prstGeom>
              <a:blipFill>
                <a:blip r:embed="rId6"/>
                <a:stretch>
                  <a:fillRect l="-1601" t="-51648" b="-406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6571740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3177</TotalTime>
  <Words>1415</Words>
  <Application>Microsoft Macintosh PowerPoint</Application>
  <PresentationFormat>画面に合わせる (4:3)</PresentationFormat>
  <Paragraphs>168</Paragraphs>
  <Slides>11</Slides>
  <Notes>10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11</vt:i4>
      </vt:variant>
    </vt:vector>
  </HeadingPairs>
  <TitlesOfParts>
    <vt:vector size="18" baseType="lpstr">
      <vt:lpstr>Yu Gothic</vt:lpstr>
      <vt:lpstr>Yu Gothic</vt:lpstr>
      <vt:lpstr>Arial</vt:lpstr>
      <vt:lpstr>Calibri</vt:lpstr>
      <vt:lpstr>Calibri Light</vt:lpstr>
      <vt:lpstr>Cambria Math</vt:lpstr>
      <vt:lpstr>Office テーマ</vt:lpstr>
      <vt:lpstr>木アンサンブルモデルを利用したグラフ分類回帰問題に対する 効率的アルゴリズムの検討</vt:lpstr>
      <vt:lpstr>背景</vt:lpstr>
      <vt:lpstr>グラフ分類回帰問題</vt:lpstr>
      <vt:lpstr>既存手法 ( 2step approach )</vt:lpstr>
      <vt:lpstr>提案手法</vt:lpstr>
      <vt:lpstr>特徴探索</vt:lpstr>
      <vt:lpstr>結果</vt:lpstr>
      <vt:lpstr>まとめ</vt:lpstr>
      <vt:lpstr>不純度（二乗誤差和）</vt:lpstr>
      <vt:lpstr>下限値の計算</vt:lpstr>
      <vt:lpstr>下限値の計算</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研究テーマ意見交換会</dc:title>
  <dc:creator>白川　稜</dc:creator>
  <cp:lastModifiedBy>白川　稜</cp:lastModifiedBy>
  <cp:revision>70</cp:revision>
  <cp:lastPrinted>2019-04-09T15:26:57Z</cp:lastPrinted>
  <dcterms:created xsi:type="dcterms:W3CDTF">2019-04-07T09:47:31Z</dcterms:created>
  <dcterms:modified xsi:type="dcterms:W3CDTF">2019-04-10T04:28:22Z</dcterms:modified>
</cp:coreProperties>
</file>