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8" r:id="rId3"/>
    <p:sldId id="260" r:id="rId4"/>
    <p:sldId id="259" r:id="rId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890" y="860917"/>
            <a:ext cx="14464245" cy="4642418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890" y="5613400"/>
            <a:ext cx="14464245" cy="3205378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329" y="6323035"/>
            <a:ext cx="14276473" cy="131084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7328" y="1438941"/>
            <a:ext cx="14061585" cy="43060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66" indent="0">
              <a:buNone/>
              <a:defRPr sz="1200"/>
            </a:lvl2pPr>
            <a:lvl3pPr marL="685732" indent="0">
              <a:buNone/>
              <a:defRPr sz="1200"/>
            </a:lvl3pPr>
            <a:lvl4pPr marL="1028599" indent="0">
              <a:buNone/>
              <a:defRPr sz="1200"/>
            </a:lvl4pPr>
            <a:lvl5pPr marL="1371464" indent="0">
              <a:buNone/>
              <a:defRPr sz="1200"/>
            </a:lvl5pPr>
            <a:lvl6pPr marL="1714331" indent="0">
              <a:buNone/>
              <a:defRPr sz="1200"/>
            </a:lvl6pPr>
            <a:lvl7pPr marL="2057197" indent="0">
              <a:buNone/>
              <a:defRPr sz="1200"/>
            </a:lvl7pPr>
            <a:lvl8pPr marL="2400063" indent="0">
              <a:buNone/>
              <a:defRPr sz="1200"/>
            </a:lvl8pPr>
            <a:lvl9pPr marL="2742929" indent="0">
              <a:buNone/>
              <a:defRPr sz="12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7329" y="7633875"/>
            <a:ext cx="14276473" cy="118021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866" indent="0">
              <a:buNone/>
              <a:defRPr sz="900"/>
            </a:lvl2pPr>
            <a:lvl3pPr marL="685732" indent="0">
              <a:buNone/>
              <a:defRPr sz="750"/>
            </a:lvl3pPr>
            <a:lvl4pPr marL="1028599" indent="0">
              <a:buNone/>
              <a:defRPr sz="675"/>
            </a:lvl4pPr>
            <a:lvl5pPr marL="1371464" indent="0">
              <a:buNone/>
              <a:defRPr sz="675"/>
            </a:lvl5pPr>
            <a:lvl6pPr marL="1714331" indent="0">
              <a:buNone/>
              <a:defRPr sz="675"/>
            </a:lvl6pPr>
            <a:lvl7pPr marL="2057197" indent="0">
              <a:buNone/>
              <a:defRPr sz="675"/>
            </a:lvl7pPr>
            <a:lvl8pPr marL="2400063" indent="0">
              <a:buNone/>
              <a:defRPr sz="675"/>
            </a:lvl8pPr>
            <a:lvl9pPr marL="2742929" indent="0">
              <a:buNone/>
              <a:defRPr sz="675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7329" y="8928612"/>
            <a:ext cx="10278895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28" y="860915"/>
            <a:ext cx="14466110" cy="4532352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028" y="6273803"/>
            <a:ext cx="14466110" cy="254028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8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24362" y="1242621"/>
            <a:ext cx="880735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999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92836" y="4313000"/>
            <a:ext cx="880735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999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457" y="860919"/>
            <a:ext cx="13431225" cy="439700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9730" y="5273101"/>
            <a:ext cx="12770678" cy="550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866" indent="0">
              <a:buFontTx/>
              <a:buNone/>
              <a:defRPr/>
            </a:lvl2pPr>
            <a:lvl3pPr marL="685732" indent="0">
              <a:buFontTx/>
              <a:buNone/>
              <a:defRPr/>
            </a:lvl3pPr>
            <a:lvl4pPr marL="1028599" indent="0">
              <a:buFontTx/>
              <a:buNone/>
              <a:defRPr/>
            </a:lvl4pPr>
            <a:lvl5pPr marL="1371464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034" y="6703967"/>
            <a:ext cx="14466107" cy="2091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8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28" y="5205151"/>
            <a:ext cx="14467773" cy="2121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169" y="7326751"/>
            <a:ext cx="14467773" cy="14873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8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7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24362" y="1088896"/>
            <a:ext cx="880735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999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90399" y="4159275"/>
            <a:ext cx="880735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999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457" y="860919"/>
            <a:ext cx="13431225" cy="410853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76028" y="5613400"/>
            <a:ext cx="14467773" cy="15219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028" y="7135356"/>
            <a:ext cx="14467773" cy="167873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8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4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32" y="860916"/>
            <a:ext cx="14466107" cy="39820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76032" y="5319807"/>
            <a:ext cx="14466107" cy="151563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028" y="6835435"/>
            <a:ext cx="14466104" cy="197865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8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76034" y="860915"/>
            <a:ext cx="14466107" cy="1895804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0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17726" y="860915"/>
            <a:ext cx="3424409" cy="7953172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6034" y="860915"/>
            <a:ext cx="10831347" cy="7953172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890" y="4724345"/>
            <a:ext cx="14464245" cy="2633663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890" y="7372173"/>
            <a:ext cx="14464245" cy="144191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8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034" y="2976853"/>
            <a:ext cx="7096965" cy="582303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7152" y="2976853"/>
            <a:ext cx="7104987" cy="582303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602" y="2976854"/>
            <a:ext cx="6542392" cy="105963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034" y="4024265"/>
            <a:ext cx="7096965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56304" y="2976856"/>
            <a:ext cx="6585835" cy="104740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62" y="4024265"/>
            <a:ext cx="7128639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30" y="2534896"/>
            <a:ext cx="5256701" cy="19812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3876" y="860916"/>
            <a:ext cx="8668263" cy="7953170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6030" y="4516096"/>
            <a:ext cx="5256701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900"/>
            </a:lvl2pPr>
            <a:lvl3pPr marL="685732" indent="0">
              <a:buNone/>
              <a:defRPr sz="750"/>
            </a:lvl3pPr>
            <a:lvl4pPr marL="1028599" indent="0">
              <a:buNone/>
              <a:defRPr sz="675"/>
            </a:lvl4pPr>
            <a:lvl5pPr marL="1371464" indent="0">
              <a:buNone/>
              <a:defRPr sz="675"/>
            </a:lvl5pPr>
            <a:lvl6pPr marL="1714331" indent="0">
              <a:buNone/>
              <a:defRPr sz="675"/>
            </a:lvl6pPr>
            <a:lvl7pPr marL="2057197" indent="0">
              <a:buNone/>
              <a:defRPr sz="675"/>
            </a:lvl7pPr>
            <a:lvl8pPr marL="2400063" indent="0">
              <a:buNone/>
              <a:defRPr sz="675"/>
            </a:lvl8pPr>
            <a:lvl9pPr marL="2742929" indent="0">
              <a:buNone/>
              <a:defRPr sz="675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31" y="2741944"/>
            <a:ext cx="8519660" cy="19812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22016" y="-26416"/>
            <a:ext cx="4814791" cy="997204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66" indent="0">
              <a:buNone/>
              <a:defRPr sz="1200"/>
            </a:lvl2pPr>
            <a:lvl3pPr marL="685732" indent="0">
              <a:buNone/>
              <a:defRPr sz="1200"/>
            </a:lvl3pPr>
            <a:lvl4pPr marL="1028599" indent="0">
              <a:buNone/>
              <a:defRPr sz="1200"/>
            </a:lvl4pPr>
            <a:lvl5pPr marL="1371464" indent="0">
              <a:buNone/>
              <a:defRPr sz="1200"/>
            </a:lvl5pPr>
            <a:lvl6pPr marL="1714331" indent="0">
              <a:buNone/>
              <a:defRPr sz="1200"/>
            </a:lvl6pPr>
            <a:lvl7pPr marL="2057197" indent="0">
              <a:buNone/>
              <a:defRPr sz="1200"/>
            </a:lvl7pPr>
            <a:lvl8pPr marL="2400063" indent="0">
              <a:buNone/>
              <a:defRPr sz="1200"/>
            </a:lvl8pPr>
            <a:lvl9pPr marL="2742929" indent="0">
              <a:buNone/>
              <a:defRPr sz="12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048" y="4723144"/>
            <a:ext cx="8519660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900"/>
            </a:lvl2pPr>
            <a:lvl3pPr marL="685732" indent="0">
              <a:buNone/>
              <a:defRPr sz="750"/>
            </a:lvl3pPr>
            <a:lvl4pPr marL="1028599" indent="0">
              <a:buNone/>
              <a:defRPr sz="675"/>
            </a:lvl4pPr>
            <a:lvl5pPr marL="1371464" indent="0">
              <a:buNone/>
              <a:defRPr sz="675"/>
            </a:lvl5pPr>
            <a:lvl6pPr marL="1714331" indent="0">
              <a:buNone/>
              <a:defRPr sz="675"/>
            </a:lvl6pPr>
            <a:lvl7pPr marL="2057197" indent="0">
              <a:buNone/>
              <a:defRPr sz="675"/>
            </a:lvl7pPr>
            <a:lvl8pPr marL="2400063" indent="0">
              <a:buNone/>
              <a:defRPr sz="675"/>
            </a:lvl8pPr>
            <a:lvl9pPr marL="2742929" indent="0">
              <a:buNone/>
              <a:defRPr sz="675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1956" y="8928612"/>
            <a:ext cx="1383741" cy="52740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6034" y="8928612"/>
            <a:ext cx="7135919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453669" y="8928611"/>
            <a:ext cx="587749" cy="4755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1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6034" y="860915"/>
            <a:ext cx="14466107" cy="1895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031" y="2976853"/>
            <a:ext cx="14466104" cy="5837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7725" y="8924157"/>
            <a:ext cx="247948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2017-11-20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6034" y="8924157"/>
            <a:ext cx="1083134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7488" y="8924157"/>
            <a:ext cx="79631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10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342866" rtl="0" eaLnBrk="1" latinLnBrk="0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292" indent="-214292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158" indent="-214292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024" indent="-214292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174" indent="-128575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040" indent="-128575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764" indent="-171433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630" indent="-171433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496" indent="-171433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362" indent="-171433" algn="l" defTabSz="342866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342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rasmu/sir_asm/blob/master/fibonacci.as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246676@via.dk" TargetMode="External"/><Relationship Id="rId2" Type="http://schemas.openxmlformats.org/officeDocument/2006/relationships/hyperlink" Target="https://github.com/siras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XjU9qTsYCc" TargetMode="External"/><Relationship Id="rId5" Type="http://schemas.openxmlformats.org/officeDocument/2006/relationships/hyperlink" Target="http://ccrs.hanyang.ac.kr/webpage_limdj/microprocessor/Assembler.pdf" TargetMode="External"/><Relationship Id="rId4" Type="http://schemas.openxmlformats.org/officeDocument/2006/relationships/hyperlink" Target="https://www.facebook.com/fac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44" y="362607"/>
            <a:ext cx="16859250" cy="1268674"/>
          </a:xfrm>
        </p:spPr>
        <p:txBody>
          <a:bodyPr>
            <a:noAutofit/>
          </a:bodyPr>
          <a:lstStyle/>
          <a:p>
            <a:pPr algn="ctr"/>
            <a:r>
              <a:rPr lang="da-DK" sz="53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&lt;CAL – AVR Assembler operations&gt;</a:t>
            </a:r>
            <a:br>
              <a:rPr lang="da-DK" sz="70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</a:br>
            <a:r>
              <a:rPr lang="en-US" sz="20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I will help you the best I can, but I am just a student like you!</a:t>
            </a:r>
            <a:endParaRPr lang="da-DK" sz="33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72591" y="2151993"/>
            <a:ext cx="4590397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.</a:t>
            </a:r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equ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Label a value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.def: Symbol for a register</a:t>
            </a:r>
            <a:endParaRPr lang="da-DK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ldi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Load immediate value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mov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Move. Copy register</a:t>
            </a: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cp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Compare registers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cpi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Compare immediate</a:t>
            </a: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Branching is take 1 or 2 clock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Use labels (e.g. loop)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brne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Branch if not equal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breq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Branch if equal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brge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Branch if greater or equal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brlo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Branch if lower</a:t>
            </a: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Use labels 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rjmp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Small jump, 2 clock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jmp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Big jump, 2 clock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call: Call subroutine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ret: Return from sub routine </a:t>
            </a: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com: 1’s complement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neg: 2’s complement (minus)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</a:t>
            </a:r>
          </a:p>
          <a:p>
            <a:r>
              <a:rPr lang="en-US" sz="1600" cap="none" dirty="0" err="1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nop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: No operation. 1 clock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 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push: Push register value onto stack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pop: Pop from stack into register</a:t>
            </a: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8D5C950-B17B-4D96-8F8F-203ECB9850F4}"/>
              </a:ext>
            </a:extLst>
          </p:cNvPr>
          <p:cNvSpPr txBox="1">
            <a:spLocks/>
          </p:cNvSpPr>
          <p:nvPr/>
        </p:nvSpPr>
        <p:spPr>
          <a:xfrm>
            <a:off x="5600700" y="2151994"/>
            <a:ext cx="1163399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a-DK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68507B-2442-492A-8B57-BBF1BCDD7F54}"/>
              </a:ext>
            </a:extLst>
          </p:cNvPr>
          <p:cNvSpPr/>
          <p:nvPr/>
        </p:nvSpPr>
        <p:spPr>
          <a:xfrm>
            <a:off x="4762987" y="2151993"/>
            <a:ext cx="12756391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;My own algorithm for dividing with AVR Assembler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a = r16			; To hold dividend. The .def is just to make the naming more readable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b = r17			; To hold divisor. Actually my use of letters for the .def is not descriptive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c = r19			; Count for whether you reached the value of a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d = r21			; Copies c and decrements. Used as c-1 to see whether c is greater than a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i = r18			; Result.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.def		r = r20			; Remainder. Copies a and substracts c from it.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ldi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a, 6						; 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ldi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means load immediate into register. This is used for values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ldi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b, 3						; In a similar fashion you can use ld. E.g. 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r16, r17.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ldi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i, 0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ldi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c, 0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loop:							; “loop” is basically a tag that you can use for the branch operations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add c, b					; You simply add the value of b to the value within the c register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inc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i						; You simply increment the value of r18 by one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cp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a, c					; 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cp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is compare. Good to use before breaks.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brge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loop				; Should jump to the start of the loop if a &gt;= c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mov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d, c						; Move. You copy the value of c into d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dec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d							; Decrement by one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cp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d, a; 					; Compare for jumping with branches!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brge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correction			; Branch if d is greater than a. If c &gt; a then correct the i and c count	remainder:	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mov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r, a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sub r, c					; Substract c from r!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rjmp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start				; Then when that is done jump back to start! The program was completed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correction:					; I could as have called the loop Ice Cream and it would work the same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sub c, b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dec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i</a:t>
            </a:r>
          </a:p>
          <a:p>
            <a:pPr defTabSz="342900">
              <a:spcBef>
                <a:spcPct val="0"/>
              </a:spcBef>
            </a:pP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		</a:t>
            </a:r>
            <a:r>
              <a:rPr lang="en-US" sz="1600" dirty="0" err="1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rjmp</a:t>
            </a:r>
            <a:r>
              <a:rPr lang="en-US" sz="1600" dirty="0">
                <a:ln w="3175" cmpd="sng">
                  <a:noFill/>
                </a:ln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ea typeface="+mj-ea"/>
                <a:cs typeface="+mj-cs"/>
              </a:rPr>
              <a:t> remainder</a:t>
            </a:r>
            <a:endParaRPr lang="en-US" sz="2000" dirty="0">
              <a:ln w="3175" cmpd="sng">
                <a:noFill/>
              </a:ln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97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44" y="362607"/>
            <a:ext cx="16859250" cy="1268674"/>
          </a:xfrm>
        </p:spPr>
        <p:txBody>
          <a:bodyPr>
            <a:noAutofit/>
          </a:bodyPr>
          <a:lstStyle/>
          <a:p>
            <a:pPr algn="ctr"/>
            <a:r>
              <a:rPr lang="da-DK" sz="53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&lt;CAL – Registers and stack&gt;</a:t>
            </a:r>
            <a:br>
              <a:rPr lang="da-DK" sz="70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</a:br>
            <a:r>
              <a:rPr lang="en-US" sz="20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I will help you the best I can, but I am just a student like you!</a:t>
            </a:r>
            <a:endParaRPr lang="da-DK" sz="33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86287" y="2151994"/>
            <a:ext cx="1563756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All registers:								r0-r31																		All the available registers</a:t>
            </a:r>
          </a:p>
          <a:p>
            <a:r>
              <a:rPr lang="en-US" sz="1600" cap="none" dirty="0"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Lower registers:							r0-r15																		Access to ALU, Data Memory and more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Simple upper registers: 				r16-r23																		Used for smaller values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Special upper register pairs: 		r24&amp;r25, r26&amp;r27 (X), r28&amp;r29 (Y), r30&amp;r31 (Z)				Used as pairs for greater values</a:t>
            </a: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8D5C950-B17B-4D96-8F8F-203ECB9850F4}"/>
              </a:ext>
            </a:extLst>
          </p:cNvPr>
          <p:cNvSpPr txBox="1">
            <a:spLocks/>
          </p:cNvSpPr>
          <p:nvPr/>
        </p:nvSpPr>
        <p:spPr>
          <a:xfrm>
            <a:off x="5600700" y="2151994"/>
            <a:ext cx="1163399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a-DK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CC000-DD06-459F-ABB1-D5217462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85" y="4209393"/>
            <a:ext cx="8039100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9AF27-179C-4951-B0FA-48A87EA8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153" y="3673337"/>
            <a:ext cx="48387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44" y="362607"/>
            <a:ext cx="16859250" cy="1268674"/>
          </a:xfrm>
        </p:spPr>
        <p:txBody>
          <a:bodyPr>
            <a:noAutofit/>
          </a:bodyPr>
          <a:lstStyle/>
          <a:p>
            <a:pPr algn="ctr"/>
            <a:r>
              <a:rPr lang="da-DK" sz="53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&lt;CAL – Calling&gt;</a:t>
            </a:r>
            <a:br>
              <a:rPr lang="da-DK" sz="70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</a:br>
            <a:r>
              <a:rPr lang="en-US" sz="20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I will help you the best I can, but I am just a student like you!</a:t>
            </a:r>
            <a:endParaRPr lang="da-DK" sz="33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8D5C950-B17B-4D96-8F8F-203ECB9850F4}"/>
              </a:ext>
            </a:extLst>
          </p:cNvPr>
          <p:cNvSpPr txBox="1">
            <a:spLocks/>
          </p:cNvSpPr>
          <p:nvPr/>
        </p:nvSpPr>
        <p:spPr>
          <a:xfrm>
            <a:off x="5600700" y="2151994"/>
            <a:ext cx="1163399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a-DK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F80FB-E0EE-41B0-BDC0-BC5B8F79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607" y="2256472"/>
            <a:ext cx="7142680" cy="6092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43076F-8F39-402E-8E3A-2420E243D9DA}"/>
              </a:ext>
            </a:extLst>
          </p:cNvPr>
          <p:cNvSpPr/>
          <p:nvPr/>
        </p:nvSpPr>
        <p:spPr>
          <a:xfrm>
            <a:off x="1198562" y="6172200"/>
            <a:ext cx="88042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call: Call subroutine</a:t>
            </a:r>
          </a:p>
          <a:p>
            <a:r>
              <a:rPr lang="en-US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ret: Return from sub routine </a:t>
            </a:r>
          </a:p>
          <a:p>
            <a:endParaRPr lang="en-US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e.g. seen here </a:t>
            </a:r>
            <a:r>
              <a:rPr lang="en-US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3"/>
              </a:rPr>
              <a:t>https://github.com/sirasmu/sir_asm/blob/master/fibonacci.asm</a:t>
            </a:r>
            <a:r>
              <a:rPr lang="en-US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44" y="362607"/>
            <a:ext cx="16859250" cy="1268674"/>
          </a:xfrm>
        </p:spPr>
        <p:txBody>
          <a:bodyPr>
            <a:noAutofit/>
          </a:bodyPr>
          <a:lstStyle/>
          <a:p>
            <a:pPr algn="ctr"/>
            <a:r>
              <a:rPr lang="da-DK" sz="53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&lt;Contact info and references&gt;</a:t>
            </a:r>
            <a:br>
              <a:rPr lang="da-DK" sz="7099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</a:br>
            <a:r>
              <a:rPr lang="en-US" sz="20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I will help you the best I can, but I am just a student like you!</a:t>
            </a:r>
            <a:endParaRPr lang="da-DK" sz="33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105556" y="2151994"/>
            <a:ext cx="1565844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Check out the code I have uploaded on GitHub: 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2"/>
              </a:rPr>
              <a:t>https://github.com/sirasmu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(*cough* you can steel my Assembler projects *cough*)</a:t>
            </a: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Contact me on my VIA email: 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3"/>
              </a:rPr>
              <a:t>246676@via.dk</a:t>
            </a:r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Or write me on Facebook: 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4"/>
              </a:rPr>
              <a:t>https://www.facebook.com/facesign</a:t>
            </a:r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(don’t ask me why this is my URL)</a:t>
            </a: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16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en-US" sz="16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Some neat links I found just now:</a:t>
            </a:r>
          </a:p>
          <a:p>
            <a:r>
              <a:rPr lang="da-DK" sz="12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5"/>
              </a:rPr>
              <a:t>http://ccrs.hanyang.ac.kr/webpage_limdj/microprocessor/Assembler.pdf</a:t>
            </a:r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r>
              <a:rPr lang="da-DK" sz="12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  <a:hlinkClick r:id="rId6"/>
              </a:rPr>
              <a:t>https://www.youtube.com/watch?v=QXjU9qTsYCc</a:t>
            </a:r>
            <a:r>
              <a:rPr lang="da-DK" sz="1200" cap="none" dirty="0">
                <a:solidFill>
                  <a:srgbClr val="00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8D5C950-B17B-4D96-8F8F-203ECB9850F4}"/>
              </a:ext>
            </a:extLst>
          </p:cNvPr>
          <p:cNvSpPr txBox="1">
            <a:spLocks/>
          </p:cNvSpPr>
          <p:nvPr/>
        </p:nvSpPr>
        <p:spPr>
          <a:xfrm>
            <a:off x="5600700" y="2151994"/>
            <a:ext cx="11633994" cy="739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a-DK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en-US" sz="20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  <a:p>
            <a:endParaRPr lang="da-DK" sz="1200" cap="none" dirty="0">
              <a:solidFill>
                <a:srgbClr val="00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9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Trådnet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rådne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rådne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TM03457485[[fn=Net]]</Template>
  <TotalTime>232</TotalTime>
  <Words>309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Lucida Console</vt:lpstr>
      <vt:lpstr>Trådnet</vt:lpstr>
      <vt:lpstr>&lt;CAL – AVR Assembler operations&gt; I will help you the best I can, but I am just a student like you!</vt:lpstr>
      <vt:lpstr>&lt;CAL – Registers and stack&gt; I will help you the best I can, but I am just a student like you!</vt:lpstr>
      <vt:lpstr>&lt;CAL – Calling&gt; I will help you the best I can, but I am just a student like you!</vt:lpstr>
      <vt:lpstr>&lt;Contact info and references&gt; I will help you the best I can, but I am just a student like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S. Rasmussen</dc:creator>
  <cp:lastModifiedBy>S. Rasmussen</cp:lastModifiedBy>
  <cp:revision>13</cp:revision>
  <dcterms:created xsi:type="dcterms:W3CDTF">2016-09-08T20:30:10Z</dcterms:created>
  <dcterms:modified xsi:type="dcterms:W3CDTF">2017-11-20T15:10:40Z</dcterms:modified>
</cp:coreProperties>
</file>