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4"/>
  </p:notesMasterIdLst>
  <p:sldIdLst>
    <p:sldId id="256" r:id="rId2"/>
    <p:sldId id="269" r:id="rId3"/>
    <p:sldId id="257" r:id="rId4"/>
    <p:sldId id="258" r:id="rId5"/>
    <p:sldId id="264" r:id="rId6"/>
    <p:sldId id="263" r:id="rId7"/>
    <p:sldId id="265" r:id="rId8"/>
    <p:sldId id="266" r:id="rId9"/>
    <p:sldId id="267" r:id="rId10"/>
    <p:sldId id="268" r:id="rId11"/>
    <p:sldId id="270" r:id="rId12"/>
    <p:sldId id="271" r:id="rId13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84"/>
    <p:restoredTop sz="75613"/>
  </p:normalViewPr>
  <p:slideViewPr>
    <p:cSldViewPr snapToGrid="0" snapToObjects="1">
      <p:cViewPr>
        <p:scale>
          <a:sx n="90" d="100"/>
          <a:sy n="90" d="100"/>
        </p:scale>
        <p:origin x="-128" y="144"/>
      </p:cViewPr>
      <p:guideLst/>
    </p:cSldViewPr>
  </p:slideViewPr>
  <p:notesTextViewPr>
    <p:cViewPr>
      <p:scale>
        <a:sx n="160" d="100"/>
        <a:sy n="16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19A1A-391C-194A-8BDF-F22F4F1E3C9A}" type="datetimeFigureOut">
              <a:rPr lang="en-TH" smtClean="0"/>
              <a:t>19/6/2021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9A0B8-74A5-CF4E-9FFB-E5788860C1E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9232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www.jmir.org</a:t>
            </a:r>
            <a:r>
              <a:rPr lang="en-US" dirty="0"/>
              <a:t>/2021/5/e26953</a:t>
            </a:r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79A0B8-74A5-CF4E-9FFB-E5788860C1E5}" type="slidenum">
              <a:rPr lang="en-TH" smtClean="0"/>
              <a:t>3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58998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79A0B8-74A5-CF4E-9FFB-E5788860C1E5}" type="slidenum">
              <a:rPr lang="en-TH" smtClean="0"/>
              <a:t>5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0036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www.jmir.org</a:t>
            </a:r>
            <a:r>
              <a:rPr lang="en-US" dirty="0"/>
              <a:t>/2021/5/e26953</a:t>
            </a:r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79A0B8-74A5-CF4E-9FFB-E5788860C1E5}" type="slidenum">
              <a:rPr lang="en-TH" smtClean="0"/>
              <a:t>7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25737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วิเคราะห์ไปก่อน</a:t>
            </a:r>
          </a:p>
          <a:p>
            <a:r>
              <a:rPr lang="th-TH" dirty="0"/>
              <a:t>ดึงแบบ </a:t>
            </a:r>
            <a:r>
              <a:rPr lang="en-US" dirty="0"/>
              <a:t>1000 </a:t>
            </a:r>
          </a:p>
          <a:p>
            <a:r>
              <a:rPr lang="th-TH" dirty="0"/>
              <a:t>ต่างจังหวัด อาจารย์คิดว่ามีความแตกต่างกันระหว่าง </a:t>
            </a:r>
            <a:r>
              <a:rPr lang="en-US" dirty="0"/>
              <a:t>location </a:t>
            </a:r>
            <a:endParaRPr lang="th-TH" dirty="0"/>
          </a:p>
          <a:p>
            <a:endParaRPr lang="th-TH" dirty="0"/>
          </a:p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79A0B8-74A5-CF4E-9FFB-E5788860C1E5}" type="slidenum">
              <a:rPr lang="en-TH" smtClean="0"/>
              <a:t>11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0857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สีแดง</a:t>
            </a:r>
          </a:p>
          <a:p>
            <a:pPr marL="228600" indent="-228600">
              <a:buAutoNum type="arabicPeriod"/>
            </a:pPr>
            <a:r>
              <a:rPr lang="th-TH" dirty="0"/>
              <a:t>กรุงเทพมหานคร</a:t>
            </a:r>
            <a:r>
              <a:rPr lang="en-US" dirty="0"/>
              <a:t>, </a:t>
            </a:r>
            <a:r>
              <a:rPr lang="th-TH" dirty="0"/>
              <a:t>กรุงเทพ</a:t>
            </a:r>
            <a:r>
              <a:rPr lang="en-US" dirty="0"/>
              <a:t>, </a:t>
            </a:r>
            <a:r>
              <a:rPr lang="th-TH" dirty="0" err="1"/>
              <a:t>กทม</a:t>
            </a:r>
            <a:r>
              <a:rPr lang="en-US" dirty="0"/>
              <a:t>., Bangkok </a:t>
            </a:r>
          </a:p>
          <a:p>
            <a:pPr marL="228600" indent="-228600">
              <a:buAutoNum type="arabicPeriod"/>
            </a:pPr>
            <a:r>
              <a:rPr lang="th-TH" dirty="0"/>
              <a:t>เชียงใหม่</a:t>
            </a:r>
            <a:r>
              <a:rPr lang="en-US" dirty="0"/>
              <a:t>, </a:t>
            </a:r>
            <a:r>
              <a:rPr lang="th-TH" dirty="0"/>
              <a:t>ชม</a:t>
            </a:r>
            <a:r>
              <a:rPr lang="en-US" dirty="0"/>
              <a:t>., Chiang Mai</a:t>
            </a:r>
            <a:endParaRPr lang="th-TH" dirty="0"/>
          </a:p>
          <a:p>
            <a:pPr marL="228600" indent="-228600">
              <a:buAutoNum type="arabicPeriod"/>
            </a:pPr>
            <a:r>
              <a:rPr lang="th-TH" dirty="0"/>
              <a:t>ปทุมธานี</a:t>
            </a:r>
            <a:r>
              <a:rPr lang="en-US" dirty="0"/>
              <a:t>, </a:t>
            </a:r>
            <a:r>
              <a:rPr lang="th-T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ปท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., Pathum Thani</a:t>
            </a:r>
          </a:p>
          <a:p>
            <a:pPr marL="228600" indent="-228600">
              <a:buAutoNum type="arabicPeriod"/>
            </a:pP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ชลบุรี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h-T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ชบ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., Chon Buri</a:t>
            </a:r>
          </a:p>
          <a:p>
            <a:pPr marL="228600" indent="-228600">
              <a:buAutoNum type="arabicPeriod"/>
            </a:pPr>
            <a:r>
              <a:rPr lang="th-TH" dirty="0"/>
              <a:t>นนทบุรี</a:t>
            </a:r>
            <a:r>
              <a:rPr lang="en-US" dirty="0"/>
              <a:t>, </a:t>
            </a:r>
            <a:r>
              <a:rPr lang="th-TH" dirty="0"/>
              <a:t>นบ</a:t>
            </a:r>
            <a:r>
              <a:rPr lang="en-US" dirty="0"/>
              <a:t>., </a:t>
            </a:r>
            <a:r>
              <a:rPr lang="en-US" dirty="0">
                <a:effectLst/>
              </a:rPr>
              <a:t>Nonthaburi</a:t>
            </a:r>
          </a:p>
          <a:p>
            <a:pPr marL="228600" indent="-228600">
              <a:buAutoNum type="arabicPeriod"/>
            </a:pPr>
            <a:r>
              <a:rPr lang="th-TH" dirty="0">
                <a:effectLst/>
              </a:rPr>
              <a:t>สมุทรปราการ</a:t>
            </a:r>
            <a:r>
              <a:rPr lang="en-US" dirty="0">
                <a:effectLst/>
              </a:rPr>
              <a:t>, </a:t>
            </a:r>
            <a:r>
              <a:rPr lang="th-T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สป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., </a:t>
            </a:r>
            <a:r>
              <a:rPr lang="en-US" dirty="0" err="1">
                <a:effectLst/>
              </a:rPr>
              <a:t>Samut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Prakan</a:t>
            </a:r>
            <a:endParaRPr lang="en-US" dirty="0">
              <a:effectLst/>
            </a:endParaRPr>
          </a:p>
          <a:p>
            <a:pPr marL="228600" indent="-228600">
              <a:buAutoNum type="arabicPeriod"/>
            </a:pPr>
            <a:endParaRPr lang="en-US" dirty="0">
              <a:effectLst/>
            </a:endParaRPr>
          </a:p>
          <a:p>
            <a:pPr marL="228600" indent="-228600">
              <a:buAutoNum type="arabicPeriod"/>
            </a:pP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79A0B8-74A5-CF4E-9FFB-E5788860C1E5}" type="slidenum">
              <a:rPr lang="en-TH" smtClean="0"/>
              <a:t>12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56620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6/19/21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7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4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6/19/21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2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6/19/21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9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6/19/21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5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9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8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6/19/21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8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7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399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chnological background">
            <a:extLst>
              <a:ext uri="{FF2B5EF4-FFF2-40B4-BE49-F238E27FC236}">
                <a16:creationId xmlns:a16="http://schemas.microsoft.com/office/drawing/2014/main" id="{ABEB912D-346C-441F-B426-1965194CDF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9" b="785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C0429-F713-BD48-AA0B-085C1CEB2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endParaRPr lang="en-TH" sz="4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6B7F8-8C8B-7344-AD7A-C21A06D1B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4320228" cy="1614198"/>
          </a:xfrm>
        </p:spPr>
        <p:txBody>
          <a:bodyPr>
            <a:normAutofit/>
          </a:bodyPr>
          <a:lstStyle/>
          <a:p>
            <a:endParaRPr lang="en-TH" sz="180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787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45D9-D097-AA4C-AC1B-EE30B2EC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741C-9736-B349-A2BA-1D388354D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November 9 to  December 8 2020</a:t>
            </a:r>
          </a:p>
          <a:p>
            <a:pPr lvl="1"/>
            <a:r>
              <a:rPr lang="en-US" dirty="0"/>
              <a:t>9 NOV – when Pfizer and BioNTech announced the development of a vaccine that is more than 90% effective, </a:t>
            </a:r>
          </a:p>
          <a:p>
            <a:pPr lvl="1"/>
            <a:r>
              <a:rPr lang="en-US" dirty="0"/>
              <a:t>8 DEC - when the vaccination </a:t>
            </a:r>
            <a:r>
              <a:rPr lang="en-US" dirty="0" err="1"/>
              <a:t>processhas</a:t>
            </a:r>
            <a:r>
              <a:rPr lang="en-US" dirty="0"/>
              <a:t> started in UK, has been considered </a:t>
            </a:r>
          </a:p>
          <a:p>
            <a:r>
              <a:rPr lang="en-US" dirty="0"/>
              <a:t>a number of 2,349,659 tweets concerning the topic of COVID-19 vaccination in Ro</a:t>
            </a:r>
            <a:endParaRPr lang="th-TH" dirty="0"/>
          </a:p>
          <a:p>
            <a:r>
              <a:rPr lang="en-US" dirty="0"/>
              <a:t>Data Annotation: Remove duplicate tweets and retweets -&gt; 752,951 (32%) </a:t>
            </a:r>
          </a:p>
          <a:p>
            <a:pPr lvl="1"/>
            <a:r>
              <a:rPr lang="en-US" dirty="0"/>
              <a:t>randomly selected and manually annotated 7530 tweets (1.00% of all the tweets in the dataset.)  (better ref work using 693 and </a:t>
            </a:r>
            <a:r>
              <a:rPr lang="en-TH" dirty="0"/>
              <a:t>984 </a:t>
            </a:r>
            <a:endParaRPr lang="en-US" dirty="0"/>
          </a:p>
          <a:p>
            <a:pPr lvl="1"/>
            <a:r>
              <a:rPr lang="en-US" dirty="0"/>
              <a:t>human raters into three classes: </a:t>
            </a:r>
            <a:r>
              <a:rPr lang="en-US" i="1" dirty="0"/>
              <a:t>in favor</a:t>
            </a:r>
            <a:r>
              <a:rPr lang="en-US" dirty="0"/>
              <a:t>, </a:t>
            </a:r>
            <a:r>
              <a:rPr lang="en-US" i="1" dirty="0"/>
              <a:t>against </a:t>
            </a:r>
            <a:r>
              <a:rPr lang="en-US" dirty="0"/>
              <a:t>and </a:t>
            </a:r>
            <a:r>
              <a:rPr lang="en-US" i="1" dirty="0"/>
              <a:t>neutral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58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A0BD-7B7A-6549-8148-55B9B7223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0"/>
            <a:ext cx="11029616" cy="1188720"/>
          </a:xfrm>
        </p:spPr>
        <p:txBody>
          <a:bodyPr>
            <a:normAutofit/>
          </a:bodyPr>
          <a:lstStyle/>
          <a:p>
            <a:r>
              <a:rPr lang="en-TH" sz="3200" dirty="0"/>
              <a:t>Data Collection in THAiland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5BFBC-CBB9-CB44-AAF2-B182DFD6E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80160"/>
            <a:ext cx="11029615" cy="5279136"/>
          </a:xfrm>
        </p:spPr>
        <p:txBody>
          <a:bodyPr>
            <a:normAutofit fontScale="92500" lnSpcReduction="10000"/>
          </a:bodyPr>
          <a:lstStyle/>
          <a:p>
            <a:r>
              <a:rPr lang="en-TH" sz="1100" dirty="0"/>
              <a:t>1. </a:t>
            </a:r>
            <a:r>
              <a:rPr lang="th-TH" sz="1100" dirty="0"/>
              <a:t>​</a:t>
            </a:r>
            <a:r>
              <a:rPr lang="en-US" sz="1100" dirty="0"/>
              <a:t>FEB </a:t>
            </a:r>
          </a:p>
          <a:p>
            <a:pPr lvl="1"/>
            <a:r>
              <a:rPr lang="en-US" sz="1400" dirty="0" err="1"/>
              <a:t>Sinovac</a:t>
            </a:r>
            <a:r>
              <a:rPr lang="en-US" sz="1400" dirty="0"/>
              <a:t> </a:t>
            </a:r>
            <a:r>
              <a:rPr lang="th-TH" sz="1400" dirty="0"/>
              <a:t>ของจีนถึงไทยเมื่อวันที่ 24 กุมภาพันธ์ สถาบันบำราศนราดูรม</a:t>
            </a:r>
            <a:r>
              <a:rPr lang="th-TH" sz="1400" dirty="0" err="1"/>
              <a:t>ี</a:t>
            </a:r>
            <a:r>
              <a:rPr lang="th-TH" sz="1400" dirty="0"/>
              <a:t>การฉีดวัคซีนต้านโควิด-19 เข็มแรกจากบริษัท ที่ผ่านมา  ฉีดอนุทิน </a:t>
            </a:r>
          </a:p>
          <a:p>
            <a:pPr lvl="1"/>
            <a:r>
              <a:rPr lang="en-US" sz="1400" dirty="0" err="1"/>
              <a:t>Sinovac</a:t>
            </a:r>
            <a:r>
              <a:rPr lang="en-US" sz="1400" dirty="0"/>
              <a:t> </a:t>
            </a:r>
            <a:r>
              <a:rPr lang="th-TH" sz="1400" dirty="0"/>
              <a:t>ฉีดให้กับบุคลากรทางการแพทย์ ประชาชนบางกลุ่ม </a:t>
            </a:r>
            <a:r>
              <a:rPr lang="en-US" sz="1400" dirty="0"/>
              <a:t>60</a:t>
            </a:r>
            <a:r>
              <a:rPr lang="th-TH" sz="1400" dirty="0"/>
              <a:t>ปี</a:t>
            </a:r>
            <a:r>
              <a:rPr lang="en-US" sz="1400" dirty="0"/>
              <a:t>+ </a:t>
            </a:r>
            <a:r>
              <a:rPr lang="th-TH" sz="1400" dirty="0"/>
              <a:t>เจ้าหน้าที่เกี่ยวข้อง ประชาชนทั่วไปและแรงงานในพื้นที่ระบาด </a:t>
            </a:r>
          </a:p>
          <a:p>
            <a:pPr lvl="1"/>
            <a:r>
              <a:rPr lang="en-US" sz="1400" dirty="0" err="1"/>
              <a:t>Sinovac</a:t>
            </a:r>
            <a:r>
              <a:rPr lang="en-US" sz="1400" dirty="0"/>
              <a:t> </a:t>
            </a:r>
            <a:r>
              <a:rPr lang="th-TH" sz="1400" dirty="0"/>
              <a:t>นำเข้าโดยองค์การเภสัชกรรม (</a:t>
            </a:r>
            <a:r>
              <a:rPr lang="th-TH" sz="1400" dirty="0" err="1"/>
              <a:t>อ</a:t>
            </a:r>
            <a:r>
              <a:rPr lang="th-TH" sz="1400" dirty="0"/>
              <a:t>ภ.) จำนวน 6 ล้านโด</a:t>
            </a:r>
            <a:r>
              <a:rPr lang="th-TH" sz="1400" dirty="0" err="1"/>
              <a:t>ส</a:t>
            </a:r>
            <a:r>
              <a:rPr lang="th-TH" sz="1400" dirty="0"/>
              <a:t> เดินทางถึงไทยแล้ว 8 ล็อต ระหว่าง 24 ก.พ. ถึง 20 พ.ค.</a:t>
            </a:r>
            <a:endParaRPr lang="en-US" sz="1400" dirty="0"/>
          </a:p>
          <a:p>
            <a:pPr lvl="1"/>
            <a:r>
              <a:rPr lang="en-US" sz="1400" dirty="0"/>
              <a:t>AZ 	</a:t>
            </a:r>
            <a:r>
              <a:rPr lang="th-TH" sz="1400" dirty="0"/>
              <a:t>นำเข้าโดยบริษัท </a:t>
            </a:r>
            <a:r>
              <a:rPr lang="en-US" sz="1400" dirty="0"/>
              <a:t>AZ </a:t>
            </a:r>
            <a:r>
              <a:rPr lang="th-TH" sz="1400" dirty="0"/>
              <a:t>ถึงไทย ล็อตแรกและล็อตเดียว เมื่อ 24 ก.พ. จำนวน 117,000 โด</a:t>
            </a:r>
            <a:r>
              <a:rPr lang="th-TH" sz="1400" dirty="0" err="1"/>
              <a:t>ส</a:t>
            </a:r>
            <a:endParaRPr lang="en-TH" sz="1400" dirty="0"/>
          </a:p>
          <a:p>
            <a:r>
              <a:rPr lang="en-TH" sz="1800" dirty="0"/>
              <a:t>2. Between 1 to 31 MAY </a:t>
            </a:r>
          </a:p>
          <a:p>
            <a:pPr lvl="1"/>
            <a:r>
              <a:rPr lang="th-TH" sz="1400" dirty="0"/>
              <a:t>16 </a:t>
            </a:r>
            <a:r>
              <a:rPr lang="th-TH" sz="1400" dirty="0" err="1"/>
              <a:t>พค</a:t>
            </a:r>
            <a:r>
              <a:rPr lang="th-TH" sz="1400" dirty="0"/>
              <a:t> 64 หมอพร้อม 2 กลุ่มเป้าหมาย ผู้สูงอายุ &gt;= 60 ปี และ 7 โรคเรื้อรัง </a:t>
            </a:r>
            <a:br>
              <a:rPr lang="th-TH" sz="1400" dirty="0"/>
            </a:br>
            <a:r>
              <a:rPr lang="th-TH" sz="1400" dirty="0"/>
              <a:t>จองสะสม สะสม 5,743,991ราย เป็นกรุงเทพมหานคร 688,723ราย และต่างจังหวัด 5,054,268 ราย </a:t>
            </a:r>
            <a:endParaRPr lang="en-US" sz="1400" dirty="0"/>
          </a:p>
          <a:p>
            <a:pPr lvl="1"/>
            <a:r>
              <a:rPr lang="th-TH" sz="1400" dirty="0"/>
              <a:t>27 </a:t>
            </a:r>
            <a:r>
              <a:rPr lang="th-TH" sz="1400" dirty="0" err="1"/>
              <a:t>พค</a:t>
            </a:r>
            <a:r>
              <a:rPr lang="th-TH" sz="1400" dirty="0"/>
              <a:t> 64 เปิดลงทะเบียน ไทยร่วมใจ ให้กับผู้ที่อาศัยในกทม. อายุตั้งแต่ 18-59 ปี และไม่ได้เป็น 7 กลุ่มเสี่ยง</a:t>
            </a:r>
          </a:p>
          <a:p>
            <a:pPr lvl="1"/>
            <a:r>
              <a:rPr lang="th-TH" sz="1400" dirty="0"/>
              <a:t>สามค่ายมือถือและบริษัทโทรคมนาคมแห่งชาติ จำกัด (มหาชน) เริ่มเปิดช่องทางลงทะเบียนฉีดวัคซีนฟรี</a:t>
            </a:r>
          </a:p>
          <a:p>
            <a:pPr lvl="1"/>
            <a:r>
              <a:rPr lang="th-TH" sz="1400" dirty="0"/>
              <a:t>31 </a:t>
            </a:r>
            <a:r>
              <a:rPr lang="th-TH" sz="1400" dirty="0" err="1"/>
              <a:t>พค</a:t>
            </a:r>
            <a:r>
              <a:rPr lang="th-TH" sz="1400" dirty="0"/>
              <a:t> 64 หมอพร้อม เปิดลงทะเบียนประชาชนทั่วไปที่มีอายุ 18-59 ปี </a:t>
            </a:r>
          </a:p>
          <a:p>
            <a:pPr lvl="1"/>
            <a:r>
              <a:rPr lang="th-TH" sz="1600" dirty="0"/>
              <a:t>ฉีด </a:t>
            </a:r>
            <a:r>
              <a:rPr lang="en-US" sz="1600" dirty="0"/>
              <a:t>- </a:t>
            </a:r>
            <a:r>
              <a:rPr lang="th-TH" sz="1600" dirty="0"/>
              <a:t>วัคซีนเคลื่อนที่ชุมชนระบาดหนัก</a:t>
            </a:r>
            <a:br>
              <a:rPr lang="th-TH" sz="1600" dirty="0"/>
            </a:br>
            <a:r>
              <a:rPr lang="th-TH" sz="1600" dirty="0"/>
              <a:t>– สมุทรสาคร</a:t>
            </a:r>
            <a:br>
              <a:rPr lang="th-TH" sz="1600" dirty="0"/>
            </a:br>
            <a:r>
              <a:rPr lang="th-TH" sz="1600" dirty="0"/>
              <a:t>– คลองเตย</a:t>
            </a:r>
            <a:br>
              <a:rPr lang="th-TH" sz="1600" dirty="0"/>
            </a:br>
            <a:r>
              <a:rPr lang="th-TH" sz="1600" dirty="0"/>
              <a:t>– ตลาดสี่มุมเมือง</a:t>
            </a:r>
          </a:p>
          <a:p>
            <a:pPr lvl="1"/>
            <a:r>
              <a:rPr lang="th-TH" sz="1600" dirty="0"/>
              <a:t>จ.ภูเก็ต ตามโมเดล “ภูเก็ต</a:t>
            </a:r>
            <a:r>
              <a:rPr lang="th-TH" sz="1600" dirty="0" err="1"/>
              <a:t>แ</a:t>
            </a:r>
            <a:r>
              <a:rPr lang="th-TH" sz="1600" dirty="0"/>
              <a:t>ซน</a:t>
            </a:r>
            <a:r>
              <a:rPr lang="th-TH" sz="1600" dirty="0" err="1"/>
              <a:t>ด์</a:t>
            </a:r>
            <a:r>
              <a:rPr lang="th-TH" sz="1600" dirty="0"/>
              <a:t>บอกซ์”</a:t>
            </a:r>
          </a:p>
          <a:p>
            <a:pPr lvl="1"/>
            <a:endParaRPr lang="en-TH" sz="900" dirty="0"/>
          </a:p>
        </p:txBody>
      </p:sp>
    </p:spTree>
    <p:extLst>
      <p:ext uri="{BB962C8B-B14F-4D97-AF65-F5344CB8AC3E}">
        <p14:creationId xmlns:p14="http://schemas.microsoft.com/office/powerpoint/2010/main" val="2882106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AE38-016E-924E-8420-3975DC4D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Experiment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47BD74-82F1-404C-A866-2A33E40466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929" y="1063676"/>
            <a:ext cx="5354553" cy="52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90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39D6-DC1D-424D-87B0-2E1BF228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Timeline COVID-19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36BFC-7029-CF4C-BF6A-E65AB1EEA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H" dirty="0"/>
              <a:t>DEC 2019: </a:t>
            </a:r>
            <a:r>
              <a:rPr lang="en-US" dirty="0"/>
              <a:t>first identified in Wuhan, China, in December 2019</a:t>
            </a:r>
          </a:p>
          <a:p>
            <a:r>
              <a:rPr lang="en-US" dirty="0"/>
              <a:t>9 NOV 2020: when Pfizer and BioNTech announced the development of a vaccine that is more than 90% effective,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CDB1-2780-5447-AB4C-A6053B76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H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60AD156-00C5-8242-B23E-1D42A3E2A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5850" y="1890876"/>
            <a:ext cx="10020300" cy="2146300"/>
          </a:xfr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FD4D7AE-FC5A-8B4B-AC11-CB7D2D2FE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50" y="4755996"/>
            <a:ext cx="4546600" cy="939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7782E4-33D8-B947-AB8C-51ADDBC68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552" y="5003492"/>
            <a:ext cx="4191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0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6784B-91D5-3B4E-95CD-09CD162A8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TH" dirty="0">
                <a:solidFill>
                  <a:srgbClr val="FFFEFF"/>
                </a:solidFill>
              </a:rPr>
              <a:t>Method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D624149-6CC4-CC4E-86A2-D0A17BA56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sz="1800" dirty="0"/>
              <a:t>31,100 English tweets containing COVID-19 vaccine–related keywords between </a:t>
            </a:r>
            <a:r>
              <a:rPr lang="en-US" dirty="0"/>
              <a:t>January 22 and October 20, 2020 </a:t>
            </a:r>
            <a:r>
              <a:rPr lang="en-US" sz="1800" dirty="0"/>
              <a:t>from Australian Twitter users.</a:t>
            </a:r>
          </a:p>
          <a:p>
            <a:endParaRPr lang="en-US" sz="1800" dirty="0"/>
          </a:p>
          <a:p>
            <a:r>
              <a:rPr lang="en-US" dirty="0"/>
              <a:t>Retweets, non-English tweets, and tweets with a geolocation outside Australia were excluded</a:t>
            </a:r>
            <a:endParaRPr lang="en-US" sz="1800" dirty="0"/>
          </a:p>
          <a:p>
            <a:r>
              <a:rPr lang="en-US" sz="1800" dirty="0"/>
              <a:t>latent Dirichlet allocation (LDA) topic model to identify commonly discussed topics </a:t>
            </a:r>
          </a:p>
          <a:p>
            <a:r>
              <a:rPr lang="en-US" sz="1800" dirty="0"/>
              <a:t>sentiment analysis to understand the overall sentiments and emotions related to COVID-19 vaccination in Australia</a:t>
            </a:r>
            <a:endParaRPr lang="en-TH" sz="2400" dirty="0"/>
          </a:p>
        </p:txBody>
      </p:sp>
    </p:spTree>
    <p:extLst>
      <p:ext uri="{BB962C8B-B14F-4D97-AF65-F5344CB8AC3E}">
        <p14:creationId xmlns:p14="http://schemas.microsoft.com/office/powerpoint/2010/main" val="90644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6784B-91D5-3B4E-95CD-09CD162A8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TH" sz="4000" dirty="0">
                <a:solidFill>
                  <a:srgbClr val="FFFEFF"/>
                </a:solidFill>
              </a:rPr>
              <a:t>Data Collection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D624149-6CC4-CC4E-86A2-D0A17BA56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Tools: R library package </a:t>
            </a:r>
            <a:r>
              <a:rPr lang="en-US" dirty="0" err="1"/>
              <a:t>rtweet</a:t>
            </a:r>
            <a:r>
              <a:rPr lang="en-US" dirty="0"/>
              <a:t>  to access the Twitter premium API</a:t>
            </a:r>
          </a:p>
          <a:p>
            <a:r>
              <a:rPr lang="en-US" sz="1800" dirty="0"/>
              <a:t>31,100 English tweets between </a:t>
            </a:r>
            <a:r>
              <a:rPr lang="en-US" dirty="0"/>
              <a:t>January 22 and October 20, 2020 </a:t>
            </a:r>
            <a:r>
              <a:rPr lang="en-US" sz="1800" dirty="0"/>
              <a:t>from Australian Twitter users.</a:t>
            </a:r>
          </a:p>
          <a:p>
            <a:r>
              <a:rPr lang="en-US" sz="1800" dirty="0"/>
              <a:t>Retweets, non-English tweets, and tweets with a geolocation outside Australia were excluded</a:t>
            </a:r>
          </a:p>
          <a:p>
            <a:r>
              <a:rPr lang="en-US" sz="1800" dirty="0"/>
              <a:t>search terms: “</a:t>
            </a:r>
            <a:r>
              <a:rPr lang="en-US" sz="1800" dirty="0" err="1"/>
              <a:t>vacc</a:t>
            </a:r>
            <a:r>
              <a:rPr lang="en-US" sz="1800" dirty="0"/>
              <a:t> OR vax OR vaccine OR vaccination” AND “corona OR covid”</a:t>
            </a:r>
          </a:p>
        </p:txBody>
      </p:sp>
    </p:spTree>
    <p:extLst>
      <p:ext uri="{BB962C8B-B14F-4D97-AF65-F5344CB8AC3E}">
        <p14:creationId xmlns:p14="http://schemas.microsoft.com/office/powerpoint/2010/main" val="341775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BBF7A6-C93D-8A49-BB13-14F2CA4FD633}"/>
              </a:ext>
            </a:extLst>
          </p:cNvPr>
          <p:cNvSpPr/>
          <p:nvPr/>
        </p:nvSpPr>
        <p:spPr>
          <a:xfrm>
            <a:off x="1480458" y="881018"/>
            <a:ext cx="86339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Multimedia Appendix 1</a:t>
            </a:r>
            <a:r>
              <a:rPr lang="en-US" sz="24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Number of tweets collected between January 22 and October 20, 2020.</a:t>
            </a:r>
            <a:endParaRPr lang="en-TH" sz="2400" kern="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F209A-E48C-C148-A284-CC1E9CD1D4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381" y="1890876"/>
            <a:ext cx="8865235" cy="4622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103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4B06283-D356-D442-8AAA-B355030DB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9156" y="1886599"/>
            <a:ext cx="11029950" cy="3351014"/>
          </a:xfrm>
        </p:spPr>
      </p:pic>
    </p:spTree>
    <p:extLst>
      <p:ext uri="{BB962C8B-B14F-4D97-AF65-F5344CB8AC3E}">
        <p14:creationId xmlns:p14="http://schemas.microsoft.com/office/powerpoint/2010/main" val="237232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45D9-D097-AA4C-AC1B-EE30B2EC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741C-9736-B349-A2BA-1D388354D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Philippines received its first delivery of COVID-19 vaccines on 1 March 2021 through WHO’s COVAX initiative. </a:t>
            </a:r>
          </a:p>
          <a:p>
            <a:pPr lvl="1"/>
            <a:r>
              <a:rPr lang="en-US" dirty="0"/>
              <a:t>Which was the first month of the vaccination program of the Philippine government </a:t>
            </a:r>
          </a:p>
          <a:p>
            <a:pPr lvl="1"/>
            <a:r>
              <a:rPr lang="en-US" dirty="0"/>
              <a:t>A total of 600,000 doses of China’s </a:t>
            </a:r>
            <a:r>
              <a:rPr lang="en-US" dirty="0" err="1"/>
              <a:t>Sinovac</a:t>
            </a:r>
            <a:r>
              <a:rPr lang="en-US" dirty="0"/>
              <a:t>, arrived in the Philippines on 28 February</a:t>
            </a:r>
          </a:p>
          <a:p>
            <a:pPr lvl="2"/>
            <a:r>
              <a:rPr lang="en-US" dirty="0"/>
              <a:t>Oxford–AstraZeneca vaccine also arrived 12 days later</a:t>
            </a:r>
          </a:p>
          <a:p>
            <a:pPr lvl="2"/>
            <a:r>
              <a:rPr lang="en-US" dirty="0"/>
              <a:t>with 400,000 more doses of China’s </a:t>
            </a:r>
            <a:r>
              <a:rPr lang="en-US" dirty="0" err="1"/>
              <a:t>Sinovac</a:t>
            </a:r>
            <a:r>
              <a:rPr lang="en-US" dirty="0"/>
              <a:t> arriving 12 days after that</a:t>
            </a:r>
          </a:p>
          <a:p>
            <a:pPr lvl="1"/>
            <a:r>
              <a:rPr lang="en-US" dirty="0"/>
              <a:t>1 March 2021: the Philippines began its vaccination program, starting with health professionals</a:t>
            </a:r>
          </a:p>
          <a:p>
            <a:r>
              <a:rPr lang="en-US" dirty="0"/>
              <a:t>Data Collection</a:t>
            </a:r>
          </a:p>
          <a:p>
            <a:pPr lvl="1"/>
            <a:r>
              <a:rPr lang="en-US" dirty="0"/>
              <a:t>1-31 March 2021: 11,974 tweets</a:t>
            </a:r>
          </a:p>
          <a:p>
            <a:r>
              <a:rPr lang="en-US" dirty="0"/>
              <a:t>Sentiments were annotated and trained using the Naïve Bayes model to classify English and Filipino language tweets into positive, neutral, and negative polarities 81.77% Accuracy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418127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4DE68F1-4F83-CC41-AE21-01D3BF0CC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675" y="2591799"/>
            <a:ext cx="8018828" cy="3633787"/>
          </a:xfr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3F9625C-FD53-B04B-83D4-83A5235DB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18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327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22046</TotalTime>
  <Words>717</Words>
  <Application>Microsoft Macintosh PowerPoint</Application>
  <PresentationFormat>Widescreen</PresentationFormat>
  <Paragraphs>64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Times New Roman</vt:lpstr>
      <vt:lpstr>Univers</vt:lpstr>
      <vt:lpstr>Univers Condensed</vt:lpstr>
      <vt:lpstr>Wingdings 2</vt:lpstr>
      <vt:lpstr>DividendVTI</vt:lpstr>
      <vt:lpstr>PowerPoint Presentation</vt:lpstr>
      <vt:lpstr>Timeline COVID-19</vt:lpstr>
      <vt:lpstr>PowerPoint Presentation</vt:lpstr>
      <vt:lpstr>Method</vt:lpstr>
      <vt:lpstr>Data Collection</vt:lpstr>
      <vt:lpstr>PowerPoint Presentation</vt:lpstr>
      <vt:lpstr>PowerPoint Presentation</vt:lpstr>
      <vt:lpstr>Summary</vt:lpstr>
      <vt:lpstr>PowerPoint Presentation</vt:lpstr>
      <vt:lpstr>Summary</vt:lpstr>
      <vt:lpstr>Data Collection in THAiland</vt:lpstr>
      <vt:lpstr>Experiment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Siratee Vorathamthongdee</dc:creator>
  <cp:lastModifiedBy>Siratee Vorathamthongdee</cp:lastModifiedBy>
  <cp:revision>24</cp:revision>
  <dcterms:created xsi:type="dcterms:W3CDTF">2021-05-29T16:26:33Z</dcterms:created>
  <dcterms:modified xsi:type="dcterms:W3CDTF">2021-07-03T14:36:23Z</dcterms:modified>
</cp:coreProperties>
</file>