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64" r:id="rId6"/>
    <p:sldId id="260" r:id="rId7"/>
    <p:sldId id="261" r:id="rId8"/>
    <p:sldId id="262" r:id="rId9"/>
    <p:sldId id="266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76" y="-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2A1A8-62F0-4B53-983C-C2CFECC0577F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E450-D7F5-434B-9638-97637FC0C7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0E450-D7F5-434B-9638-97637FC0C7C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mtestonline.r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85866"/>
            <a:ext cx="7772400" cy="14144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Конечно-автоматное модульное тестирование программных реализаций на языке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860" y="3643320"/>
            <a:ext cx="6486548" cy="80367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800" dirty="0" smtClean="0"/>
              <a:t>Студент: </a:t>
            </a:r>
            <a:r>
              <a:rPr lang="ru-RU" sz="2800" dirty="0" err="1" smtClean="0"/>
              <a:t>Разенков</a:t>
            </a:r>
            <a:r>
              <a:rPr lang="ru-RU" sz="2800" dirty="0" smtClean="0"/>
              <a:t> С.И.</a:t>
            </a:r>
          </a:p>
          <a:p>
            <a:pPr algn="r"/>
            <a:r>
              <a:rPr lang="ru-RU" sz="2800" dirty="0" smtClean="0"/>
              <a:t>Научный руководитель: Твардовский А.С.</a:t>
            </a:r>
            <a:endParaRPr lang="ru-RU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Конечно-автоматные методы активно используются в тестировании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Высокая сложность тестов подталкивает к их автоматизации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Одним из объектов тестирования являются реализации на ООЯП</a:t>
            </a:r>
            <a:endParaRPr lang="ru-R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понятия и определения</a:t>
            </a:r>
            <a:endParaRPr lang="ru-RU" dirty="0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66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1500180"/>
            <a:ext cx="2000193" cy="500048"/>
          </a:xfrm>
          <a:prstGeom prst="rect">
            <a:avLst/>
          </a:prstGeom>
          <a:noFill/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68" name="Picture 5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1857370"/>
            <a:ext cx="2096332" cy="535994"/>
          </a:xfrm>
          <a:prstGeom prst="rect">
            <a:avLst/>
          </a:prstGeom>
          <a:noFill/>
        </p:spPr>
      </p:pic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0" name="Picture 5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2214560"/>
            <a:ext cx="2384722" cy="500048"/>
          </a:xfrm>
          <a:prstGeom prst="rect">
            <a:avLst/>
          </a:prstGeom>
          <a:noFill/>
        </p:spPr>
      </p:pic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2" name="Picture 6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2571750"/>
            <a:ext cx="214314" cy="473748"/>
          </a:xfrm>
          <a:prstGeom prst="rect">
            <a:avLst/>
          </a:prstGeom>
          <a:noFill/>
        </p:spPr>
      </p:pic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4" name="Picture 6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2571750"/>
            <a:ext cx="214314" cy="500067"/>
          </a:xfrm>
          <a:prstGeom prst="rect">
            <a:avLst/>
          </a:prstGeom>
          <a:noFill/>
        </p:spPr>
      </p:pic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6" name="Picture 6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928940"/>
            <a:ext cx="1578374" cy="436130"/>
          </a:xfrm>
          <a:prstGeom prst="rect">
            <a:avLst/>
          </a:prstGeom>
          <a:noFill/>
        </p:spPr>
      </p:pic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8" name="Picture 6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3286130"/>
            <a:ext cx="1765464" cy="428610"/>
          </a:xfrm>
          <a:prstGeom prst="rect">
            <a:avLst/>
          </a:prstGeom>
          <a:noFill/>
        </p:spPr>
      </p:pic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0" name="Picture 6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643320"/>
            <a:ext cx="561275" cy="428610"/>
          </a:xfrm>
          <a:prstGeom prst="rect">
            <a:avLst/>
          </a:prstGeom>
          <a:noFill/>
        </p:spPr>
      </p:pic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2" name="Picture 7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438" y="3643320"/>
            <a:ext cx="214314" cy="428628"/>
          </a:xfrm>
          <a:prstGeom prst="rect">
            <a:avLst/>
          </a:prstGeom>
          <a:noFill/>
        </p:spPr>
      </p:pic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4" name="Picture 7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4000510"/>
            <a:ext cx="1592047" cy="428628"/>
          </a:xfrm>
          <a:prstGeom prst="rect">
            <a:avLst/>
          </a:prstGeom>
          <a:noFill/>
        </p:spPr>
      </p:pic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8" name="Picture 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86" y="4786328"/>
            <a:ext cx="581710" cy="428628"/>
          </a:xfrm>
          <a:prstGeom prst="rect">
            <a:avLst/>
          </a:prstGeom>
          <a:noFill/>
        </p:spPr>
      </p:pic>
      <p:sp>
        <p:nvSpPr>
          <p:cNvPr id="29" name="Прямоугольник 28"/>
          <p:cNvSpPr/>
          <p:nvPr/>
        </p:nvSpPr>
        <p:spPr>
          <a:xfrm>
            <a:off x="0" y="642925"/>
            <a:ext cx="9144000" cy="45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Конечным автоматом</a:t>
            </a:r>
            <a:r>
              <a:rPr lang="ru-RU" sz="2400" dirty="0" smtClean="0"/>
              <a:t> </a:t>
            </a:r>
            <a:r>
              <a:rPr lang="en-US" sz="2400" dirty="0" smtClean="0"/>
              <a:t>M </a:t>
            </a:r>
            <a:r>
              <a:rPr lang="ru-RU" sz="2400" dirty="0" smtClean="0"/>
              <a:t>называется синхронная система состоящая из: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конечного входного алфавита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конечного выходного алфавита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конечного множества состояний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двух характеристических функций</a:t>
            </a:r>
            <a:r>
              <a:rPr lang="en-US" sz="2400" dirty="0" smtClean="0"/>
              <a:t>    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 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r>
              <a:rPr lang="en-US" sz="2400" dirty="0" smtClean="0"/>
              <a:t>			</a:t>
            </a:r>
            <a:r>
              <a:rPr lang="ru-RU" sz="2400" dirty="0" smtClean="0"/>
              <a:t>,</a:t>
            </a:r>
          </a:p>
          <a:p>
            <a:r>
              <a:rPr lang="en-US" sz="2400" dirty="0" smtClean="0"/>
              <a:t>		</a:t>
            </a:r>
            <a:r>
              <a:rPr lang="en-US" sz="2400" dirty="0" smtClean="0"/>
              <a:t>	</a:t>
            </a:r>
            <a:r>
              <a:rPr lang="ru-RU" sz="2400" dirty="0" smtClean="0"/>
              <a:t>,</a:t>
            </a:r>
            <a:endParaRPr lang="ru-RU" sz="2400" dirty="0" smtClean="0"/>
          </a:p>
          <a:p>
            <a:r>
              <a:rPr lang="ru-RU" sz="2400" dirty="0" smtClean="0"/>
              <a:t>где  </a:t>
            </a:r>
            <a:r>
              <a:rPr lang="en-US" sz="2400" dirty="0" smtClean="0"/>
              <a:t>	</a:t>
            </a:r>
            <a:r>
              <a:rPr lang="ru-RU" sz="2400" dirty="0" smtClean="0"/>
              <a:t>   и</a:t>
            </a:r>
            <a:r>
              <a:rPr lang="en-US" sz="2400" dirty="0" smtClean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ru-RU" sz="2400" dirty="0" smtClean="0"/>
              <a:t>- </a:t>
            </a:r>
            <a:r>
              <a:rPr lang="ru-RU" sz="2400" dirty="0" smtClean="0"/>
              <a:t>соответственно входной символ, выходной символ и состояние автомата </a:t>
            </a:r>
            <a:r>
              <a:rPr lang="en-US" sz="2400" dirty="0" smtClean="0"/>
              <a:t>M </a:t>
            </a:r>
            <a:r>
              <a:rPr lang="ru-RU" sz="2400" dirty="0" smtClean="0"/>
              <a:t>в момент </a:t>
            </a:r>
            <a:r>
              <a:rPr lang="en-US" sz="2400" dirty="0" smtClean="0"/>
              <a:t>	               </a:t>
            </a:r>
            <a:r>
              <a:rPr lang="ru-RU" sz="2400" dirty="0" smtClean="0"/>
              <a:t> </a:t>
            </a:r>
            <a:r>
              <a:rPr lang="ru-RU" sz="2400" dirty="0" smtClean="0"/>
              <a:t>   . </a:t>
            </a:r>
            <a:endParaRPr lang="en-US" sz="2400" dirty="0" smtClean="0"/>
          </a:p>
          <a:p>
            <a:r>
              <a:rPr lang="ru-RU" sz="2400" dirty="0" smtClean="0"/>
              <a:t>Автомат называется </a:t>
            </a:r>
            <a:r>
              <a:rPr lang="ru-RU" sz="2400" i="1" dirty="0" smtClean="0"/>
              <a:t>полностью определенным</a:t>
            </a:r>
            <a:r>
              <a:rPr lang="ru-RU" sz="2400" dirty="0" smtClean="0"/>
              <a:t>, </a:t>
            </a:r>
            <a:r>
              <a:rPr lang="ru-RU" sz="2400" dirty="0" smtClean="0"/>
              <a:t>если области определения его характеристических функций совпадают с	   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Пример конечного автомата</a:t>
            </a:r>
            <a:endParaRPr lang="ru-RU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7" name="Picture 7" descr="C:\Users\semen\Downloads\ant_fsm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5" y="1000114"/>
            <a:ext cx="9043376" cy="40005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Пример конечного автомата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Автомат называется </a:t>
            </a:r>
            <a:r>
              <a:rPr lang="ru-RU" i="1" dirty="0" smtClean="0"/>
              <a:t>приведенным</a:t>
            </a:r>
            <a:r>
              <a:rPr lang="ru-RU" dirty="0" smtClean="0"/>
              <a:t>, если любые два состояния в нем </a:t>
            </a:r>
            <a:r>
              <a:rPr lang="ru-RU" dirty="0" smtClean="0"/>
              <a:t>различимы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3" descr="C:\Users\semen\Downloads\ant_fsm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857238"/>
            <a:ext cx="9072594" cy="420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8"/>
          </a:xfrm>
        </p:spPr>
        <p:txBody>
          <a:bodyPr/>
          <a:lstStyle/>
          <a:p>
            <a:r>
              <a:rPr lang="ru-RU" dirty="0" smtClean="0"/>
              <a:t>Проверяющий 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6"/>
            <a:ext cx="9144000" cy="42148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 smtClean="0"/>
              <a:t>Модель неисправности конечного автомата представляет </a:t>
            </a:r>
            <a:r>
              <a:rPr lang="ru-RU" sz="2200" dirty="0" smtClean="0"/>
              <a:t>собой тройку</a:t>
            </a:r>
            <a:r>
              <a:rPr lang="ru-RU" sz="2200" dirty="0"/>
              <a:t>: </a:t>
            </a:r>
            <a:endParaRPr lang="ru-RU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200" dirty="0" smtClean="0"/>
              <a:t>эталон </a:t>
            </a:r>
            <a:r>
              <a:rPr lang="ru-RU" sz="2200" dirty="0"/>
              <a:t>– конечный полностью </a:t>
            </a:r>
            <a:r>
              <a:rPr lang="ru-RU" sz="2200" dirty="0" smtClean="0"/>
              <a:t>определенный приведённый </a:t>
            </a:r>
            <a:r>
              <a:rPr lang="ru-RU" sz="2200" dirty="0"/>
              <a:t>инициальный </a:t>
            </a:r>
            <a:r>
              <a:rPr lang="ru-RU" sz="2200" dirty="0" smtClean="0"/>
              <a:t>автомат; </a:t>
            </a:r>
            <a:endParaRPr lang="ru-RU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200" dirty="0" smtClean="0"/>
              <a:t>область </a:t>
            </a:r>
            <a:r>
              <a:rPr lang="ru-RU" sz="2200" dirty="0"/>
              <a:t>неисправности – множество конечных полностью </a:t>
            </a:r>
            <a:r>
              <a:rPr lang="ru-RU" sz="2200" dirty="0" smtClean="0"/>
              <a:t>определенных инициальных </a:t>
            </a:r>
            <a:r>
              <a:rPr lang="ru-RU" sz="2200" dirty="0"/>
              <a:t>автоматов с </a:t>
            </a:r>
            <a:r>
              <a:rPr lang="ru-RU" sz="2200" dirty="0" smtClean="0"/>
              <a:t>тем </a:t>
            </a:r>
            <a:r>
              <a:rPr lang="ru-RU" sz="2200" dirty="0"/>
              <a:t>же выходным алфавитом; </a:t>
            </a:r>
            <a:endParaRPr lang="ru-RU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200" dirty="0" smtClean="0"/>
              <a:t>отношение </a:t>
            </a:r>
            <a:r>
              <a:rPr lang="ru-RU" sz="2200" dirty="0" err="1"/>
              <a:t>конформности</a:t>
            </a:r>
            <a:r>
              <a:rPr lang="ru-RU" sz="2200" dirty="0"/>
              <a:t> – </a:t>
            </a:r>
            <a:r>
              <a:rPr lang="ru-RU" sz="2200" dirty="0" err="1"/>
              <a:t>отношение</a:t>
            </a:r>
            <a:r>
              <a:rPr lang="ru-RU" sz="2200" dirty="0"/>
              <a:t> эквивалентности</a:t>
            </a:r>
            <a:r>
              <a:rPr lang="ru-RU" sz="2200" dirty="0" smtClean="0"/>
              <a:t>.</a:t>
            </a:r>
          </a:p>
          <a:p>
            <a:pPr marL="514350" indent="-514350">
              <a:buNone/>
            </a:pPr>
            <a:r>
              <a:rPr lang="ru-RU" sz="2200" dirty="0" smtClean="0"/>
              <a:t>	Полным </a:t>
            </a:r>
            <a:r>
              <a:rPr lang="ru-RU" sz="2200" dirty="0" smtClean="0"/>
              <a:t>проверяющим тестом называется конечное множество входных последовательностей конечной длины, по реакциям на которые можно отличить всякую </a:t>
            </a:r>
            <a:r>
              <a:rPr lang="ru-RU" sz="2200" dirty="0" err="1" smtClean="0"/>
              <a:t>неконформную</a:t>
            </a:r>
            <a:r>
              <a:rPr lang="ru-RU" sz="2200" dirty="0" smtClean="0"/>
              <a:t> реализацию из области неисправности. 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Проверяющий 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0"/>
            <a:ext cx="7143768" cy="4357700"/>
          </a:xfrm>
        </p:spPr>
        <p:txBody>
          <a:bodyPr/>
          <a:lstStyle/>
          <a:p>
            <a:r>
              <a:rPr lang="ru-RU" dirty="0"/>
              <a:t>Примерами методов построения проверяющих тестов являются метод Василевского (</a:t>
            </a:r>
            <a:r>
              <a:rPr lang="en-US" dirty="0"/>
              <a:t>W</a:t>
            </a:r>
            <a:r>
              <a:rPr lang="ru-RU" dirty="0"/>
              <a:t>), </a:t>
            </a:r>
            <a:r>
              <a:rPr lang="en-US" dirty="0"/>
              <a:t>transition tour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Построение тестов </a:t>
            </a:r>
            <a:r>
              <a:rPr lang="ru-RU" dirty="0" err="1" smtClean="0"/>
              <a:t>онлайн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http://www.fsmtestonline.ru/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72132" y="2428874"/>
            <a:ext cx="1428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0/2 4/2 1/3</a:t>
            </a:r>
            <a:br>
              <a:rPr lang="ru-RU" dirty="0" smtClean="0"/>
            </a:br>
            <a:r>
              <a:rPr lang="ru-RU" dirty="0" smtClean="0"/>
              <a:t>0/2 5/0 0/2</a:t>
            </a:r>
            <a:br>
              <a:rPr lang="ru-RU" dirty="0" smtClean="0"/>
            </a:br>
            <a:r>
              <a:rPr lang="ru-RU" dirty="0" smtClean="0"/>
              <a:t>0/2 5/0 1/0</a:t>
            </a:r>
            <a:br>
              <a:rPr lang="ru-RU" dirty="0" smtClean="0"/>
            </a:br>
            <a:r>
              <a:rPr lang="ru-RU" dirty="0" smtClean="0"/>
              <a:t>0/2 6/1 0/1</a:t>
            </a:r>
            <a:br>
              <a:rPr lang="ru-RU" dirty="0" smtClean="0"/>
            </a:br>
            <a:r>
              <a:rPr lang="ru-RU" dirty="0" smtClean="0"/>
              <a:t>0/2 6/1 1/3</a:t>
            </a:r>
            <a:br>
              <a:rPr lang="ru-RU" dirty="0" smtClean="0"/>
            </a:br>
            <a:r>
              <a:rPr lang="ru-RU" dirty="0" smtClean="0"/>
              <a:t>0/2 7/0 0/2</a:t>
            </a:r>
            <a:br>
              <a:rPr lang="ru-RU" dirty="0" smtClean="0"/>
            </a:br>
            <a:r>
              <a:rPr lang="ru-RU" dirty="0" smtClean="0"/>
              <a:t>0/2 7/0 1/0</a:t>
            </a:r>
            <a:br>
              <a:rPr lang="ru-RU" dirty="0" smtClean="0"/>
            </a:br>
            <a:r>
              <a:rPr lang="ru-RU" dirty="0" smtClean="0"/>
              <a:t>1/0 0/2</a:t>
            </a:r>
            <a:br>
              <a:rPr lang="ru-RU" dirty="0" smtClean="0"/>
            </a:br>
            <a:r>
              <a:rPr lang="ru-RU" dirty="0" smtClean="0"/>
              <a:t>1/0 1/0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1"/>
            <a:ext cx="9144000" cy="428628"/>
          </a:xfrm>
        </p:spPr>
        <p:txBody>
          <a:bodyPr>
            <a:normAutofit/>
          </a:bodyPr>
          <a:lstStyle/>
          <a:p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ru-RU" sz="1800" dirty="0"/>
              <a:t>5 представляет собой программный комплекс для тестирования </a:t>
            </a:r>
            <a:r>
              <a:rPr lang="ru-RU" sz="1800" dirty="0" smtClean="0"/>
              <a:t>ПО </a:t>
            </a:r>
            <a:r>
              <a:rPr lang="ru-RU" sz="1800" dirty="0"/>
              <a:t>на языке </a:t>
            </a:r>
            <a:r>
              <a:rPr lang="en-US" sz="1800" dirty="0"/>
              <a:t>Java</a:t>
            </a:r>
            <a:r>
              <a:rPr lang="ru-RU" sz="1800" dirty="0"/>
              <a:t>.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4282" y="1214428"/>
            <a:ext cx="8813330" cy="209288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final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[]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states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{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Staying_at_home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Searching_for_a_leaf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Carrying_the_leaf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Escaping_from_a_predator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&amp;&amp;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throw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RuntimeException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Invalid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value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!"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returnSpeed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atHome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foundLeaf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seePredator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{</a:t>
            </a:r>
            <a:endParaRPr lang="ru-RU" sz="1000" dirty="0" smtClean="0">
              <a:solidFill>
                <a:srgbClr val="A9B7C6"/>
              </a:solidFill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	…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A9B7C6"/>
                </a:solidFill>
                <a:latin typeface="JetBrains Mono"/>
                <a:cs typeface="Arial" pitchFamily="34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4282" y="1214428"/>
            <a:ext cx="8858312" cy="329320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BeforeEach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setup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initValidation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Staying_at_home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antHomeSearchCarryHome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.returnSpeed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Searching_for_a_leaf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CC7832"/>
                </a:solidFill>
                <a:latin typeface="JetBrains Mono"/>
                <a:cs typeface="Arial" pitchFamily="34" charset="0"/>
              </a:rPr>
              <a:t>	…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2" name="Picture 4" descr="C:\Users\semen\Downloads\t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357436"/>
            <a:ext cx="3479800" cy="1149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ru-RU" dirty="0" smtClean="0"/>
              <a:t>Автоматизировать </a:t>
            </a:r>
            <a:r>
              <a:rPr lang="ru-RU" dirty="0" smtClean="0"/>
              <a:t>создание и </a:t>
            </a:r>
            <a:r>
              <a:rPr lang="ru-RU" dirty="0" smtClean="0"/>
              <a:t>выполнение</a:t>
            </a:r>
            <a:r>
              <a:rPr lang="ru-RU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теста для произвольного автомата, реализованного на языке программирования </a:t>
            </a:r>
            <a:r>
              <a:rPr lang="en-US" dirty="0" smtClean="0"/>
              <a:t>Java.</a:t>
            </a:r>
          </a:p>
          <a:p>
            <a:pPr marL="514350" indent="-514350"/>
            <a:r>
              <a:rPr lang="ru-RU" dirty="0" smtClean="0"/>
              <a:t>На вход программе подаётся:</a:t>
            </a:r>
          </a:p>
          <a:p>
            <a:pPr marL="914400" lvl="1" indent="-514350"/>
            <a:r>
              <a:rPr lang="ru-RU" dirty="0" smtClean="0"/>
              <a:t>класс, в котором реализован автомат</a:t>
            </a:r>
          </a:p>
          <a:p>
            <a:pPr marL="914400" lvl="1" indent="-514350"/>
            <a:r>
              <a:rPr lang="ru-RU" dirty="0" smtClean="0"/>
              <a:t>тестовые последовательности</a:t>
            </a:r>
          </a:p>
          <a:p>
            <a:pPr marL="914400" lvl="1" indent="-514350"/>
            <a:r>
              <a:rPr lang="ru-RU" dirty="0" smtClean="0"/>
              <a:t>таблицы соответствия:</a:t>
            </a:r>
          </a:p>
          <a:p>
            <a:pPr marL="1314450" lvl="2" indent="-514350"/>
            <a:r>
              <a:rPr lang="ru-RU" dirty="0"/>
              <a:t>в</a:t>
            </a:r>
            <a:r>
              <a:rPr lang="ru-RU" dirty="0" smtClean="0"/>
              <a:t>ходных значений из теста методам класса с нужными значениями аргументов</a:t>
            </a:r>
          </a:p>
          <a:p>
            <a:pPr marL="1314450" lvl="2" indent="-514350"/>
            <a:r>
              <a:rPr lang="ru-RU" dirty="0" smtClean="0"/>
              <a:t>выходных значений из теста возвращаемым методом класса значениям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232</Words>
  <PresentationFormat>Экран (16:9)</PresentationFormat>
  <Paragraphs>46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Конечно-автоматное модульное тестирование программных реализаций на языке Java</vt:lpstr>
      <vt:lpstr>Мотивация</vt:lpstr>
      <vt:lpstr>Основные понятия и определения</vt:lpstr>
      <vt:lpstr>Пример конечного автомата</vt:lpstr>
      <vt:lpstr>Пример конечного автомата</vt:lpstr>
      <vt:lpstr>Проверяющий тест</vt:lpstr>
      <vt:lpstr>Проверяющий тест</vt:lpstr>
      <vt:lpstr>JUnit 5</vt:lpstr>
      <vt:lpstr>Цель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 Разенков</dc:creator>
  <cp:lastModifiedBy>Семён Разенков</cp:lastModifiedBy>
  <cp:revision>71</cp:revision>
  <dcterms:created xsi:type="dcterms:W3CDTF">2021-11-21T04:31:58Z</dcterms:created>
  <dcterms:modified xsi:type="dcterms:W3CDTF">2021-11-24T02:53:23Z</dcterms:modified>
</cp:coreProperties>
</file>