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67" r:id="rId3"/>
    <p:sldId id="257" r:id="rId4"/>
    <p:sldId id="258" r:id="rId5"/>
    <p:sldId id="264" r:id="rId6"/>
    <p:sldId id="260" r:id="rId7"/>
    <p:sldId id="261" r:id="rId8"/>
    <p:sldId id="262" r:id="rId9"/>
    <p:sldId id="266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6" y="-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2A1A8-62F0-4B53-983C-C2CFECC0577F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E450-D7F5-434B-9638-97637FC0C7C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0E450-D7F5-434B-9638-97637FC0C7CB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mtestonline.r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85866"/>
            <a:ext cx="7772400" cy="14144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Конечно-автоматное модульное тестирование программных реализаций на языке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28860" y="3643320"/>
            <a:ext cx="6486548" cy="80367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sz="2800" dirty="0" smtClean="0"/>
              <a:t>Студент: </a:t>
            </a:r>
            <a:r>
              <a:rPr lang="ru-RU" sz="2800" dirty="0" err="1" smtClean="0"/>
              <a:t>Разенков</a:t>
            </a:r>
            <a:r>
              <a:rPr lang="ru-RU" sz="2800" dirty="0" smtClean="0"/>
              <a:t> С.И.</a:t>
            </a:r>
          </a:p>
          <a:p>
            <a:pPr algn="r"/>
            <a:r>
              <a:rPr lang="ru-RU" sz="2800" dirty="0" smtClean="0"/>
              <a:t>Научный руководитель: Твардовский А.С.</a:t>
            </a:r>
            <a:endParaRPr lang="ru-RU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понятия и определения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142844" y="928676"/>
            <a:ext cx="88054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Конечным автоматом</a:t>
            </a:r>
            <a:r>
              <a:rPr lang="ru-RU" dirty="0" smtClean="0"/>
              <a:t> </a:t>
            </a:r>
            <a:r>
              <a:rPr lang="en-US" dirty="0" smtClean="0"/>
              <a:t>M </a:t>
            </a:r>
            <a:r>
              <a:rPr lang="ru-RU" dirty="0" smtClean="0"/>
              <a:t>называется синхронная система с конечным входным алфавитом </a:t>
            </a:r>
            <a:r>
              <a:rPr lang="en-US" dirty="0" smtClean="0"/>
              <a:t>	 </a:t>
            </a:r>
            <a:r>
              <a:rPr lang="en-US" dirty="0" smtClean="0"/>
              <a:t>                , </a:t>
            </a:r>
            <a:r>
              <a:rPr lang="ru-RU" dirty="0" smtClean="0"/>
              <a:t>с </a:t>
            </a:r>
            <a:r>
              <a:rPr lang="ru-RU" dirty="0" smtClean="0"/>
              <a:t>конечным выходным </a:t>
            </a:r>
            <a:r>
              <a:rPr lang="ru-RU" dirty="0" smtClean="0"/>
              <a:t>алфавитом</a:t>
            </a:r>
            <a:r>
              <a:rPr lang="en-US" dirty="0" smtClean="0"/>
              <a:t>       </a:t>
            </a:r>
            <a:r>
              <a:rPr lang="en-US" dirty="0" smtClean="0"/>
              <a:t>	</a:t>
            </a:r>
            <a:r>
              <a:rPr lang="en-US" dirty="0" smtClean="0"/>
              <a:t>          </a:t>
            </a:r>
            <a:r>
              <a:rPr lang="ru-RU" dirty="0" smtClean="0"/>
              <a:t>, </a:t>
            </a:r>
            <a:r>
              <a:rPr lang="ru-RU" dirty="0" smtClean="0"/>
              <a:t>с конечным множеством </a:t>
            </a:r>
            <a:r>
              <a:rPr lang="ru-RU" dirty="0" smtClean="0"/>
              <a:t>состояний</a:t>
            </a:r>
            <a:r>
              <a:rPr lang="en-US" dirty="0" smtClean="0"/>
              <a:t> </a:t>
            </a:r>
            <a:r>
              <a:rPr lang="en-US" dirty="0" smtClean="0"/>
              <a:t>		           </a:t>
            </a:r>
            <a:r>
              <a:rPr lang="ru-RU" dirty="0" smtClean="0"/>
              <a:t>и </a:t>
            </a:r>
            <a:r>
              <a:rPr lang="ru-RU" dirty="0" smtClean="0"/>
              <a:t>двумя характеристическими </a:t>
            </a:r>
            <a:r>
              <a:rPr lang="ru-RU" dirty="0" smtClean="0"/>
              <a:t>функциями</a:t>
            </a:r>
            <a:r>
              <a:rPr lang="en-US" dirty="0" smtClean="0"/>
              <a:t>     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  <a:r>
              <a:rPr lang="ru-RU" dirty="0" smtClean="0"/>
              <a:t>:</a:t>
            </a:r>
            <a:endParaRPr lang="ru-RU" dirty="0" smtClean="0"/>
          </a:p>
          <a:p>
            <a:r>
              <a:rPr lang="en-US" dirty="0" smtClean="0"/>
              <a:t>			</a:t>
            </a:r>
            <a:r>
              <a:rPr lang="ru-RU" dirty="0" smtClean="0"/>
              <a:t>,</a:t>
            </a:r>
            <a:endParaRPr lang="ru-RU" dirty="0" smtClean="0"/>
          </a:p>
          <a:p>
            <a:r>
              <a:rPr lang="en-US" dirty="0" smtClean="0"/>
              <a:t>			</a:t>
            </a:r>
            <a:r>
              <a:rPr lang="ru-RU" dirty="0" smtClean="0"/>
              <a:t>,</a:t>
            </a:r>
            <a:endParaRPr lang="ru-RU" dirty="0" smtClean="0"/>
          </a:p>
          <a:p>
            <a:r>
              <a:rPr lang="ru-RU" dirty="0" smtClean="0"/>
              <a:t>где  </a:t>
            </a:r>
            <a:r>
              <a:rPr lang="en-US" dirty="0" smtClean="0"/>
              <a:t>	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  </a:t>
            </a:r>
            <a:r>
              <a:rPr lang="en-US" dirty="0" smtClean="0"/>
              <a:t>  </a:t>
            </a:r>
            <a:r>
              <a:rPr lang="ru-RU" dirty="0" smtClean="0"/>
              <a:t>- </a:t>
            </a:r>
            <a:r>
              <a:rPr lang="ru-RU" dirty="0" smtClean="0"/>
              <a:t>соответственно входной символ, выходной символ и состояние автомата </a:t>
            </a:r>
            <a:r>
              <a:rPr lang="en-US" dirty="0" smtClean="0"/>
              <a:t>M </a:t>
            </a:r>
            <a:r>
              <a:rPr lang="ru-RU" dirty="0" smtClean="0"/>
              <a:t>в момент </a:t>
            </a:r>
            <a:r>
              <a:rPr lang="en-US" dirty="0" smtClean="0"/>
              <a:t>	 </a:t>
            </a:r>
            <a:r>
              <a:rPr lang="en-US" dirty="0" smtClean="0"/>
              <a:t>              </a:t>
            </a:r>
            <a:r>
              <a:rPr lang="ru-RU" dirty="0" smtClean="0"/>
              <a:t>. </a:t>
            </a:r>
            <a:r>
              <a:rPr lang="ru-RU" dirty="0" smtClean="0"/>
              <a:t>Система называется </a:t>
            </a:r>
            <a:r>
              <a:rPr lang="ru-RU" i="1" dirty="0" smtClean="0"/>
              <a:t>синхронной</a:t>
            </a:r>
            <a:r>
              <a:rPr lang="ru-RU" dirty="0" smtClean="0"/>
              <a:t>, поскольку её переменные рассматриваются в дискретные моменты </a:t>
            </a:r>
            <a:r>
              <a:rPr lang="ru-RU" dirty="0" smtClean="0"/>
              <a:t>времени</a:t>
            </a:r>
            <a:r>
              <a:rPr lang="en-US" dirty="0" smtClean="0"/>
              <a:t>     </a:t>
            </a:r>
            <a:r>
              <a:rPr lang="ru-RU" dirty="0" smtClean="0"/>
              <a:t>и </a:t>
            </a:r>
            <a:r>
              <a:rPr lang="ru-RU" dirty="0" smtClean="0"/>
              <a:t>не зависят от его текущего значения, а только от номера </a:t>
            </a:r>
            <a:r>
              <a:rPr lang="en-US" dirty="0" smtClean="0"/>
              <a:t>  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Автомат </a:t>
            </a:r>
            <a:r>
              <a:rPr lang="ru-RU" dirty="0" smtClean="0"/>
              <a:t>называется </a:t>
            </a:r>
            <a:r>
              <a:rPr lang="ru-RU" i="1" dirty="0" smtClean="0"/>
              <a:t>полным</a:t>
            </a:r>
            <a:r>
              <a:rPr lang="ru-RU" dirty="0" smtClean="0"/>
              <a:t> или </a:t>
            </a:r>
            <a:r>
              <a:rPr lang="ru-RU" i="1" dirty="0" smtClean="0"/>
              <a:t>полностью определенным (детерминированным)</a:t>
            </a:r>
            <a:r>
              <a:rPr lang="ru-RU" dirty="0" smtClean="0"/>
              <a:t>, если области определения его характеристических функций совпадают </a:t>
            </a:r>
            <a:r>
              <a:rPr lang="ru-RU" dirty="0" smtClean="0"/>
              <a:t>с</a:t>
            </a:r>
            <a:r>
              <a:rPr lang="ru-RU" dirty="0" smtClean="0"/>
              <a:t>	 </a:t>
            </a:r>
            <a:r>
              <a:rPr lang="ru-RU" dirty="0" smtClean="0"/>
              <a:t>      ; </a:t>
            </a:r>
            <a:r>
              <a:rPr lang="ru-RU" dirty="0" smtClean="0"/>
              <a:t>в противном случае автомат называется </a:t>
            </a:r>
            <a:r>
              <a:rPr lang="ru-RU" i="1" dirty="0" smtClean="0"/>
              <a:t>частичным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66" name="Picture 5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1285866"/>
            <a:ext cx="1572401" cy="393100"/>
          </a:xfrm>
          <a:prstGeom prst="rect">
            <a:avLst/>
          </a:prstGeom>
          <a:noFill/>
        </p:spPr>
      </p:pic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68" name="Picture 5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0826" y="1285866"/>
            <a:ext cx="1537458" cy="393100"/>
          </a:xfrm>
          <a:prstGeom prst="rect">
            <a:avLst/>
          </a:prstGeom>
          <a:noFill/>
        </p:spPr>
      </p:pic>
      <p:sp>
        <p:nvSpPr>
          <p:cNvPr id="13371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70" name="Picture 5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8"/>
            <a:ext cx="1703434" cy="357190"/>
          </a:xfrm>
          <a:prstGeom prst="rect">
            <a:avLst/>
          </a:prstGeom>
          <a:noFill/>
        </p:spPr>
      </p:pic>
      <p:sp>
        <p:nvSpPr>
          <p:cNvPr id="13373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72" name="Picture 6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785932"/>
            <a:ext cx="161586" cy="357191"/>
          </a:xfrm>
          <a:prstGeom prst="rect">
            <a:avLst/>
          </a:prstGeom>
          <a:noFill/>
        </p:spPr>
      </p:pic>
      <p:sp>
        <p:nvSpPr>
          <p:cNvPr id="13375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74" name="Picture 6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785932"/>
            <a:ext cx="153081" cy="357190"/>
          </a:xfrm>
          <a:prstGeom prst="rect">
            <a:avLst/>
          </a:prstGeom>
          <a:noFill/>
        </p:spPr>
      </p:pic>
      <p:sp>
        <p:nvSpPr>
          <p:cNvPr id="13377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76" name="Picture 6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2071684"/>
            <a:ext cx="1292622" cy="357172"/>
          </a:xfrm>
          <a:prstGeom prst="rect">
            <a:avLst/>
          </a:prstGeom>
          <a:noFill/>
        </p:spPr>
      </p:pic>
      <p:sp>
        <p:nvSpPr>
          <p:cNvPr id="13379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78" name="Picture 6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2357436"/>
            <a:ext cx="1471208" cy="357172"/>
          </a:xfrm>
          <a:prstGeom prst="rect">
            <a:avLst/>
          </a:prstGeom>
          <a:noFill/>
        </p:spPr>
      </p:pic>
      <p:sp>
        <p:nvSpPr>
          <p:cNvPr id="13381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80" name="Picture 6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2643188"/>
            <a:ext cx="500034" cy="381844"/>
          </a:xfrm>
          <a:prstGeom prst="rect">
            <a:avLst/>
          </a:prstGeom>
          <a:noFill/>
        </p:spPr>
      </p:pic>
      <p:sp>
        <p:nvSpPr>
          <p:cNvPr id="13383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82" name="Picture 70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21580" y="2643188"/>
            <a:ext cx="178586" cy="357172"/>
          </a:xfrm>
          <a:prstGeom prst="rect">
            <a:avLst/>
          </a:prstGeom>
          <a:noFill/>
        </p:spPr>
      </p:pic>
      <p:sp>
        <p:nvSpPr>
          <p:cNvPr id="13385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84" name="Picture 7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2928940"/>
            <a:ext cx="1326639" cy="357172"/>
          </a:xfrm>
          <a:prstGeom prst="rect">
            <a:avLst/>
          </a:prstGeom>
          <a:noFill/>
        </p:spPr>
      </p:pic>
      <p:sp>
        <p:nvSpPr>
          <p:cNvPr id="13387" name="Rectangle 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86" name="Picture 74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3214692"/>
            <a:ext cx="170091" cy="285752"/>
          </a:xfrm>
          <a:prstGeom prst="rect">
            <a:avLst/>
          </a:prstGeom>
          <a:noFill/>
        </p:spPr>
      </p:pic>
      <p:sp>
        <p:nvSpPr>
          <p:cNvPr id="13389" name="Rectangle 7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88" name="Picture 76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3500444"/>
            <a:ext cx="110553" cy="285752"/>
          </a:xfrm>
          <a:prstGeom prst="rect">
            <a:avLst/>
          </a:prstGeom>
          <a:noFill/>
        </p:spPr>
      </p:pic>
      <p:pic>
        <p:nvPicPr>
          <p:cNvPr id="88" name="Picture 1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29520" y="4000510"/>
            <a:ext cx="484758" cy="35719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</p:spPr>
        <p:txBody>
          <a:bodyPr/>
          <a:lstStyle/>
          <a:p>
            <a:r>
              <a:rPr lang="ru-RU" dirty="0" smtClean="0"/>
              <a:t>Пример конечного автомата</a:t>
            </a:r>
            <a:endParaRPr lang="ru-RU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367" name="Picture 7" descr="C:\Users\semen\Downloads\ant_fsm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45" y="1000114"/>
            <a:ext cx="9043376" cy="400052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</p:spPr>
        <p:txBody>
          <a:bodyPr/>
          <a:lstStyle/>
          <a:p>
            <a:r>
              <a:rPr lang="ru-RU" dirty="0" smtClean="0"/>
              <a:t>Пример конечного автомата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5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Автомат называется </a:t>
            </a:r>
            <a:r>
              <a:rPr lang="ru-RU" i="1" dirty="0" smtClean="0"/>
              <a:t>приведенным</a:t>
            </a:r>
            <a:r>
              <a:rPr lang="ru-RU" dirty="0" smtClean="0"/>
              <a:t>, если любые два состояния в нем </a:t>
            </a:r>
            <a:r>
              <a:rPr lang="ru-RU" dirty="0" err="1" smtClean="0"/>
              <a:t>отличимы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Picture 3" descr="C:\Users\semen\Downloads\ant_fsm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785800"/>
            <a:ext cx="9072594" cy="420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</p:spPr>
        <p:txBody>
          <a:bodyPr/>
          <a:lstStyle/>
          <a:p>
            <a:r>
              <a:rPr lang="ru-RU" dirty="0" smtClean="0"/>
              <a:t>Проверяющий тест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857238"/>
            <a:ext cx="8786874" cy="42862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Модель неисправности конечного автомата представляет </a:t>
            </a:r>
            <a:r>
              <a:rPr lang="ru-RU" dirty="0"/>
              <a:t>собой тройку: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эталон </a:t>
            </a:r>
            <a:r>
              <a:rPr lang="ru-RU" dirty="0"/>
              <a:t>– конечный полностью определенный детерминированный приведённый инициальный автомат с </a:t>
            </a:r>
            <a:r>
              <a:rPr lang="en-US" dirty="0"/>
              <a:t>n </a:t>
            </a:r>
            <a:r>
              <a:rPr lang="ru-RU" dirty="0"/>
              <a:t>состояниями;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область </a:t>
            </a:r>
            <a:r>
              <a:rPr lang="ru-RU" dirty="0"/>
              <a:t>неисправности – множество конечных полностью определенных детерминированных инициальных автоматов с числом состояний не более, чем у эталонного автомата, и тем же выходным алфавитом;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отношение </a:t>
            </a:r>
            <a:r>
              <a:rPr lang="ru-RU" dirty="0" err="1"/>
              <a:t>конформности</a:t>
            </a:r>
            <a:r>
              <a:rPr lang="ru-RU" dirty="0"/>
              <a:t> – </a:t>
            </a:r>
            <a:r>
              <a:rPr lang="ru-RU" dirty="0" err="1"/>
              <a:t>отношение</a:t>
            </a:r>
            <a:r>
              <a:rPr lang="ru-RU" dirty="0"/>
              <a:t> эквивалентности</a:t>
            </a:r>
            <a:r>
              <a:rPr lang="ru-RU" dirty="0" smtClean="0"/>
              <a:t>.</a:t>
            </a:r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None/>
            </a:pPr>
            <a:r>
              <a:rPr lang="ru-RU" dirty="0" smtClean="0"/>
              <a:t>Полным </a:t>
            </a:r>
            <a:r>
              <a:rPr lang="ru-RU" dirty="0"/>
              <a:t>проверяющим тестом называется конечное множество входных последовательностей конечной длины, по реакциям на которые можно отличить всякую </a:t>
            </a:r>
            <a:r>
              <a:rPr lang="ru-RU" dirty="0" err="1"/>
              <a:t>неконформную</a:t>
            </a:r>
            <a:r>
              <a:rPr lang="ru-RU" dirty="0"/>
              <a:t> реализацию из области неисправности. Если проверяемый автомат на последовательности теста реагирует так же, как эталонный автомат, то гарантируется, что на все остальные последовательности он будет реагировать, как </a:t>
            </a:r>
            <a:r>
              <a:rPr lang="ru-RU" dirty="0" smtClean="0"/>
              <a:t>эталон.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</p:spPr>
        <p:txBody>
          <a:bodyPr/>
          <a:lstStyle/>
          <a:p>
            <a:r>
              <a:rPr lang="ru-RU" dirty="0" smtClean="0"/>
              <a:t>Проверяющий тест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800"/>
            <a:ext cx="7143768" cy="4357700"/>
          </a:xfrm>
        </p:spPr>
        <p:txBody>
          <a:bodyPr/>
          <a:lstStyle/>
          <a:p>
            <a:r>
              <a:rPr lang="ru-RU" dirty="0"/>
              <a:t>Примерами методов построения проверяющих тестов являются метод Василевского (</a:t>
            </a:r>
            <a:r>
              <a:rPr lang="en-US" dirty="0"/>
              <a:t>W</a:t>
            </a:r>
            <a:r>
              <a:rPr lang="ru-RU" dirty="0"/>
              <a:t>), </a:t>
            </a:r>
            <a:r>
              <a:rPr lang="en-US" dirty="0"/>
              <a:t>transition tour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Построение тестов </a:t>
            </a:r>
            <a:r>
              <a:rPr lang="ru-RU" dirty="0" err="1" smtClean="0"/>
              <a:t>онлайн</a:t>
            </a:r>
            <a:r>
              <a:rPr lang="ru-RU" dirty="0" smtClean="0"/>
              <a:t>: </a:t>
            </a:r>
            <a:r>
              <a:rPr lang="en-US" dirty="0" smtClean="0">
                <a:hlinkClick r:id="rId2"/>
              </a:rPr>
              <a:t>http://www.fsmtestonline.ru/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72132" y="2428874"/>
            <a:ext cx="14287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0/2 </a:t>
            </a:r>
            <a:r>
              <a:rPr lang="ru-RU" dirty="0" smtClean="0"/>
              <a:t>4/2 1/3</a:t>
            </a:r>
            <a:br>
              <a:rPr lang="ru-RU" dirty="0" smtClean="0"/>
            </a:br>
            <a:r>
              <a:rPr lang="ru-RU" dirty="0" smtClean="0"/>
              <a:t>0/2 5/0 0/2</a:t>
            </a:r>
            <a:br>
              <a:rPr lang="ru-RU" dirty="0" smtClean="0"/>
            </a:br>
            <a:r>
              <a:rPr lang="ru-RU" dirty="0" smtClean="0"/>
              <a:t>0/2 5/0 1/0</a:t>
            </a:r>
            <a:br>
              <a:rPr lang="ru-RU" dirty="0" smtClean="0"/>
            </a:br>
            <a:r>
              <a:rPr lang="ru-RU" dirty="0" smtClean="0"/>
              <a:t>0/2 6/1 0/1</a:t>
            </a:r>
            <a:br>
              <a:rPr lang="ru-RU" dirty="0" smtClean="0"/>
            </a:br>
            <a:r>
              <a:rPr lang="ru-RU" dirty="0" smtClean="0"/>
              <a:t>0/2 6/1 1/3</a:t>
            </a:r>
            <a:br>
              <a:rPr lang="ru-RU" dirty="0" smtClean="0"/>
            </a:br>
            <a:r>
              <a:rPr lang="ru-RU" dirty="0" smtClean="0"/>
              <a:t>0/2 7/0 0/2</a:t>
            </a:r>
            <a:br>
              <a:rPr lang="ru-RU" dirty="0" smtClean="0"/>
            </a:br>
            <a:r>
              <a:rPr lang="ru-RU" dirty="0" smtClean="0"/>
              <a:t>0/2 7/0 1/0</a:t>
            </a:r>
            <a:br>
              <a:rPr lang="ru-RU" dirty="0" smtClean="0"/>
            </a:br>
            <a:r>
              <a:rPr lang="ru-RU" dirty="0" smtClean="0"/>
              <a:t>1/0 0/2</a:t>
            </a:r>
            <a:br>
              <a:rPr lang="ru-RU" dirty="0" smtClean="0"/>
            </a:br>
            <a:r>
              <a:rPr lang="ru-RU" dirty="0" smtClean="0"/>
              <a:t>1/0 1/0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0"/>
          </a:xfrm>
        </p:spPr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801"/>
            <a:ext cx="9144000" cy="428628"/>
          </a:xfrm>
        </p:spPr>
        <p:txBody>
          <a:bodyPr>
            <a:normAutofit/>
          </a:bodyPr>
          <a:lstStyle/>
          <a:p>
            <a:r>
              <a:rPr lang="en-US" sz="1800" dirty="0" err="1"/>
              <a:t>JUnit</a:t>
            </a:r>
            <a:r>
              <a:rPr lang="en-US" sz="1800" dirty="0"/>
              <a:t> </a:t>
            </a:r>
            <a:r>
              <a:rPr lang="ru-RU" sz="1800" dirty="0"/>
              <a:t>5 представляет собой программный комплекс для тестирования </a:t>
            </a:r>
            <a:r>
              <a:rPr lang="ru-RU" sz="1800" dirty="0" smtClean="0"/>
              <a:t>ПО </a:t>
            </a:r>
            <a:r>
              <a:rPr lang="ru-RU" sz="1800" dirty="0"/>
              <a:t>на языке </a:t>
            </a:r>
            <a:r>
              <a:rPr lang="en-US" sz="1800" dirty="0"/>
              <a:t>Java</a:t>
            </a:r>
            <a:r>
              <a:rPr lang="ru-RU" sz="1800" dirty="0"/>
              <a:t>.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14282" y="1214428"/>
            <a:ext cx="8813330" cy="2092881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class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AntFSM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private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static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final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[] 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states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{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Staying_at_home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Searching_for_a_leaf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Carrying_the_leaf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Escaping_from_a_predator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private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state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getState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state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&gt;=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&amp;&amp;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state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&lt;=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return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states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[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state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]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else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throw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RuntimeException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Invalid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state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value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!"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returnSpeed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boolean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atHome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boolean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foundLeaf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boolean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seePredator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{</a:t>
            </a:r>
            <a:endParaRPr lang="ru-RU" sz="1000" dirty="0" smtClean="0">
              <a:solidFill>
                <a:srgbClr val="A9B7C6"/>
              </a:solidFill>
              <a:latin typeface="JetBrains Mon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	…</a:t>
            </a:r>
            <a:endParaRPr kumimoji="0" lang="ru-RU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A9B7C6"/>
                </a:solidFill>
                <a:latin typeface="JetBrains Mono"/>
                <a:cs typeface="Arial" pitchFamily="34" charset="0"/>
              </a:rPr>
              <a:t>}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14282" y="1214428"/>
            <a:ext cx="8858312" cy="3293209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class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AntFSMTest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private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AntFSM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uut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currentSpeed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@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BeforeEach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setup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uut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new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AntFSM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@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Test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initValidation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Assertions.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Staying_at_home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uut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.getState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@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Test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antHomeSearchCarryHome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 {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currentSpeed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uut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.returnSpeed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false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false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false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Assertions.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currentSpeed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Assertions.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assertEquals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Searching_for_a_leaf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uut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.getState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CC7832"/>
                </a:solidFill>
                <a:latin typeface="JetBrains Mono"/>
                <a:cs typeface="Arial" pitchFamily="34" charset="0"/>
              </a:rPr>
              <a:t>	</a:t>
            </a:r>
            <a:r>
              <a:rPr lang="en-US" sz="1000" dirty="0" smtClean="0">
                <a:solidFill>
                  <a:srgbClr val="CC7832"/>
                </a:solidFill>
                <a:latin typeface="JetBrains Mono"/>
                <a:cs typeface="Arial" pitchFamily="34" charset="0"/>
              </a:rPr>
              <a:t>…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2" name="Picture 4" descr="C:\Users\semen\Downloads\tm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357436"/>
            <a:ext cx="3479800" cy="11493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</p:spPr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00"/>
          </a:xfrm>
        </p:spPr>
        <p:txBody>
          <a:bodyPr>
            <a:normAutofit fontScale="92500" lnSpcReduction="20000"/>
          </a:bodyPr>
          <a:lstStyle/>
          <a:p>
            <a:pPr marL="514350" indent="-514350"/>
            <a:r>
              <a:rPr lang="ru-RU" dirty="0" smtClean="0"/>
              <a:t>Автоматизировать создание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ru-RU" dirty="0" smtClean="0"/>
              <a:t>теста для произвольного автомата, реализованного на языке программирования </a:t>
            </a:r>
            <a:r>
              <a:rPr lang="en-US" dirty="0" smtClean="0"/>
              <a:t>Java.</a:t>
            </a:r>
          </a:p>
          <a:p>
            <a:pPr marL="514350" indent="-514350"/>
            <a:r>
              <a:rPr lang="ru-RU" dirty="0" smtClean="0"/>
              <a:t>На вход программе подаётся:</a:t>
            </a:r>
          </a:p>
          <a:p>
            <a:pPr marL="914400" lvl="1" indent="-514350"/>
            <a:r>
              <a:rPr lang="ru-RU" dirty="0" smtClean="0"/>
              <a:t>класс, в котором реализован автомат</a:t>
            </a:r>
          </a:p>
          <a:p>
            <a:pPr marL="914400" lvl="1" indent="-514350"/>
            <a:r>
              <a:rPr lang="ru-RU" dirty="0" smtClean="0"/>
              <a:t>тестовые последовательности</a:t>
            </a:r>
          </a:p>
          <a:p>
            <a:pPr marL="914400" lvl="1" indent="-514350"/>
            <a:r>
              <a:rPr lang="ru-RU" dirty="0" smtClean="0"/>
              <a:t>таблицы соответствия:</a:t>
            </a:r>
          </a:p>
          <a:p>
            <a:pPr marL="1314450" lvl="2" indent="-514350"/>
            <a:r>
              <a:rPr lang="ru-RU" dirty="0"/>
              <a:t>в</a:t>
            </a:r>
            <a:r>
              <a:rPr lang="ru-RU" dirty="0" smtClean="0"/>
              <a:t>ходных значений из теста методам класса с нужными значениями аргументов</a:t>
            </a:r>
          </a:p>
          <a:p>
            <a:pPr marL="1314450" lvl="2" indent="-514350"/>
            <a:r>
              <a:rPr lang="ru-RU" dirty="0" smtClean="0"/>
              <a:t>выходных значений из теста возвращаемым методом класса значениям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260</Words>
  <PresentationFormat>Экран (16:9)</PresentationFormat>
  <Paragraphs>39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Конечно-автоматное модульное тестирование программных реализаций на языке Java</vt:lpstr>
      <vt:lpstr>Слайд 2</vt:lpstr>
      <vt:lpstr>Основные понятия и определения</vt:lpstr>
      <vt:lpstr>Пример конечного автомата</vt:lpstr>
      <vt:lpstr>Пример конечного автомата</vt:lpstr>
      <vt:lpstr>Проверяющий тест</vt:lpstr>
      <vt:lpstr>Проверяющий тест</vt:lpstr>
      <vt:lpstr>JUnit 5</vt:lpstr>
      <vt:lpstr>Цель: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Семён Разенков</dc:creator>
  <cp:lastModifiedBy>Семён Разенков</cp:lastModifiedBy>
  <cp:revision>54</cp:revision>
  <dcterms:created xsi:type="dcterms:W3CDTF">2021-11-21T04:31:58Z</dcterms:created>
  <dcterms:modified xsi:type="dcterms:W3CDTF">2021-11-23T04:49:55Z</dcterms:modified>
</cp:coreProperties>
</file>