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gjbeIbebMzxROhL2Ss5oP9oHRj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63F862-6F57-4D06-80D8-44F338698B70}">
  <a:tblStyle styleId="{6663F862-6F57-4D06-80D8-44F338698B7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f2f214a0cf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g2f2f214a0cf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f31d6a8386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g2f31d6a8386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f31d6a8386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7" name="Google Shape;267;g2f31d6a8386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1" name="Google Shape;29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f2f214a0cf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g2f2f214a0cf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f2f214a0cf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g2f2f214a0cf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f2f214a0cf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2f2f214a0cf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9"/>
          <p:cNvSpPr/>
          <p:nvPr>
            <p:ph idx="2" type="pic"/>
          </p:nvPr>
        </p:nvSpPr>
        <p:spPr>
          <a:xfrm>
            <a:off x="5183188" y="987425"/>
            <a:ext cx="6172200" cy="4873625"/>
          </a:xfrm>
          <a:prstGeom prst="rect">
            <a:avLst/>
          </a:prstGeom>
          <a:noFill/>
          <a:ln>
            <a:noFill/>
          </a:ln>
        </p:spPr>
      </p:sp>
      <p:sp>
        <p:nvSpPr>
          <p:cNvPr id="64" name="Google Shape;64;p2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10.png"/><Relationship Id="rId7"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8895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85" name="Google Shape;85;p1"/>
          <p:cNvPicPr preferRelativeResize="0"/>
          <p:nvPr/>
        </p:nvPicPr>
        <p:blipFill rotWithShape="1">
          <a:blip r:embed="rId3">
            <a:alphaModFix amt="50000"/>
          </a:blip>
          <a:srcRect b="4084" l="0" r="-1" t="5890"/>
          <a:stretch/>
        </p:blipFill>
        <p:spPr>
          <a:xfrm>
            <a:off x="20" y="10"/>
            <a:ext cx="12188930" cy="6857990"/>
          </a:xfrm>
          <a:prstGeom prst="rect">
            <a:avLst/>
          </a:prstGeom>
          <a:noFill/>
          <a:ln>
            <a:noFill/>
          </a:ln>
        </p:spPr>
      </p:pic>
      <p:sp>
        <p:nvSpPr>
          <p:cNvPr id="86" name="Google Shape;86;p1"/>
          <p:cNvSpPr txBox="1"/>
          <p:nvPr>
            <p:ph type="ctrTitle"/>
          </p:nvPr>
        </p:nvSpPr>
        <p:spPr>
          <a:xfrm>
            <a:off x="1524000" y="1122363"/>
            <a:ext cx="9144000" cy="306324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sz="5600">
                <a:solidFill>
                  <a:schemeClr val="lt1"/>
                </a:solidFill>
              </a:rPr>
              <a:t> Profiling Internet Users Through Web History Analysis with LLMs</a:t>
            </a:r>
            <a:endParaRPr sz="5600">
              <a:solidFill>
                <a:schemeClr val="lt1"/>
              </a:solidFill>
            </a:endParaRPr>
          </a:p>
        </p:txBody>
      </p:sp>
      <p:sp>
        <p:nvSpPr>
          <p:cNvPr id="87" name="Google Shape;87;p1"/>
          <p:cNvSpPr txBox="1"/>
          <p:nvPr>
            <p:ph idx="1" type="subTitle"/>
          </p:nvPr>
        </p:nvSpPr>
        <p:spPr>
          <a:xfrm>
            <a:off x="1527048" y="4599432"/>
            <a:ext cx="9144000" cy="153619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None/>
            </a:pPr>
            <a:r>
              <a:rPr lang="en-US">
                <a:solidFill>
                  <a:schemeClr val="lt1"/>
                </a:solidFill>
              </a:rPr>
              <a:t>Eric Xu/Frank Xu/Hongmei Chi </a:t>
            </a:r>
            <a:endParaRPr>
              <a:solidFill>
                <a:schemeClr val="lt1"/>
              </a:solidFill>
            </a:endParaRPr>
          </a:p>
          <a:p>
            <a:pPr indent="0" lvl="0" marL="0" rtl="0" algn="ctr">
              <a:lnSpc>
                <a:spcPct val="90000"/>
              </a:lnSpc>
              <a:spcBef>
                <a:spcPts val="1000"/>
              </a:spcBef>
              <a:spcAft>
                <a:spcPts val="0"/>
              </a:spcAft>
              <a:buClr>
                <a:schemeClr val="lt1"/>
              </a:buClr>
              <a:buSzPts val="2400"/>
              <a:buNone/>
            </a:pPr>
            <a:r>
              <a:rPr lang="en-US">
                <a:solidFill>
                  <a:schemeClr val="lt1"/>
                </a:solidFill>
              </a:rPr>
              <a:t>Summer 2024</a:t>
            </a:r>
            <a:endParaRPr/>
          </a:p>
        </p:txBody>
      </p:sp>
      <p:sp>
        <p:nvSpPr>
          <p:cNvPr id="88" name="Google Shape;88;p1"/>
          <p:cNvSpPr/>
          <p:nvPr/>
        </p:nvSpPr>
        <p:spPr>
          <a:xfrm>
            <a:off x="3974206" y="4368623"/>
            <a:ext cx="4243589" cy="18288"/>
          </a:xfrm>
          <a:custGeom>
            <a:rect b="b" l="l" r="r" t="t"/>
            <a:pathLst>
              <a:path extrusionOk="0" fill="none" h="18288" w="4243589">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extrusionOk="0" h="18288" w="4243589">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4509"/>
            </a:srgbClr>
          </a:solidFill>
          <a:ln cap="rnd" cmpd="sng" w="44450">
            <a:solidFill>
              <a:schemeClr val="lt1">
                <a:alpha val="74509"/>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6" name="Google Shape;186;p1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7" name="Google Shape;187;p12"/>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8" name="Google Shape;188;p12"/>
          <p:cNvSpPr/>
          <p:nvPr/>
        </p:nvSpPr>
        <p:spPr>
          <a:xfrm flipH="1" rot="5400000">
            <a:off x="-1410085" y="1420219"/>
            <a:ext cx="6857999" cy="4037839"/>
          </a:xfrm>
          <a:prstGeom prst="rect">
            <a:avLst/>
          </a:prstGeom>
          <a:gradFill>
            <a:gsLst>
              <a:gs pos="0">
                <a:srgbClr val="000000">
                  <a:alpha val="0"/>
                </a:srgbClr>
              </a:gs>
              <a:gs pos="99000">
                <a:srgbClr val="4472C4">
                  <a:alpha val="45490"/>
                </a:srgbClr>
              </a:gs>
              <a:gs pos="100000">
                <a:srgbClr val="4472C4">
                  <a:alpha val="45490"/>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9" name="Google Shape;189;p12"/>
          <p:cNvSpPr/>
          <p:nvPr/>
        </p:nvSpPr>
        <p:spPr>
          <a:xfrm flipH="1" rot="5400000">
            <a:off x="767923" y="3588085"/>
            <a:ext cx="2501979" cy="4037841"/>
          </a:xfrm>
          <a:prstGeom prst="rect">
            <a:avLst/>
          </a:prstGeom>
          <a:gradFill>
            <a:gsLst>
              <a:gs pos="0">
                <a:srgbClr val="4472C4">
                  <a:alpha val="28235"/>
                </a:srgbClr>
              </a:gs>
              <a:gs pos="2000">
                <a:srgbClr val="4472C4">
                  <a:alpha val="28235"/>
                </a:srgbClr>
              </a:gs>
              <a:gs pos="100000">
                <a:srgbClr val="000000">
                  <a:alpha val="29411"/>
                </a:srgbClr>
              </a:gs>
            </a:gsLst>
            <a:lin ang="7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0" name="Google Shape;190;p12"/>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352"/>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1" name="Google Shape;191;p12"/>
          <p:cNvSpPr/>
          <p:nvPr/>
        </p:nvSpPr>
        <p:spPr>
          <a:xfrm flipH="1" rot="5400000">
            <a:off x="-1410093" y="1399943"/>
            <a:ext cx="6858003" cy="4037835"/>
          </a:xfrm>
          <a:prstGeom prst="rect">
            <a:avLst/>
          </a:prstGeom>
          <a:gradFill>
            <a:gsLst>
              <a:gs pos="0">
                <a:srgbClr val="000000">
                  <a:alpha val="0"/>
                </a:srgbClr>
              </a:gs>
              <a:gs pos="99000">
                <a:srgbClr val="8DA9DB">
                  <a:alpha val="10588"/>
                </a:srgbClr>
              </a:gs>
              <a:gs pos="100000">
                <a:srgbClr val="8DA9DB">
                  <a:alpha val="10588"/>
                </a:srgbClr>
              </a:gs>
            </a:gsLst>
            <a:lin ang="7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2" name="Google Shape;192;p12"/>
          <p:cNvSpPr txBox="1"/>
          <p:nvPr>
            <p:ph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lang="en-US" sz="4000">
                <a:solidFill>
                  <a:srgbClr val="FFFFFF"/>
                </a:solidFill>
              </a:rPr>
              <a:t>Task 0 - Downloading dataset</a:t>
            </a:r>
            <a:endParaRPr/>
          </a:p>
        </p:txBody>
      </p:sp>
      <p:sp>
        <p:nvSpPr>
          <p:cNvPr id="193" name="Google Shape;193;p12"/>
          <p:cNvSpPr txBox="1"/>
          <p:nvPr>
            <p:ph idx="1"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In task 1 we will:</a:t>
            </a:r>
            <a:endParaRPr/>
          </a:p>
          <a:p>
            <a:pPr indent="-228600" lvl="0" marL="228600" rtl="0" algn="l">
              <a:lnSpc>
                <a:spcPct val="90000"/>
              </a:lnSpc>
              <a:spcBef>
                <a:spcPts val="1000"/>
              </a:spcBef>
              <a:spcAft>
                <a:spcPts val="0"/>
              </a:spcAft>
              <a:buClr>
                <a:schemeClr val="dk1"/>
              </a:buClr>
              <a:buSzPts val="2000"/>
              <a:buChar char="•"/>
            </a:pPr>
            <a:r>
              <a:rPr lang="en-US" sz="2000"/>
              <a:t>Download our dataset</a:t>
            </a:r>
            <a:endParaRPr/>
          </a:p>
          <a:p>
            <a:pPr indent="-228600" lvl="1" marL="685800" rtl="0" algn="l">
              <a:lnSpc>
                <a:spcPct val="90000"/>
              </a:lnSpc>
              <a:spcBef>
                <a:spcPts val="500"/>
              </a:spcBef>
              <a:spcAft>
                <a:spcPts val="0"/>
              </a:spcAft>
              <a:buClr>
                <a:schemeClr val="dk1"/>
              </a:buClr>
              <a:buSzPts val="2000"/>
              <a:buChar char="•"/>
            </a:pPr>
            <a:r>
              <a:rPr lang="en-US" sz="2000"/>
              <a:t>Demo uses a small sample of data provided</a:t>
            </a:r>
            <a:endParaRPr/>
          </a:p>
          <a:p>
            <a:pPr indent="-228600" lvl="0" marL="228600" rtl="0" algn="l">
              <a:lnSpc>
                <a:spcPct val="90000"/>
              </a:lnSpc>
              <a:spcBef>
                <a:spcPts val="1000"/>
              </a:spcBef>
              <a:spcAft>
                <a:spcPts val="0"/>
              </a:spcAft>
              <a:buClr>
                <a:schemeClr val="dk1"/>
              </a:buClr>
              <a:buSzPts val="2000"/>
              <a:buChar char="•"/>
            </a:pPr>
            <a:r>
              <a:rPr lang="en-US" sz="2000"/>
              <a:t>You can use your own data using Google Takeout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 name="Shape 197"/>
        <p:cNvGrpSpPr/>
        <p:nvPr/>
      </p:nvGrpSpPr>
      <p:grpSpPr>
        <a:xfrm>
          <a:off x="0" y="0"/>
          <a:ext cx="0" cy="0"/>
          <a:chOff x="0" y="0"/>
          <a:chExt cx="0" cy="0"/>
        </a:xfrm>
      </p:grpSpPr>
      <p:sp>
        <p:nvSpPr>
          <p:cNvPr id="198" name="Google Shape;198;g2f2f214a0cf_0_9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9" name="Google Shape;199;g2f2f214a0cf_0_97"/>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0" name="Google Shape;200;g2f2f214a0cf_0_97"/>
          <p:cNvSpPr/>
          <p:nvPr/>
        </p:nvSpPr>
        <p:spPr>
          <a:xfrm flipH="1" rot="5400000">
            <a:off x="-1410016" y="1410150"/>
            <a:ext cx="6858000" cy="4037700"/>
          </a:xfrm>
          <a:prstGeom prst="rect">
            <a:avLst/>
          </a:prstGeom>
          <a:gradFill>
            <a:gsLst>
              <a:gs pos="0">
                <a:srgbClr val="000000"/>
              </a:gs>
              <a:gs pos="8000">
                <a:srgbClr val="000000"/>
              </a:gs>
              <a:gs pos="100000">
                <a:srgbClr val="2F5496"/>
              </a:gs>
            </a:gsLst>
            <a:lin ang="300012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1" name="Google Shape;201;g2f2f214a0cf_0_97"/>
          <p:cNvSpPr/>
          <p:nvPr/>
        </p:nvSpPr>
        <p:spPr>
          <a:xfrm flipH="1" rot="5400000">
            <a:off x="-1410016" y="1420288"/>
            <a:ext cx="6858000" cy="4037700"/>
          </a:xfrm>
          <a:prstGeom prst="rect">
            <a:avLst/>
          </a:prstGeom>
          <a:gradFill>
            <a:gsLst>
              <a:gs pos="0">
                <a:srgbClr val="000000">
                  <a:alpha val="0"/>
                </a:srgbClr>
              </a:gs>
              <a:gs pos="99000">
                <a:srgbClr val="4472C4">
                  <a:alpha val="45490"/>
                </a:srgbClr>
              </a:gs>
              <a:gs pos="100000">
                <a:srgbClr val="4472C4">
                  <a:alpha val="45490"/>
                </a:srgbClr>
              </a:gs>
            </a:gsLst>
            <a:lin ang="1800004"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2" name="Google Shape;202;g2f2f214a0cf_0_97"/>
          <p:cNvSpPr/>
          <p:nvPr/>
        </p:nvSpPr>
        <p:spPr>
          <a:xfrm flipH="1" rot="5400000">
            <a:off x="767983" y="3588145"/>
            <a:ext cx="2502000" cy="4037700"/>
          </a:xfrm>
          <a:prstGeom prst="rect">
            <a:avLst/>
          </a:prstGeom>
          <a:gradFill>
            <a:gsLst>
              <a:gs pos="0">
                <a:srgbClr val="4472C4">
                  <a:alpha val="28235"/>
                </a:srgbClr>
              </a:gs>
              <a:gs pos="2000">
                <a:srgbClr val="4472C4">
                  <a:alpha val="28235"/>
                </a:srgbClr>
              </a:gs>
              <a:gs pos="100000">
                <a:srgbClr val="000000">
                  <a:alpha val="29411"/>
                </a:srgbClr>
              </a:gs>
            </a:gsLst>
            <a:lin ang="779990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3" name="Google Shape;203;g2f2f214a0cf_0_97"/>
          <p:cNvSpPr/>
          <p:nvPr/>
        </p:nvSpPr>
        <p:spPr>
          <a:xfrm rot="-967356">
            <a:off x="-500907" y="968177"/>
            <a:ext cx="3897638" cy="4176045"/>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352"/>
                </a:srgbClr>
              </a:gs>
            </a:gsLst>
            <a:lin ang="1800004"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4" name="Google Shape;204;g2f2f214a0cf_0_97"/>
          <p:cNvSpPr/>
          <p:nvPr/>
        </p:nvSpPr>
        <p:spPr>
          <a:xfrm flipH="1" rot="5400000">
            <a:off x="-1410024" y="1400012"/>
            <a:ext cx="6858000" cy="4037700"/>
          </a:xfrm>
          <a:prstGeom prst="rect">
            <a:avLst/>
          </a:prstGeom>
          <a:gradFill>
            <a:gsLst>
              <a:gs pos="0">
                <a:srgbClr val="000000">
                  <a:alpha val="0"/>
                </a:srgbClr>
              </a:gs>
              <a:gs pos="99000">
                <a:srgbClr val="8DA9DB">
                  <a:alpha val="10588"/>
                </a:srgbClr>
              </a:gs>
              <a:gs pos="100000">
                <a:srgbClr val="8DA9DB">
                  <a:alpha val="10588"/>
                </a:srgbClr>
              </a:gs>
            </a:gsLst>
            <a:lin ang="7200017"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5" name="Google Shape;205;g2f2f214a0cf_0_97"/>
          <p:cNvSpPr txBox="1"/>
          <p:nvPr>
            <p:ph type="title"/>
          </p:nvPr>
        </p:nvSpPr>
        <p:spPr>
          <a:xfrm>
            <a:off x="466722" y="586855"/>
            <a:ext cx="3201300" cy="3387600"/>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lang="en-US" sz="4000">
                <a:solidFill>
                  <a:srgbClr val="FFFFFF"/>
                </a:solidFill>
              </a:rPr>
              <a:t>Task 1 - Installing packages</a:t>
            </a:r>
            <a:endParaRPr/>
          </a:p>
        </p:txBody>
      </p:sp>
      <p:sp>
        <p:nvSpPr>
          <p:cNvPr id="206" name="Google Shape;206;g2f2f214a0cf_0_97"/>
          <p:cNvSpPr txBox="1"/>
          <p:nvPr>
            <p:ph idx="1" type="body"/>
          </p:nvPr>
        </p:nvSpPr>
        <p:spPr>
          <a:xfrm>
            <a:off x="4810259" y="649480"/>
            <a:ext cx="6555300" cy="5546100"/>
          </a:xfrm>
          <a:prstGeom prst="rect">
            <a:avLst/>
          </a:prstGeom>
          <a:noFill/>
          <a:ln>
            <a:noFill/>
          </a:ln>
        </p:spPr>
        <p:txBody>
          <a:bodyPr anchorCtr="0" anchor="ctr" bIns="45700" lIns="91425" spcFirstLastPara="1" rIns="91425" wrap="square" tIns="45700">
            <a:normAutofit/>
          </a:bodyPr>
          <a:lstStyle/>
          <a:p>
            <a:pPr indent="-355600" lvl="0" marL="457200" rtl="0" algn="l">
              <a:spcBef>
                <a:spcPts val="1000"/>
              </a:spcBef>
              <a:spcAft>
                <a:spcPts val="0"/>
              </a:spcAft>
              <a:buSzPts val="2000"/>
              <a:buChar char="•"/>
            </a:pPr>
            <a:r>
              <a:rPr lang="en-US" sz="2000"/>
              <a:t>Import necessary libraries</a:t>
            </a:r>
            <a:endParaRPr sz="2000"/>
          </a:p>
          <a:p>
            <a:pPr indent="-355600" lvl="1" marL="914400" rtl="0" algn="l">
              <a:spcBef>
                <a:spcPts val="500"/>
              </a:spcBef>
              <a:spcAft>
                <a:spcPts val="0"/>
              </a:spcAft>
              <a:buSzPts val="2000"/>
              <a:buChar char="•"/>
            </a:pPr>
            <a:r>
              <a:rPr lang="en-US" sz="2000"/>
              <a:t>google-generativeai</a:t>
            </a:r>
            <a:endParaRPr sz="2000"/>
          </a:p>
          <a:p>
            <a:pPr indent="-355600" lvl="1" marL="914400" rtl="0" algn="l">
              <a:spcBef>
                <a:spcPts val="500"/>
              </a:spcBef>
              <a:spcAft>
                <a:spcPts val="0"/>
              </a:spcAft>
              <a:buSzPts val="2000"/>
              <a:buChar char="•"/>
            </a:pPr>
            <a:r>
              <a:rPr lang="en-US" sz="2000"/>
              <a:t>langchain-google-genai</a:t>
            </a:r>
            <a:endParaRPr sz="2000"/>
          </a:p>
          <a:p>
            <a:pPr indent="-355600" lvl="1" marL="914400" rtl="0" algn="l">
              <a:spcBef>
                <a:spcPts val="500"/>
              </a:spcBef>
              <a:spcAft>
                <a:spcPts val="0"/>
              </a:spcAft>
              <a:buSzPts val="2000"/>
              <a:buChar char="•"/>
            </a:pPr>
            <a:r>
              <a:rPr lang="en-US" sz="2000"/>
              <a:t>python-dotenv</a:t>
            </a:r>
            <a:endParaRPr sz="2000"/>
          </a:p>
          <a:p>
            <a:pPr indent="-355600" lvl="1" marL="914400" rtl="0" algn="l">
              <a:spcBef>
                <a:spcPts val="500"/>
              </a:spcBef>
              <a:spcAft>
                <a:spcPts val="0"/>
              </a:spcAft>
              <a:buSzPts val="2000"/>
              <a:buChar char="•"/>
            </a:pPr>
            <a:r>
              <a:rPr lang="en-US" sz="2000"/>
              <a:t>langchain_experimental langchain_core</a:t>
            </a:r>
            <a:endParaRPr sz="2000"/>
          </a:p>
          <a:p>
            <a:pPr indent="-355600" lvl="0" marL="457200" rtl="0" algn="l">
              <a:spcBef>
                <a:spcPts val="1000"/>
              </a:spcBef>
              <a:spcAft>
                <a:spcPts val="0"/>
              </a:spcAft>
              <a:buSzPts val="2000"/>
              <a:buChar char="•"/>
            </a:pPr>
            <a:r>
              <a:rPr lang="en-US" sz="2000"/>
              <a:t>Upgrade necessary dependencies</a:t>
            </a:r>
            <a:endParaRPr sz="2000"/>
          </a:p>
          <a:p>
            <a:pPr indent="0" lvl="0" marL="0" rtl="0" algn="l">
              <a:spcBef>
                <a:spcPts val="1000"/>
              </a:spcBef>
              <a:spcAft>
                <a:spcPts val="0"/>
              </a:spcAft>
              <a:buNone/>
            </a:pPr>
            <a: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g2f31d6a8386_0_4"/>
          <p:cNvSpPr/>
          <p:nvPr/>
        </p:nvSpPr>
        <p:spPr>
          <a:xfrm>
            <a:off x="0" y="0"/>
            <a:ext cx="12192000" cy="4341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2" name="Google Shape;212;g2f31d6a8386_0_4"/>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3" name="Google Shape;213;g2f31d6a8386_0_4"/>
          <p:cNvSpPr/>
          <p:nvPr/>
        </p:nvSpPr>
        <p:spPr>
          <a:xfrm flipH="1" rot="10800000">
            <a:off x="-3" y="142"/>
            <a:ext cx="8115300" cy="1590600"/>
          </a:xfrm>
          <a:prstGeom prst="rect">
            <a:avLst/>
          </a:prstGeom>
          <a:gradFill>
            <a:gsLst>
              <a:gs pos="0">
                <a:srgbClr val="4472C4">
                  <a:alpha val="0"/>
                </a:srgbClr>
              </a:gs>
              <a:gs pos="20000">
                <a:srgbClr val="4472C4">
                  <a:alpha val="0"/>
                </a:srgbClr>
              </a:gs>
              <a:gs pos="100000">
                <a:srgbClr val="1F3864">
                  <a:alpha val="54509"/>
                </a:srgbClr>
              </a:gs>
            </a:gsLst>
            <a:lin ang="13800146"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4" name="Google Shape;214;g2f31d6a8386_0_4"/>
          <p:cNvSpPr/>
          <p:nvPr/>
        </p:nvSpPr>
        <p:spPr>
          <a:xfrm flipH="1">
            <a:off x="8115297" y="-1"/>
            <a:ext cx="4076700" cy="1590600"/>
          </a:xfrm>
          <a:prstGeom prst="rect">
            <a:avLst/>
          </a:prstGeom>
          <a:gradFill>
            <a:gsLst>
              <a:gs pos="0">
                <a:srgbClr val="4472C4">
                  <a:alpha val="65490"/>
                </a:srgbClr>
              </a:gs>
              <a:gs pos="100000">
                <a:srgbClr val="000000">
                  <a:alpha val="29411"/>
                </a:srgbClr>
              </a:gs>
            </a:gsLst>
            <a:lin ang="13199916"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5" name="Google Shape;215;g2f31d6a8386_0_4"/>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372"/>
                </a:srgbClr>
              </a:gs>
              <a:gs pos="100000">
                <a:srgbClr val="1F3864">
                  <a:alpha val="51372"/>
                </a:srgbClr>
              </a:gs>
            </a:gsLst>
            <a:lin ang="1679992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6" name="Google Shape;216;g2f31d6a8386_0_4"/>
          <p:cNvSpPr txBox="1"/>
          <p:nvPr>
            <p:ph type="title"/>
          </p:nvPr>
        </p:nvSpPr>
        <p:spPr>
          <a:xfrm>
            <a:off x="1371599" y="294538"/>
            <a:ext cx="9896100" cy="10338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chemeClr val="lt1"/>
              </a:buClr>
              <a:buSzPts val="4000"/>
              <a:buFont typeface="Calibri"/>
              <a:buNone/>
            </a:pPr>
            <a:r>
              <a:rPr lang="en-US" sz="4000">
                <a:solidFill>
                  <a:schemeClr val="lt1"/>
                </a:solidFill>
              </a:rPr>
              <a:t>Task 2 - Create our Config LangChain for gemini</a:t>
            </a:r>
            <a:endParaRPr sz="4000">
              <a:solidFill>
                <a:srgbClr val="FFFFFF"/>
              </a:solidFill>
            </a:endParaRPr>
          </a:p>
        </p:txBody>
      </p:sp>
      <p:sp>
        <p:nvSpPr>
          <p:cNvPr id="217" name="Google Shape;217;g2f31d6a8386_0_4"/>
          <p:cNvSpPr txBox="1"/>
          <p:nvPr>
            <p:ph idx="1" type="body"/>
          </p:nvPr>
        </p:nvSpPr>
        <p:spPr>
          <a:xfrm>
            <a:off x="1371600" y="1781452"/>
            <a:ext cx="9723900" cy="4074300"/>
          </a:xfrm>
          <a:prstGeom prst="rect">
            <a:avLst/>
          </a:prstGeom>
          <a:noFill/>
          <a:ln>
            <a:noFill/>
          </a:ln>
        </p:spPr>
        <p:txBody>
          <a:bodyPr anchorCtr="0" anchor="t" bIns="45700" lIns="91425" spcFirstLastPara="1" rIns="91425" wrap="square" tIns="45700">
            <a:normAutofit/>
          </a:bodyPr>
          <a:lstStyle/>
          <a:p>
            <a:pPr indent="-355600" lvl="0" marL="457200" rtl="0" algn="l">
              <a:spcBef>
                <a:spcPts val="1000"/>
              </a:spcBef>
              <a:spcAft>
                <a:spcPts val="0"/>
              </a:spcAft>
              <a:buSzPts val="2000"/>
              <a:buChar char="•"/>
            </a:pPr>
            <a:r>
              <a:rPr lang="en-US" sz="2000"/>
              <a:t>Set LangChain to use your Gemini Api key</a:t>
            </a:r>
            <a:endParaRPr sz="2000"/>
          </a:p>
          <a:p>
            <a:pPr indent="-355600" lvl="0" marL="457200" rtl="0" algn="l">
              <a:spcBef>
                <a:spcPts val="1000"/>
              </a:spcBef>
              <a:spcAft>
                <a:spcPts val="0"/>
              </a:spcAft>
              <a:buSzPts val="2000"/>
              <a:buChar char="•"/>
            </a:pPr>
            <a:r>
              <a:rPr lang="en-US" sz="2000"/>
              <a:t>Adjust safety settings:</a:t>
            </a:r>
            <a:endParaRPr sz="2000"/>
          </a:p>
          <a:p>
            <a:pPr indent="-355600" lvl="1" marL="914400" rtl="0" algn="l">
              <a:spcBef>
                <a:spcPts val="1000"/>
              </a:spcBef>
              <a:spcAft>
                <a:spcPts val="0"/>
              </a:spcAft>
              <a:buSzPts val="2000"/>
              <a:buChar char="•"/>
            </a:pPr>
            <a:r>
              <a:rPr lang="en-US" sz="2000"/>
              <a:t>These will block certain content from being inputted or outputted</a:t>
            </a:r>
            <a:endParaRPr sz="2000"/>
          </a:p>
          <a:p>
            <a:pPr indent="-355600" lvl="1" marL="914400" rtl="0" algn="l">
              <a:spcBef>
                <a:spcPts val="1000"/>
              </a:spcBef>
              <a:spcAft>
                <a:spcPts val="0"/>
              </a:spcAft>
              <a:buSzPts val="2000"/>
              <a:buChar char="•"/>
            </a:pPr>
            <a:r>
              <a:rPr lang="en-US" sz="2000"/>
              <a:t>Remove any filters</a:t>
            </a:r>
            <a:endParaRPr sz="2000"/>
          </a:p>
          <a:p>
            <a:pPr indent="-355600" lvl="0" marL="457200" rtl="0" algn="l">
              <a:spcBef>
                <a:spcPts val="1000"/>
              </a:spcBef>
              <a:spcAft>
                <a:spcPts val="0"/>
              </a:spcAft>
              <a:buSzPts val="2000"/>
              <a:buChar char="•"/>
            </a:pPr>
            <a:r>
              <a:rPr lang="en-US" sz="2000"/>
              <a:t>Generation Configuration:</a:t>
            </a:r>
            <a:endParaRPr sz="2000"/>
          </a:p>
        </p:txBody>
      </p:sp>
      <p:pic>
        <p:nvPicPr>
          <p:cNvPr id="218" name="Google Shape;218;g2f31d6a8386_0_4"/>
          <p:cNvPicPr preferRelativeResize="0"/>
          <p:nvPr/>
        </p:nvPicPr>
        <p:blipFill>
          <a:blip r:embed="rId3">
            <a:alphaModFix/>
          </a:blip>
          <a:stretch>
            <a:fillRect/>
          </a:stretch>
        </p:blipFill>
        <p:spPr>
          <a:xfrm>
            <a:off x="9157900" y="4716550"/>
            <a:ext cx="1505100" cy="581725"/>
          </a:xfrm>
          <a:prstGeom prst="rect">
            <a:avLst/>
          </a:prstGeom>
          <a:noFill/>
          <a:ln>
            <a:noFill/>
          </a:ln>
        </p:spPr>
      </p:pic>
      <p:pic>
        <p:nvPicPr>
          <p:cNvPr id="219" name="Google Shape;219;g2f31d6a8386_0_4"/>
          <p:cNvPicPr preferRelativeResize="0"/>
          <p:nvPr/>
        </p:nvPicPr>
        <p:blipFill>
          <a:blip r:embed="rId4">
            <a:alphaModFix/>
          </a:blip>
          <a:stretch>
            <a:fillRect/>
          </a:stretch>
        </p:blipFill>
        <p:spPr>
          <a:xfrm>
            <a:off x="9926113" y="5298275"/>
            <a:ext cx="2265900" cy="1046425"/>
          </a:xfrm>
          <a:prstGeom prst="rect">
            <a:avLst/>
          </a:prstGeom>
          <a:noFill/>
          <a:ln>
            <a:noFill/>
          </a:ln>
        </p:spPr>
      </p:pic>
      <p:pic>
        <p:nvPicPr>
          <p:cNvPr id="220" name="Google Shape;220;g2f31d6a8386_0_4"/>
          <p:cNvPicPr preferRelativeResize="0"/>
          <p:nvPr/>
        </p:nvPicPr>
        <p:blipFill rotWithShape="1">
          <a:blip r:embed="rId5">
            <a:alphaModFix/>
          </a:blip>
          <a:srcRect b="0" l="0" r="695" t="4205"/>
          <a:stretch/>
        </p:blipFill>
        <p:spPr>
          <a:xfrm>
            <a:off x="7736201" y="5298279"/>
            <a:ext cx="2209886" cy="1046425"/>
          </a:xfrm>
          <a:prstGeom prst="rect">
            <a:avLst/>
          </a:prstGeom>
          <a:noFill/>
          <a:ln>
            <a:noFill/>
          </a:ln>
        </p:spPr>
      </p:pic>
      <p:pic>
        <p:nvPicPr>
          <p:cNvPr id="221" name="Google Shape;221;g2f31d6a8386_0_4"/>
          <p:cNvPicPr preferRelativeResize="0"/>
          <p:nvPr/>
        </p:nvPicPr>
        <p:blipFill rotWithShape="1">
          <a:blip r:embed="rId6">
            <a:alphaModFix/>
          </a:blip>
          <a:srcRect b="0" l="0" r="0" t="16978"/>
          <a:stretch/>
        </p:blipFill>
        <p:spPr>
          <a:xfrm>
            <a:off x="4082650" y="4787376"/>
            <a:ext cx="3653554" cy="1633325"/>
          </a:xfrm>
          <a:prstGeom prst="rect">
            <a:avLst/>
          </a:prstGeom>
          <a:noFill/>
          <a:ln>
            <a:noFill/>
          </a:ln>
        </p:spPr>
      </p:pic>
      <p:pic>
        <p:nvPicPr>
          <p:cNvPr id="222" name="Google Shape;222;g2f31d6a8386_0_4"/>
          <p:cNvPicPr preferRelativeResize="0"/>
          <p:nvPr/>
        </p:nvPicPr>
        <p:blipFill>
          <a:blip r:embed="rId7">
            <a:alphaModFix/>
          </a:blip>
          <a:stretch>
            <a:fillRect/>
          </a:stretch>
        </p:blipFill>
        <p:spPr>
          <a:xfrm>
            <a:off x="417000" y="4823675"/>
            <a:ext cx="3493623" cy="1633326"/>
          </a:xfrm>
          <a:prstGeom prst="rect">
            <a:avLst/>
          </a:prstGeom>
          <a:solidFill>
            <a:schemeClr val="lt1"/>
          </a:solidFill>
          <a:ln>
            <a:noFill/>
          </a:ln>
        </p:spPr>
      </p:pic>
      <p:sp>
        <p:nvSpPr>
          <p:cNvPr id="223" name="Google Shape;223;g2f31d6a8386_0_4"/>
          <p:cNvSpPr txBox="1"/>
          <p:nvPr>
            <p:ph idx="1" type="body"/>
          </p:nvPr>
        </p:nvSpPr>
        <p:spPr>
          <a:xfrm>
            <a:off x="1703613" y="4368576"/>
            <a:ext cx="920400" cy="455100"/>
          </a:xfrm>
          <a:prstGeom prst="rect">
            <a:avLst/>
          </a:prstGeom>
          <a:noFill/>
          <a:ln>
            <a:noFill/>
          </a:ln>
        </p:spPr>
        <p:txBody>
          <a:bodyPr anchorCtr="0" anchor="t" bIns="45700" lIns="91425" spcFirstLastPara="1" rIns="91425" wrap="square" tIns="45700">
            <a:normAutofit/>
          </a:bodyPr>
          <a:lstStyle/>
          <a:p>
            <a:pPr indent="0" lvl="0" marL="0" rtl="0" algn="ctr">
              <a:spcBef>
                <a:spcPts val="1000"/>
              </a:spcBef>
              <a:spcAft>
                <a:spcPts val="0"/>
              </a:spcAft>
              <a:buNone/>
            </a:pPr>
            <a:r>
              <a:rPr lang="en-US" sz="2000"/>
              <a:t>Top P</a:t>
            </a:r>
            <a:endParaRPr sz="2000"/>
          </a:p>
        </p:txBody>
      </p:sp>
      <p:sp>
        <p:nvSpPr>
          <p:cNvPr id="224" name="Google Shape;224;g2f31d6a8386_0_4"/>
          <p:cNvSpPr txBox="1"/>
          <p:nvPr>
            <p:ph idx="1" type="body"/>
          </p:nvPr>
        </p:nvSpPr>
        <p:spPr>
          <a:xfrm>
            <a:off x="5635788" y="4451876"/>
            <a:ext cx="920400" cy="455100"/>
          </a:xfrm>
          <a:prstGeom prst="rect">
            <a:avLst/>
          </a:prstGeom>
          <a:noFill/>
          <a:ln>
            <a:noFill/>
          </a:ln>
        </p:spPr>
        <p:txBody>
          <a:bodyPr anchorCtr="0" anchor="t" bIns="45700" lIns="91425" spcFirstLastPara="1" rIns="91425" wrap="square" tIns="45700">
            <a:normAutofit/>
          </a:bodyPr>
          <a:lstStyle/>
          <a:p>
            <a:pPr indent="0" lvl="0" marL="0" rtl="0" algn="ctr">
              <a:spcBef>
                <a:spcPts val="1000"/>
              </a:spcBef>
              <a:spcAft>
                <a:spcPts val="0"/>
              </a:spcAft>
              <a:buNone/>
            </a:pPr>
            <a:r>
              <a:rPr lang="en-US" sz="2000"/>
              <a:t>Top K</a:t>
            </a:r>
            <a:endParaRPr sz="2000"/>
          </a:p>
        </p:txBody>
      </p:sp>
      <p:sp>
        <p:nvSpPr>
          <p:cNvPr id="225" name="Google Shape;225;g2f31d6a8386_0_4"/>
          <p:cNvSpPr txBox="1"/>
          <p:nvPr>
            <p:ph idx="1" type="body"/>
          </p:nvPr>
        </p:nvSpPr>
        <p:spPr>
          <a:xfrm>
            <a:off x="9401108" y="4368575"/>
            <a:ext cx="1505100" cy="455100"/>
          </a:xfrm>
          <a:prstGeom prst="rect">
            <a:avLst/>
          </a:prstGeom>
          <a:noFill/>
          <a:ln>
            <a:noFill/>
          </a:ln>
        </p:spPr>
        <p:txBody>
          <a:bodyPr anchorCtr="0" anchor="t" bIns="45700" lIns="91425" spcFirstLastPara="1" rIns="91425" wrap="square" tIns="45700">
            <a:normAutofit fontScale="92500"/>
          </a:bodyPr>
          <a:lstStyle/>
          <a:p>
            <a:pPr indent="0" lvl="0" marL="0" rtl="0" algn="ctr">
              <a:spcBef>
                <a:spcPts val="1000"/>
              </a:spcBef>
              <a:spcAft>
                <a:spcPts val="0"/>
              </a:spcAft>
              <a:buNone/>
            </a:pPr>
            <a:r>
              <a:rPr lang="en-US" sz="2000"/>
              <a:t>Temperature</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 name="Shape 229"/>
        <p:cNvGrpSpPr/>
        <p:nvPr/>
      </p:nvGrpSpPr>
      <p:grpSpPr>
        <a:xfrm>
          <a:off x="0" y="0"/>
          <a:ext cx="0" cy="0"/>
          <a:chOff x="0" y="0"/>
          <a:chExt cx="0" cy="0"/>
        </a:xfrm>
      </p:grpSpPr>
      <p:sp>
        <p:nvSpPr>
          <p:cNvPr id="230" name="Google Shape;230;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1" name="Google Shape;231;p1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2" name="Google Shape;232;p14"/>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3" name="Google Shape;233;p14"/>
          <p:cNvSpPr/>
          <p:nvPr/>
        </p:nvSpPr>
        <p:spPr>
          <a:xfrm flipH="1" rot="5400000">
            <a:off x="-1410085" y="1420219"/>
            <a:ext cx="6857999" cy="4037839"/>
          </a:xfrm>
          <a:prstGeom prst="rect">
            <a:avLst/>
          </a:prstGeom>
          <a:gradFill>
            <a:gsLst>
              <a:gs pos="0">
                <a:srgbClr val="000000">
                  <a:alpha val="0"/>
                </a:srgbClr>
              </a:gs>
              <a:gs pos="99000">
                <a:srgbClr val="4472C4">
                  <a:alpha val="45490"/>
                </a:srgbClr>
              </a:gs>
              <a:gs pos="100000">
                <a:srgbClr val="4472C4">
                  <a:alpha val="45490"/>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4" name="Google Shape;234;p14"/>
          <p:cNvSpPr/>
          <p:nvPr/>
        </p:nvSpPr>
        <p:spPr>
          <a:xfrm flipH="1" rot="5400000">
            <a:off x="767923" y="3588085"/>
            <a:ext cx="2501979" cy="4037841"/>
          </a:xfrm>
          <a:prstGeom prst="rect">
            <a:avLst/>
          </a:prstGeom>
          <a:gradFill>
            <a:gsLst>
              <a:gs pos="0">
                <a:srgbClr val="4472C4">
                  <a:alpha val="28235"/>
                </a:srgbClr>
              </a:gs>
              <a:gs pos="2000">
                <a:srgbClr val="4472C4">
                  <a:alpha val="28235"/>
                </a:srgbClr>
              </a:gs>
              <a:gs pos="100000">
                <a:srgbClr val="000000">
                  <a:alpha val="29411"/>
                </a:srgbClr>
              </a:gs>
            </a:gsLst>
            <a:lin ang="7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5" name="Google Shape;235;p14"/>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352"/>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6" name="Google Shape;236;p14"/>
          <p:cNvSpPr/>
          <p:nvPr/>
        </p:nvSpPr>
        <p:spPr>
          <a:xfrm flipH="1" rot="5400000">
            <a:off x="-1410093" y="1399943"/>
            <a:ext cx="6858003" cy="4037835"/>
          </a:xfrm>
          <a:prstGeom prst="rect">
            <a:avLst/>
          </a:prstGeom>
          <a:gradFill>
            <a:gsLst>
              <a:gs pos="0">
                <a:srgbClr val="000000">
                  <a:alpha val="0"/>
                </a:srgbClr>
              </a:gs>
              <a:gs pos="99000">
                <a:srgbClr val="8DA9DB">
                  <a:alpha val="10588"/>
                </a:srgbClr>
              </a:gs>
              <a:gs pos="100000">
                <a:srgbClr val="8DA9DB">
                  <a:alpha val="10588"/>
                </a:srgbClr>
              </a:gs>
            </a:gsLst>
            <a:lin ang="7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7" name="Google Shape;237;p14"/>
          <p:cNvSpPr txBox="1"/>
          <p:nvPr>
            <p:ph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lang="en-US" sz="4000">
                <a:solidFill>
                  <a:srgbClr val="FFFFFF"/>
                </a:solidFill>
              </a:rPr>
              <a:t>Task 3: Building a Gemini model </a:t>
            </a:r>
            <a:endParaRPr/>
          </a:p>
        </p:txBody>
      </p:sp>
      <p:sp>
        <p:nvSpPr>
          <p:cNvPr id="238" name="Google Shape;238;p14"/>
          <p:cNvSpPr txBox="1"/>
          <p:nvPr>
            <p:ph idx="1"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1000"/>
              </a:spcBef>
              <a:spcAft>
                <a:spcPts val="0"/>
              </a:spcAft>
              <a:buClr>
                <a:schemeClr val="dk1"/>
              </a:buClr>
              <a:buSzPts val="2000"/>
              <a:buChar char="•"/>
            </a:pPr>
            <a:r>
              <a:rPr lang="en-US"/>
              <a:t>LangChain provides a ChatGoogleGenerativeAI method.</a:t>
            </a:r>
            <a:endParaRPr/>
          </a:p>
          <a:p>
            <a:pPr indent="-215900" lvl="0" marL="228600" rtl="0" algn="l">
              <a:lnSpc>
                <a:spcPct val="90000"/>
              </a:lnSpc>
              <a:spcBef>
                <a:spcPts val="1000"/>
              </a:spcBef>
              <a:spcAft>
                <a:spcPts val="0"/>
              </a:spcAft>
              <a:buSzPts val="1800"/>
              <a:buChar char="•"/>
            </a:pPr>
            <a:r>
              <a:rPr lang="en-US"/>
              <a:t>Allows us to interact with Gemini’s API</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2" name="Shape 242"/>
        <p:cNvGrpSpPr/>
        <p:nvPr/>
      </p:nvGrpSpPr>
      <p:grpSpPr>
        <a:xfrm>
          <a:off x="0" y="0"/>
          <a:ext cx="0" cy="0"/>
          <a:chOff x="0" y="0"/>
          <a:chExt cx="0" cy="0"/>
        </a:xfrm>
      </p:grpSpPr>
      <p:sp>
        <p:nvSpPr>
          <p:cNvPr id="243" name="Google Shape;243;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4" name="Google Shape;244;p15"/>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5" name="Google Shape;245;p15"/>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6" name="Google Shape;246;p15"/>
          <p:cNvSpPr/>
          <p:nvPr/>
        </p:nvSpPr>
        <p:spPr>
          <a:xfrm flipH="1" rot="5400000">
            <a:off x="-1410085" y="1420219"/>
            <a:ext cx="6857999" cy="4037839"/>
          </a:xfrm>
          <a:prstGeom prst="rect">
            <a:avLst/>
          </a:prstGeom>
          <a:gradFill>
            <a:gsLst>
              <a:gs pos="0">
                <a:srgbClr val="000000">
                  <a:alpha val="0"/>
                </a:srgbClr>
              </a:gs>
              <a:gs pos="99000">
                <a:srgbClr val="4472C4">
                  <a:alpha val="45490"/>
                </a:srgbClr>
              </a:gs>
              <a:gs pos="100000">
                <a:srgbClr val="4472C4">
                  <a:alpha val="45490"/>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7" name="Google Shape;247;p15"/>
          <p:cNvSpPr/>
          <p:nvPr/>
        </p:nvSpPr>
        <p:spPr>
          <a:xfrm flipH="1" rot="5400000">
            <a:off x="767923" y="3588085"/>
            <a:ext cx="2501979" cy="4037841"/>
          </a:xfrm>
          <a:prstGeom prst="rect">
            <a:avLst/>
          </a:prstGeom>
          <a:gradFill>
            <a:gsLst>
              <a:gs pos="0">
                <a:srgbClr val="4472C4">
                  <a:alpha val="28235"/>
                </a:srgbClr>
              </a:gs>
              <a:gs pos="2000">
                <a:srgbClr val="4472C4">
                  <a:alpha val="28235"/>
                </a:srgbClr>
              </a:gs>
              <a:gs pos="100000">
                <a:srgbClr val="000000">
                  <a:alpha val="29411"/>
                </a:srgbClr>
              </a:gs>
            </a:gsLst>
            <a:lin ang="7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8" name="Google Shape;248;p15"/>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352"/>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9" name="Google Shape;249;p15"/>
          <p:cNvSpPr/>
          <p:nvPr/>
        </p:nvSpPr>
        <p:spPr>
          <a:xfrm flipH="1" rot="5400000">
            <a:off x="-1410093" y="1399943"/>
            <a:ext cx="6858003" cy="4037835"/>
          </a:xfrm>
          <a:prstGeom prst="rect">
            <a:avLst/>
          </a:prstGeom>
          <a:gradFill>
            <a:gsLst>
              <a:gs pos="0">
                <a:srgbClr val="000000">
                  <a:alpha val="0"/>
                </a:srgbClr>
              </a:gs>
              <a:gs pos="99000">
                <a:srgbClr val="8DA9DB">
                  <a:alpha val="10588"/>
                </a:srgbClr>
              </a:gs>
              <a:gs pos="100000">
                <a:srgbClr val="8DA9DB">
                  <a:alpha val="10588"/>
                </a:srgbClr>
              </a:gs>
            </a:gsLst>
            <a:lin ang="7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0" name="Google Shape;250;p15"/>
          <p:cNvSpPr txBox="1"/>
          <p:nvPr>
            <p:ph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lang="en-US" sz="4000">
                <a:solidFill>
                  <a:srgbClr val="FFFFFF"/>
                </a:solidFill>
              </a:rPr>
              <a:t>Task 4: </a:t>
            </a:r>
            <a:r>
              <a:rPr lang="en-US" sz="4000">
                <a:solidFill>
                  <a:srgbClr val="FFFFFF"/>
                </a:solidFill>
              </a:rPr>
              <a:t>Create a prompt template</a:t>
            </a:r>
            <a:endParaRPr/>
          </a:p>
        </p:txBody>
      </p:sp>
      <p:sp>
        <p:nvSpPr>
          <p:cNvPr id="251" name="Google Shape;251;p15"/>
          <p:cNvSpPr txBox="1"/>
          <p:nvPr>
            <p:ph idx="1"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1000"/>
              </a:spcBef>
              <a:spcAft>
                <a:spcPts val="0"/>
              </a:spcAft>
              <a:buClr>
                <a:schemeClr val="dk1"/>
              </a:buClr>
              <a:buSzPts val="2000"/>
              <a:buChar char="•"/>
            </a:pPr>
            <a:r>
              <a:rPr lang="en-US" sz="2000"/>
              <a:t>Prompt templates are a special form of prompt.</a:t>
            </a:r>
            <a:endParaRPr sz="2000"/>
          </a:p>
          <a:p>
            <a:pPr indent="-228600" lvl="0" marL="228600" rtl="0" algn="l">
              <a:lnSpc>
                <a:spcPct val="90000"/>
              </a:lnSpc>
              <a:spcBef>
                <a:spcPts val="1000"/>
              </a:spcBef>
              <a:spcAft>
                <a:spcPts val="0"/>
              </a:spcAft>
              <a:buSzPts val="2000"/>
              <a:buChar char="•"/>
            </a:pPr>
            <a:r>
              <a:rPr lang="en-US" sz="2000"/>
              <a:t>Templates are reusable and </a:t>
            </a:r>
            <a:r>
              <a:rPr lang="en-US" sz="2000"/>
              <a:t>provide</a:t>
            </a:r>
            <a:r>
              <a:rPr lang="en-US" sz="2000"/>
              <a:t> a base structure that allows us to quickly adjust prompts and standardize the structure of prompts.</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5" name="Shape 255"/>
        <p:cNvGrpSpPr/>
        <p:nvPr/>
      </p:nvGrpSpPr>
      <p:grpSpPr>
        <a:xfrm>
          <a:off x="0" y="0"/>
          <a:ext cx="0" cy="0"/>
          <a:chOff x="0" y="0"/>
          <a:chExt cx="0" cy="0"/>
        </a:xfrm>
      </p:grpSpPr>
      <p:sp>
        <p:nvSpPr>
          <p:cNvPr id="256" name="Google Shape;256;p1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7" name="Google Shape;257;p1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8" name="Google Shape;258;p16"/>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9" name="Google Shape;259;p16"/>
          <p:cNvSpPr/>
          <p:nvPr/>
        </p:nvSpPr>
        <p:spPr>
          <a:xfrm flipH="1" rot="5400000">
            <a:off x="-1410085" y="1420219"/>
            <a:ext cx="6857999" cy="4037839"/>
          </a:xfrm>
          <a:prstGeom prst="rect">
            <a:avLst/>
          </a:prstGeom>
          <a:gradFill>
            <a:gsLst>
              <a:gs pos="0">
                <a:srgbClr val="000000">
                  <a:alpha val="0"/>
                </a:srgbClr>
              </a:gs>
              <a:gs pos="99000">
                <a:srgbClr val="4472C4">
                  <a:alpha val="45490"/>
                </a:srgbClr>
              </a:gs>
              <a:gs pos="100000">
                <a:srgbClr val="4472C4">
                  <a:alpha val="45490"/>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0" name="Google Shape;260;p16"/>
          <p:cNvSpPr/>
          <p:nvPr/>
        </p:nvSpPr>
        <p:spPr>
          <a:xfrm flipH="1" rot="5400000">
            <a:off x="767923" y="3588085"/>
            <a:ext cx="2501979" cy="4037841"/>
          </a:xfrm>
          <a:prstGeom prst="rect">
            <a:avLst/>
          </a:prstGeom>
          <a:gradFill>
            <a:gsLst>
              <a:gs pos="0">
                <a:srgbClr val="4472C4">
                  <a:alpha val="28235"/>
                </a:srgbClr>
              </a:gs>
              <a:gs pos="2000">
                <a:srgbClr val="4472C4">
                  <a:alpha val="28235"/>
                </a:srgbClr>
              </a:gs>
              <a:gs pos="100000">
                <a:srgbClr val="000000">
                  <a:alpha val="29411"/>
                </a:srgbClr>
              </a:gs>
            </a:gsLst>
            <a:lin ang="7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1" name="Google Shape;261;p16"/>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352"/>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2" name="Google Shape;262;p16"/>
          <p:cNvSpPr/>
          <p:nvPr/>
        </p:nvSpPr>
        <p:spPr>
          <a:xfrm flipH="1" rot="5400000">
            <a:off x="-1410093" y="1399943"/>
            <a:ext cx="6858003" cy="4037835"/>
          </a:xfrm>
          <a:prstGeom prst="rect">
            <a:avLst/>
          </a:prstGeom>
          <a:gradFill>
            <a:gsLst>
              <a:gs pos="0">
                <a:srgbClr val="000000">
                  <a:alpha val="0"/>
                </a:srgbClr>
              </a:gs>
              <a:gs pos="99000">
                <a:srgbClr val="8DA9DB">
                  <a:alpha val="10588"/>
                </a:srgbClr>
              </a:gs>
              <a:gs pos="100000">
                <a:srgbClr val="8DA9DB">
                  <a:alpha val="10588"/>
                </a:srgbClr>
              </a:gs>
            </a:gsLst>
            <a:lin ang="7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3" name="Google Shape;263;p16"/>
          <p:cNvSpPr txBox="1"/>
          <p:nvPr>
            <p:ph type="title"/>
          </p:nvPr>
        </p:nvSpPr>
        <p:spPr>
          <a:xfrm>
            <a:off x="499197" y="619330"/>
            <a:ext cx="3201300" cy="3387600"/>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lang="en-US" sz="4000">
                <a:solidFill>
                  <a:srgbClr val="FFFFFF"/>
                </a:solidFill>
              </a:rPr>
              <a:t>Task 5 - Creating a LangChain Processing Chain</a:t>
            </a:r>
            <a:endParaRPr/>
          </a:p>
        </p:txBody>
      </p:sp>
      <p:sp>
        <p:nvSpPr>
          <p:cNvPr id="264" name="Google Shape;264;p16"/>
          <p:cNvSpPr txBox="1"/>
          <p:nvPr>
            <p:ph idx="1"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355600" lvl="0" marL="457200" rtl="0" algn="l">
              <a:spcBef>
                <a:spcPts val="1000"/>
              </a:spcBef>
              <a:spcAft>
                <a:spcPts val="0"/>
              </a:spcAft>
              <a:buSzPts val="2000"/>
              <a:buChar char="•"/>
            </a:pPr>
            <a:r>
              <a:rPr lang="en-US" sz="2000"/>
              <a:t>Flow of operation chain = prompt | model | output_parser</a:t>
            </a:r>
            <a:endParaRPr sz="2000"/>
          </a:p>
          <a:p>
            <a:pPr indent="-355600" lvl="1" marL="914400" rtl="0" algn="l">
              <a:spcBef>
                <a:spcPts val="500"/>
              </a:spcBef>
              <a:spcAft>
                <a:spcPts val="0"/>
              </a:spcAft>
              <a:buSzPts val="2000"/>
              <a:buChar char="•"/>
            </a:pPr>
            <a:r>
              <a:rPr lang="en-US" sz="2000"/>
              <a:t>The prompt is first formatted and sent to the model.</a:t>
            </a:r>
            <a:endParaRPr sz="2000"/>
          </a:p>
          <a:p>
            <a:pPr indent="-355600" lvl="1" marL="914400" rtl="0" algn="l">
              <a:spcBef>
                <a:spcPts val="500"/>
              </a:spcBef>
              <a:spcAft>
                <a:spcPts val="0"/>
              </a:spcAft>
              <a:buSzPts val="2000"/>
              <a:buChar char="•"/>
            </a:pPr>
            <a:r>
              <a:rPr lang="en-US" sz="2000"/>
              <a:t>The model processes the prompt and generates a response.</a:t>
            </a:r>
            <a:endParaRPr sz="2000"/>
          </a:p>
          <a:p>
            <a:pPr indent="-355600" lvl="1" marL="914400" rtl="0" algn="l">
              <a:spcBef>
                <a:spcPts val="500"/>
              </a:spcBef>
              <a:spcAft>
                <a:spcPts val="0"/>
              </a:spcAft>
              <a:buSzPts val="2000"/>
              <a:buChar char="•"/>
            </a:pPr>
            <a:r>
              <a:rPr lang="en-US" sz="2000"/>
              <a:t>The output parser then processes the model's response, ensuring it's in the correct string format.</a:t>
            </a:r>
            <a:endParaRPr sz="2000"/>
          </a:p>
          <a:p>
            <a:pPr indent="-355600" lvl="2" marL="1371600" rtl="0" algn="l">
              <a:spcBef>
                <a:spcPts val="500"/>
              </a:spcBef>
              <a:spcAft>
                <a:spcPts val="0"/>
              </a:spcAft>
              <a:buSzPts val="2000"/>
              <a:buChar char="•"/>
            </a:pPr>
            <a:r>
              <a:rPr lang="en-US"/>
              <a:t>Can </a:t>
            </a:r>
            <a:r>
              <a:rPr lang="en-US"/>
              <a:t>interpret</a:t>
            </a:r>
            <a:r>
              <a:rPr lang="en-US"/>
              <a:t> CSV or JSON. We will use string</a:t>
            </a:r>
            <a:endParaRPr sz="2000"/>
          </a:p>
          <a:p>
            <a:pPr indent="-228600" lvl="0" marL="228600" rtl="0" algn="l">
              <a:lnSpc>
                <a:spcPct val="90000"/>
              </a:lnSpc>
              <a:spcBef>
                <a:spcPts val="1000"/>
              </a:spcBef>
              <a:spcAft>
                <a:spcPts val="0"/>
              </a:spcAft>
              <a:buSzPts val="2000"/>
              <a:buChar char="•"/>
            </a:pPr>
            <a:r>
              <a:rPr lang="en-US" sz="2000"/>
              <a:t>chain.invoke method </a:t>
            </a:r>
            <a:r>
              <a:rPr lang="en-US" sz="2000"/>
              <a:t>executes</a:t>
            </a:r>
            <a:r>
              <a:rPr lang="en-US" sz="2000"/>
              <a:t> the chain</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8" name="Shape 268"/>
        <p:cNvGrpSpPr/>
        <p:nvPr/>
      </p:nvGrpSpPr>
      <p:grpSpPr>
        <a:xfrm>
          <a:off x="0" y="0"/>
          <a:ext cx="0" cy="0"/>
          <a:chOff x="0" y="0"/>
          <a:chExt cx="0" cy="0"/>
        </a:xfrm>
      </p:grpSpPr>
      <p:sp>
        <p:nvSpPr>
          <p:cNvPr id="269" name="Google Shape;269;g2f31d6a8386_0_34"/>
          <p:cNvSpPr/>
          <p:nvPr/>
        </p:nvSpPr>
        <p:spPr>
          <a:xfrm>
            <a:off x="0" y="0"/>
            <a:ext cx="12192000" cy="4341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0" name="Google Shape;270;g2f31d6a8386_0_34"/>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1" name="Google Shape;271;g2f31d6a8386_0_34"/>
          <p:cNvSpPr/>
          <p:nvPr/>
        </p:nvSpPr>
        <p:spPr>
          <a:xfrm flipH="1" rot="10800000">
            <a:off x="-3" y="142"/>
            <a:ext cx="8115300" cy="1590600"/>
          </a:xfrm>
          <a:prstGeom prst="rect">
            <a:avLst/>
          </a:prstGeom>
          <a:gradFill>
            <a:gsLst>
              <a:gs pos="0">
                <a:srgbClr val="4472C4">
                  <a:alpha val="0"/>
                </a:srgbClr>
              </a:gs>
              <a:gs pos="20000">
                <a:srgbClr val="4472C4">
                  <a:alpha val="0"/>
                </a:srgbClr>
              </a:gs>
              <a:gs pos="100000">
                <a:srgbClr val="1F3864">
                  <a:alpha val="54509"/>
                </a:srgbClr>
              </a:gs>
            </a:gsLst>
            <a:lin ang="13800146"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2" name="Google Shape;272;g2f31d6a8386_0_34"/>
          <p:cNvSpPr/>
          <p:nvPr/>
        </p:nvSpPr>
        <p:spPr>
          <a:xfrm flipH="1">
            <a:off x="8115297" y="-1"/>
            <a:ext cx="4076700" cy="1590600"/>
          </a:xfrm>
          <a:prstGeom prst="rect">
            <a:avLst/>
          </a:prstGeom>
          <a:gradFill>
            <a:gsLst>
              <a:gs pos="0">
                <a:srgbClr val="4472C4">
                  <a:alpha val="65490"/>
                </a:srgbClr>
              </a:gs>
              <a:gs pos="100000">
                <a:srgbClr val="000000">
                  <a:alpha val="29411"/>
                </a:srgbClr>
              </a:gs>
            </a:gsLst>
            <a:lin ang="13199916"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3" name="Google Shape;273;g2f31d6a8386_0_34"/>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372"/>
                </a:srgbClr>
              </a:gs>
              <a:gs pos="100000">
                <a:srgbClr val="1F3864">
                  <a:alpha val="51372"/>
                </a:srgbClr>
              </a:gs>
            </a:gsLst>
            <a:lin ang="1679992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4" name="Google Shape;274;g2f31d6a8386_0_34"/>
          <p:cNvSpPr txBox="1"/>
          <p:nvPr>
            <p:ph type="title"/>
          </p:nvPr>
        </p:nvSpPr>
        <p:spPr>
          <a:xfrm>
            <a:off x="1371599" y="294538"/>
            <a:ext cx="9896100" cy="1033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Calibri"/>
              <a:buNone/>
            </a:pPr>
            <a:r>
              <a:rPr lang="en-US" sz="4000">
                <a:solidFill>
                  <a:schemeClr val="lt1"/>
                </a:solidFill>
              </a:rPr>
              <a:t>Results</a:t>
            </a:r>
            <a:endParaRPr sz="4000">
              <a:solidFill>
                <a:srgbClr val="FFFFFF"/>
              </a:solidFill>
            </a:endParaRPr>
          </a:p>
        </p:txBody>
      </p:sp>
      <p:sp>
        <p:nvSpPr>
          <p:cNvPr id="275" name="Google Shape;275;g2f31d6a8386_0_34"/>
          <p:cNvSpPr txBox="1"/>
          <p:nvPr>
            <p:ph idx="1" type="body"/>
          </p:nvPr>
        </p:nvSpPr>
        <p:spPr>
          <a:xfrm>
            <a:off x="1371600" y="1781451"/>
            <a:ext cx="9723900" cy="2220000"/>
          </a:xfrm>
          <a:prstGeom prst="rect">
            <a:avLst/>
          </a:prstGeom>
          <a:noFill/>
          <a:ln>
            <a:noFill/>
          </a:ln>
        </p:spPr>
        <p:txBody>
          <a:bodyPr anchorCtr="0" anchor="t" bIns="45700" lIns="91425" spcFirstLastPara="1" rIns="91425" wrap="square" tIns="45700">
            <a:normAutofit/>
          </a:bodyPr>
          <a:lstStyle/>
          <a:p>
            <a:pPr indent="-355600" lvl="0" marL="457200" rtl="0" algn="l">
              <a:spcBef>
                <a:spcPts val="1000"/>
              </a:spcBef>
              <a:spcAft>
                <a:spcPts val="0"/>
              </a:spcAft>
              <a:buSzPts val="2000"/>
              <a:buChar char="•"/>
            </a:pPr>
            <a:r>
              <a:rPr lang="en-US" sz="2000"/>
              <a:t>Struggled to or refused to identify location unless given specific information</a:t>
            </a:r>
            <a:endParaRPr sz="2000"/>
          </a:p>
          <a:p>
            <a:pPr indent="-355600" lvl="1" marL="914400" rtl="0" algn="l">
              <a:spcBef>
                <a:spcPts val="500"/>
              </a:spcBef>
              <a:spcAft>
                <a:spcPts val="0"/>
              </a:spcAft>
              <a:buSzPts val="2000"/>
              <a:buChar char="•"/>
            </a:pPr>
            <a:r>
              <a:rPr lang="en-US" sz="2000"/>
              <a:t>University websites, government websites, etc.</a:t>
            </a:r>
            <a:endParaRPr sz="2000"/>
          </a:p>
          <a:p>
            <a:pPr indent="-355600" lvl="0" marL="457200" rtl="0" algn="l">
              <a:spcBef>
                <a:spcPts val="1000"/>
              </a:spcBef>
              <a:spcAft>
                <a:spcPts val="0"/>
              </a:spcAft>
              <a:buSzPts val="2000"/>
              <a:buChar char="•"/>
            </a:pPr>
            <a:r>
              <a:rPr lang="en-US" sz="2000"/>
              <a:t>Good at identifying age and interests</a:t>
            </a:r>
            <a:endParaRPr sz="2000"/>
          </a:p>
          <a:p>
            <a:pPr indent="-355600" lvl="0" marL="457200" rtl="0" algn="l">
              <a:spcBef>
                <a:spcPts val="1000"/>
              </a:spcBef>
              <a:spcAft>
                <a:spcPts val="0"/>
              </a:spcAft>
              <a:buSzPts val="2000"/>
              <a:buChar char="•"/>
            </a:pPr>
            <a:r>
              <a:rPr lang="en-US" sz="2000"/>
              <a:t>Prompts did not significantly impact performance</a:t>
            </a:r>
            <a:endParaRPr sz="2000"/>
          </a:p>
        </p:txBody>
      </p:sp>
      <p:graphicFrame>
        <p:nvGraphicFramePr>
          <p:cNvPr id="276" name="Google Shape;276;g2f31d6a8386_0_34"/>
          <p:cNvGraphicFramePr/>
          <p:nvPr/>
        </p:nvGraphicFramePr>
        <p:xfrm>
          <a:off x="2476500" y="4454550"/>
          <a:ext cx="3000000" cy="3000000"/>
        </p:xfrm>
        <a:graphic>
          <a:graphicData uri="http://schemas.openxmlformats.org/drawingml/2006/table">
            <a:tbl>
              <a:tblPr>
                <a:noFill/>
                <a:tableStyleId>{6663F862-6F57-4D06-80D8-44F338698B70}</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t/>
                      </a:r>
                      <a:endParaRPr sz="24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2400">
                          <a:latin typeface="Times New Roman"/>
                          <a:ea typeface="Times New Roman"/>
                          <a:cs typeface="Times New Roman"/>
                          <a:sym typeface="Times New Roman"/>
                        </a:rPr>
                        <a:t>Age</a:t>
                      </a:r>
                      <a:endParaRPr sz="24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2400">
                          <a:latin typeface="Times New Roman"/>
                          <a:ea typeface="Times New Roman"/>
                          <a:cs typeface="Times New Roman"/>
                          <a:sym typeface="Times New Roman"/>
                        </a:rPr>
                        <a:t>Interests</a:t>
                      </a:r>
                      <a:endParaRPr sz="24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2400">
                          <a:latin typeface="Times New Roman"/>
                          <a:ea typeface="Times New Roman"/>
                          <a:cs typeface="Times New Roman"/>
                          <a:sym typeface="Times New Roman"/>
                        </a:rPr>
                        <a:t>Location</a:t>
                      </a:r>
                      <a:endParaRPr sz="24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2400">
                          <a:latin typeface="Times New Roman"/>
                          <a:ea typeface="Times New Roman"/>
                          <a:cs typeface="Times New Roman"/>
                          <a:sym typeface="Times New Roman"/>
                        </a:rPr>
                        <a:t>Total</a:t>
                      </a:r>
                      <a:endParaRPr sz="24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US" sz="2400">
                          <a:latin typeface="Times New Roman"/>
                          <a:ea typeface="Times New Roman"/>
                          <a:cs typeface="Times New Roman"/>
                          <a:sym typeface="Times New Roman"/>
                        </a:rPr>
                        <a:t>Gemini</a:t>
                      </a:r>
                      <a:endParaRPr sz="24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en-US" sz="2400">
                          <a:solidFill>
                            <a:srgbClr val="000000"/>
                          </a:solidFill>
                          <a:latin typeface="Times New Roman"/>
                          <a:ea typeface="Times New Roman"/>
                          <a:cs typeface="Times New Roman"/>
                          <a:sym typeface="Times New Roman"/>
                        </a:rPr>
                        <a:t>~0.66</a:t>
                      </a:r>
                      <a:endParaRPr sz="24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2400">
                          <a:latin typeface="Times New Roman"/>
                          <a:ea typeface="Times New Roman"/>
                          <a:cs typeface="Times New Roman"/>
                          <a:sym typeface="Times New Roman"/>
                        </a:rPr>
                        <a:t>~0.76</a:t>
                      </a:r>
                      <a:endParaRPr sz="24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2400">
                          <a:latin typeface="Times New Roman"/>
                          <a:ea typeface="Times New Roman"/>
                          <a:cs typeface="Times New Roman"/>
                          <a:sym typeface="Times New Roman"/>
                        </a:rPr>
                        <a:t>~0.24</a:t>
                      </a:r>
                      <a:endParaRPr sz="24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2400">
                          <a:latin typeface="Times New Roman"/>
                          <a:ea typeface="Times New Roman"/>
                          <a:cs typeface="Times New Roman"/>
                          <a:sym typeface="Times New Roman"/>
                        </a:rPr>
                        <a:t>~1.66/3</a:t>
                      </a:r>
                      <a:endParaRPr sz="2400">
                        <a:latin typeface="Times New Roman"/>
                        <a:ea typeface="Times New Roman"/>
                        <a:cs typeface="Times New Roman"/>
                        <a:sym typeface="Times New Roman"/>
                      </a:endParaRPr>
                    </a:p>
                  </a:txBody>
                  <a:tcPr marT="91425" marB="91425" marR="91425" marL="91425"/>
                </a:tc>
              </a:tr>
            </a:tbl>
          </a:graphicData>
        </a:graphic>
      </p:graphicFrame>
      <p:sp>
        <p:nvSpPr>
          <p:cNvPr id="277" name="Google Shape;277;g2f31d6a8386_0_34"/>
          <p:cNvSpPr txBox="1"/>
          <p:nvPr/>
        </p:nvSpPr>
        <p:spPr>
          <a:xfrm>
            <a:off x="3339050" y="5999513"/>
            <a:ext cx="5973300" cy="627000"/>
          </a:xfrm>
          <a:prstGeom prst="rect">
            <a:avLst/>
          </a:prstGeom>
          <a:noFill/>
          <a:ln>
            <a:noFill/>
          </a:ln>
        </p:spPr>
        <p:txBody>
          <a:bodyPr anchorCtr="0" anchor="t" bIns="45700" lIns="91425" spcFirstLastPara="1" rIns="91425" wrap="square" tIns="45700">
            <a:noAutofit/>
          </a:bodyPr>
          <a:lstStyle/>
          <a:p>
            <a:pPr indent="0" lvl="0" marL="457200" rtl="0" algn="ctr">
              <a:spcBef>
                <a:spcPts val="560"/>
              </a:spcBef>
              <a:spcAft>
                <a:spcPts val="0"/>
              </a:spcAft>
              <a:buNone/>
            </a:pPr>
            <a:r>
              <a:rPr lang="en-US" sz="2400">
                <a:solidFill>
                  <a:srgbClr val="000000"/>
                </a:solidFill>
                <a:latin typeface="Times New Roman"/>
                <a:ea typeface="Times New Roman"/>
                <a:cs typeface="Times New Roman"/>
                <a:sym typeface="Times New Roman"/>
              </a:rPr>
              <a:t>Table 1: Average Score for each category</a:t>
            </a: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1" name="Shape 281"/>
        <p:cNvGrpSpPr/>
        <p:nvPr/>
      </p:nvGrpSpPr>
      <p:grpSpPr>
        <a:xfrm>
          <a:off x="0" y="0"/>
          <a:ext cx="0" cy="0"/>
          <a:chOff x="0" y="0"/>
          <a:chExt cx="0" cy="0"/>
        </a:xfrm>
      </p:grpSpPr>
      <p:sp>
        <p:nvSpPr>
          <p:cNvPr id="282" name="Google Shape;282;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3" name="Google Shape;283;p18"/>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4" name="Google Shape;284;p18"/>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509"/>
                </a:srgbClr>
              </a:gs>
            </a:gsLst>
            <a:lin ang="1380000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5" name="Google Shape;285;p18"/>
          <p:cNvSpPr/>
          <p:nvPr/>
        </p:nvSpPr>
        <p:spPr>
          <a:xfrm flipH="1">
            <a:off x="8115299" y="-1"/>
            <a:ext cx="4076698" cy="1590742"/>
          </a:xfrm>
          <a:prstGeom prst="rect">
            <a:avLst/>
          </a:prstGeom>
          <a:gradFill>
            <a:gsLst>
              <a:gs pos="0">
                <a:srgbClr val="4472C4">
                  <a:alpha val="65490"/>
                </a:srgbClr>
              </a:gs>
              <a:gs pos="100000">
                <a:srgbClr val="000000">
                  <a:alpha val="29411"/>
                </a:srgbClr>
              </a:gs>
            </a:gsLst>
            <a:lin ang="13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6" name="Google Shape;286;p18"/>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372"/>
                </a:srgbClr>
              </a:gs>
              <a:gs pos="100000">
                <a:srgbClr val="1F3864">
                  <a:alpha val="51372"/>
                </a:srgbClr>
              </a:gs>
            </a:gsLst>
            <a:lin ang="16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7" name="Google Shape;287;p18"/>
          <p:cNvSpPr txBox="1"/>
          <p:nvPr>
            <p:ph type="title"/>
          </p:nvPr>
        </p:nvSpPr>
        <p:spPr>
          <a:xfrm>
            <a:off x="1371599" y="294538"/>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Conclusion</a:t>
            </a:r>
            <a:endParaRPr/>
          </a:p>
        </p:txBody>
      </p:sp>
      <p:sp>
        <p:nvSpPr>
          <p:cNvPr id="288" name="Google Shape;288;p18"/>
          <p:cNvSpPr txBox="1"/>
          <p:nvPr>
            <p:ph idx="1" type="body"/>
          </p:nvPr>
        </p:nvSpPr>
        <p:spPr>
          <a:xfrm>
            <a:off x="1371599" y="2318197"/>
            <a:ext cx="9724031" cy="3683358"/>
          </a:xfrm>
          <a:prstGeom prst="rect">
            <a:avLst/>
          </a:prstGeom>
          <a:noFill/>
          <a:ln>
            <a:noFill/>
          </a:ln>
        </p:spPr>
        <p:txBody>
          <a:bodyPr anchorCtr="0" anchor="ctr" bIns="45700" lIns="91425" spcFirstLastPara="1" rIns="91425" wrap="square" tIns="45700">
            <a:normAutofit/>
          </a:bodyPr>
          <a:lstStyle/>
          <a:p>
            <a:pPr indent="-355600" lvl="0" marL="457200" rtl="0" algn="l">
              <a:spcBef>
                <a:spcPts val="1000"/>
              </a:spcBef>
              <a:spcAft>
                <a:spcPts val="0"/>
              </a:spcAft>
              <a:buSzPts val="2000"/>
              <a:buChar char="•"/>
            </a:pPr>
            <a:r>
              <a:rPr lang="en-US" sz="2000"/>
              <a:t>Large Language Models (LLMs) have the advantage of ease of use and smaller data requirements</a:t>
            </a:r>
            <a:endParaRPr sz="2000"/>
          </a:p>
          <a:p>
            <a:pPr indent="-355600" lvl="0" marL="457200" rtl="0" algn="l">
              <a:spcBef>
                <a:spcPts val="1000"/>
              </a:spcBef>
              <a:spcAft>
                <a:spcPts val="0"/>
              </a:spcAft>
              <a:buSzPts val="2000"/>
              <a:buChar char="•"/>
            </a:pPr>
            <a:r>
              <a:rPr lang="en-US" sz="2000"/>
              <a:t>Leveraging LLMs can significantly enhance the efficiency of profiling and produce results quickly. With access to more data and the use of multi-shot prompts, we could see improvements in accuracy.</a:t>
            </a:r>
            <a:endParaRPr sz="2000"/>
          </a:p>
          <a:p>
            <a:pPr indent="-355600" lvl="0" marL="457200" rtl="0" algn="l">
              <a:spcBef>
                <a:spcPts val="1000"/>
              </a:spcBef>
              <a:spcAft>
                <a:spcPts val="0"/>
              </a:spcAft>
              <a:buSzPts val="2000"/>
              <a:buChar char="•"/>
            </a:pPr>
            <a:r>
              <a:rPr lang="en-US" sz="2000"/>
              <a:t>LLMs can predict some aspects of a person accurately from web history data. Leveraging this can allow us to automatically examine and profile some traits of a criminal.</a:t>
            </a:r>
            <a:endParaRPr sz="2000"/>
          </a:p>
          <a:p>
            <a:pPr indent="-355600" lvl="0" marL="457200" rtl="0" algn="l">
              <a:spcBef>
                <a:spcPts val="1000"/>
              </a:spcBef>
              <a:spcAft>
                <a:spcPts val="0"/>
              </a:spcAft>
              <a:buSzPts val="2000"/>
              <a:buChar char="•"/>
            </a:pPr>
            <a:r>
              <a:rPr lang="en-US" sz="2000"/>
              <a:t>The integration of LLMs into profiling tools can potentially streamline and improve the accuracy of investigations, providing valuable support in the fight against cybercrime.</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2" name="Shape 292"/>
        <p:cNvGrpSpPr/>
        <p:nvPr/>
      </p:nvGrpSpPr>
      <p:grpSpPr>
        <a:xfrm>
          <a:off x="0" y="0"/>
          <a:ext cx="0" cy="0"/>
          <a:chOff x="0" y="0"/>
          <a:chExt cx="0" cy="0"/>
        </a:xfrm>
      </p:grpSpPr>
      <p:sp>
        <p:nvSpPr>
          <p:cNvPr id="293" name="Google Shape;293;p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4" name="Google Shape;294;p19"/>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5" name="Google Shape;295;p19"/>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509"/>
                </a:srgbClr>
              </a:gs>
            </a:gsLst>
            <a:lin ang="1380000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6" name="Google Shape;296;p19"/>
          <p:cNvSpPr/>
          <p:nvPr/>
        </p:nvSpPr>
        <p:spPr>
          <a:xfrm flipH="1">
            <a:off x="8115299" y="-1"/>
            <a:ext cx="4076698" cy="1590742"/>
          </a:xfrm>
          <a:prstGeom prst="rect">
            <a:avLst/>
          </a:prstGeom>
          <a:gradFill>
            <a:gsLst>
              <a:gs pos="0">
                <a:srgbClr val="4472C4">
                  <a:alpha val="65490"/>
                </a:srgbClr>
              </a:gs>
              <a:gs pos="100000">
                <a:srgbClr val="000000">
                  <a:alpha val="29411"/>
                </a:srgbClr>
              </a:gs>
            </a:gsLst>
            <a:lin ang="13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7" name="Google Shape;297;p19"/>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372"/>
                </a:srgbClr>
              </a:gs>
              <a:gs pos="100000">
                <a:srgbClr val="1F3864">
                  <a:alpha val="51372"/>
                </a:srgbClr>
              </a:gs>
            </a:gsLst>
            <a:lin ang="16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8" name="Google Shape;298;p19"/>
          <p:cNvSpPr txBox="1"/>
          <p:nvPr>
            <p:ph type="title"/>
          </p:nvPr>
        </p:nvSpPr>
        <p:spPr>
          <a:xfrm>
            <a:off x="1371599" y="294538"/>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REFERENCE.</a:t>
            </a:r>
            <a:endParaRPr/>
          </a:p>
        </p:txBody>
      </p:sp>
      <p:sp>
        <p:nvSpPr>
          <p:cNvPr id="299" name="Google Shape;299;p19"/>
          <p:cNvSpPr txBox="1"/>
          <p:nvPr>
            <p:ph idx="1" type="body"/>
          </p:nvPr>
        </p:nvSpPr>
        <p:spPr>
          <a:xfrm>
            <a:off x="1371599" y="2318197"/>
            <a:ext cx="9724031" cy="3683358"/>
          </a:xfrm>
          <a:prstGeom prst="rect">
            <a:avLst/>
          </a:prstGeom>
          <a:noFill/>
          <a:ln>
            <a:noFill/>
          </a:ln>
        </p:spPr>
        <p:txBody>
          <a:bodyPr anchorCtr="0" anchor="ctr" bIns="45700" lIns="91425" spcFirstLastPara="1" rIns="91425" wrap="square" tIns="45700">
            <a:normAutofit lnSpcReduction="10000"/>
          </a:bodyPr>
          <a:lstStyle/>
          <a:p>
            <a:pPr indent="0" lvl="0" marL="127000" rtl="0" algn="l">
              <a:spcBef>
                <a:spcPts val="1000"/>
              </a:spcBef>
              <a:spcAft>
                <a:spcPts val="0"/>
              </a:spcAft>
              <a:buClr>
                <a:schemeClr val="dk1"/>
              </a:buClr>
              <a:buSzPts val="1100"/>
              <a:buFont typeface="Arial"/>
              <a:buNone/>
            </a:pPr>
            <a:r>
              <a:rPr lang="en-US" sz="2000"/>
              <a:t>R. Kocsis, What Is Criminal Profiling?. Springer, 2006.</a:t>
            </a:r>
            <a:endParaRPr sz="2000"/>
          </a:p>
          <a:p>
            <a:pPr indent="-101600" lvl="0" marL="228600" rtl="0" algn="l">
              <a:spcBef>
                <a:spcPts val="1000"/>
              </a:spcBef>
              <a:spcAft>
                <a:spcPts val="0"/>
              </a:spcAft>
              <a:buClr>
                <a:schemeClr val="dk1"/>
              </a:buClr>
              <a:buSzPts val="1100"/>
              <a:buFont typeface="Arial"/>
              <a:buNone/>
            </a:pPr>
            <a:r>
              <a:rPr lang="en-US" sz="2000"/>
              <a:t>N. Nykodym, R. Taylor, and J. Vilela, “Criminal profiling and insider cyber crime,” Computer Law &amp; Security Review, vol. 21, no. 5, pp. 408–414, 2005</a:t>
            </a:r>
            <a:endParaRPr sz="2000"/>
          </a:p>
          <a:p>
            <a:pPr indent="-101600" lvl="0" marL="228600" rtl="0" algn="l">
              <a:spcBef>
                <a:spcPts val="1000"/>
              </a:spcBef>
              <a:spcAft>
                <a:spcPts val="0"/>
              </a:spcAft>
              <a:buClr>
                <a:schemeClr val="dk1"/>
              </a:buClr>
              <a:buSzPts val="1100"/>
              <a:buFont typeface="Arial"/>
              <a:buNone/>
            </a:pPr>
            <a:r>
              <a:rPr lang="en-US" sz="2000"/>
              <a:t>Wójcicki, K., et al. "Internet of things in industry: Research profiling, application, challenges and opportunities—a review," in Energies, vol. 15, no. 5, pp. 1806, 2022.</a:t>
            </a:r>
            <a:endParaRPr sz="2000"/>
          </a:p>
          <a:p>
            <a:pPr indent="-101600" lvl="0" marL="228600" rtl="0" algn="l">
              <a:spcBef>
                <a:spcPts val="1000"/>
              </a:spcBef>
              <a:spcAft>
                <a:spcPts val="0"/>
              </a:spcAft>
              <a:buClr>
                <a:schemeClr val="dk1"/>
              </a:buClr>
              <a:buSzPts val="1100"/>
              <a:buFont typeface="Arial"/>
              <a:buNone/>
            </a:pPr>
            <a:r>
              <a:rPr lang="en-US" sz="2000"/>
              <a:t>B. E. Turvey, Criminal profiling: An introduction to behavioral evidence analysis. Academic press, 2011.</a:t>
            </a:r>
            <a:endParaRPr sz="2000"/>
          </a:p>
          <a:p>
            <a:pPr indent="-101600" lvl="0" marL="228600" rtl="0" algn="l">
              <a:spcBef>
                <a:spcPts val="1000"/>
              </a:spcBef>
              <a:spcAft>
                <a:spcPts val="0"/>
              </a:spcAft>
              <a:buClr>
                <a:schemeClr val="dk1"/>
              </a:buClr>
              <a:buSzPts val="1100"/>
              <a:buFont typeface="Arial"/>
              <a:buNone/>
            </a:pPr>
            <a:r>
              <a:rPr lang="en-US" sz="2000"/>
              <a:t>T. Marwala and L. G. Mpedi, “Criminal Justice System and AI,” in Artificial Intelligence and the Law, Springer, 2024, pp. 47–64.</a:t>
            </a:r>
            <a:endParaRPr sz="2000"/>
          </a:p>
          <a:p>
            <a:pPr indent="-101600" lvl="0" marL="228600" rtl="0" algn="l">
              <a:spcBef>
                <a:spcPts val="1000"/>
              </a:spcBef>
              <a:spcAft>
                <a:spcPts val="0"/>
              </a:spcAft>
              <a:buClr>
                <a:schemeClr val="dk1"/>
              </a:buClr>
              <a:buSzPts val="1100"/>
              <a:buFont typeface="Arial"/>
              <a:buNone/>
            </a:pPr>
            <a:r>
              <a:t/>
            </a:r>
            <a:endParaRPr sz="2000"/>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2"/>
          <p:cNvSpPr txBox="1"/>
          <p:nvPr>
            <p:ph type="title"/>
          </p:nvPr>
        </p:nvSpPr>
        <p:spPr>
          <a:xfrm>
            <a:off x="1110497" y="-42104"/>
            <a:ext cx="4959600" cy="1643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solidFill>
                  <a:schemeClr val="dk1"/>
                </a:solidFill>
                <a:latin typeface="Calibri"/>
                <a:ea typeface="Calibri"/>
                <a:cs typeface="Calibri"/>
                <a:sym typeface="Calibri"/>
              </a:rPr>
              <a:t>Introduction</a:t>
            </a:r>
            <a:endParaRPr/>
          </a:p>
        </p:txBody>
      </p:sp>
      <p:sp>
        <p:nvSpPr>
          <p:cNvPr id="94" name="Google Shape;94;p2"/>
          <p:cNvSpPr txBox="1"/>
          <p:nvPr>
            <p:ph idx="1" type="body"/>
          </p:nvPr>
        </p:nvSpPr>
        <p:spPr>
          <a:xfrm>
            <a:off x="1110497" y="1874283"/>
            <a:ext cx="4959600" cy="3522600"/>
          </a:xfrm>
          <a:prstGeom prst="rect">
            <a:avLst/>
          </a:prstGeom>
          <a:noFill/>
          <a:ln>
            <a:noFill/>
          </a:ln>
        </p:spPr>
        <p:txBody>
          <a:bodyPr anchorCtr="0" anchor="t" bIns="45700" lIns="91425" spcFirstLastPara="1" rIns="91425" wrap="square" tIns="45700">
            <a:noAutofit/>
          </a:bodyPr>
          <a:lstStyle/>
          <a:p>
            <a:pPr indent="-247650" lvl="0" marL="228600" rtl="0" algn="l">
              <a:lnSpc>
                <a:spcPct val="90000"/>
              </a:lnSpc>
              <a:spcBef>
                <a:spcPts val="0"/>
              </a:spcBef>
              <a:spcAft>
                <a:spcPts val="0"/>
              </a:spcAft>
              <a:buClr>
                <a:schemeClr val="dk1"/>
              </a:buClr>
              <a:buSzPts val="2000"/>
              <a:buChar char="•"/>
            </a:pPr>
            <a:r>
              <a:rPr lang="en-US" sz="2000"/>
              <a:t>Profiling internet users is essential for law enforcement to counter digital crimes effectively</a:t>
            </a:r>
            <a:endParaRPr sz="2000"/>
          </a:p>
          <a:p>
            <a:pPr indent="-247650" lvl="0" marL="228600" rtl="0" algn="l">
              <a:lnSpc>
                <a:spcPct val="90000"/>
              </a:lnSpc>
              <a:spcBef>
                <a:spcPts val="0"/>
              </a:spcBef>
              <a:spcAft>
                <a:spcPts val="0"/>
              </a:spcAft>
              <a:buClr>
                <a:schemeClr val="dk1"/>
              </a:buClr>
              <a:buSzPts val="2000"/>
              <a:buChar char="•"/>
            </a:pPr>
            <a:r>
              <a:rPr lang="en-US" sz="2000"/>
              <a:t>Profiling:</a:t>
            </a:r>
            <a:endParaRPr sz="2000"/>
          </a:p>
          <a:p>
            <a:pPr indent="-355600" lvl="1" marL="914400" rtl="0" algn="l">
              <a:spcBef>
                <a:spcPts val="0"/>
              </a:spcBef>
              <a:spcAft>
                <a:spcPts val="0"/>
              </a:spcAft>
              <a:buSzPts val="2000"/>
              <a:buChar char="•"/>
            </a:pPr>
            <a:r>
              <a:rPr lang="en-US" sz="2000"/>
              <a:t>Profiling involves gathering and analyzing data to create detailed user profiles.</a:t>
            </a:r>
            <a:endParaRPr sz="2000"/>
          </a:p>
          <a:p>
            <a:pPr indent="-355600" lvl="1" marL="914400" rtl="0" algn="l">
              <a:spcBef>
                <a:spcPts val="0"/>
              </a:spcBef>
              <a:spcAft>
                <a:spcPts val="0"/>
              </a:spcAft>
              <a:buSzPts val="2000"/>
              <a:buChar char="•"/>
            </a:pPr>
            <a:r>
              <a:rPr lang="en-US" sz="2000"/>
              <a:t>Techniques include data mining, statistical analysis, and machine learning.</a:t>
            </a:r>
            <a:endParaRPr sz="2000"/>
          </a:p>
          <a:p>
            <a:pPr indent="-247650" lvl="0" marL="228600" rtl="0" algn="l">
              <a:lnSpc>
                <a:spcPct val="90000"/>
              </a:lnSpc>
              <a:spcBef>
                <a:spcPts val="1000"/>
              </a:spcBef>
              <a:spcAft>
                <a:spcPts val="0"/>
              </a:spcAft>
              <a:buClr>
                <a:schemeClr val="dk1"/>
              </a:buClr>
              <a:buSzPts val="2000"/>
              <a:buChar char="•"/>
            </a:pPr>
            <a:r>
              <a:rPr lang="en-US" sz="2000"/>
              <a:t>Different Profiling Sources: Social media, email, web history</a:t>
            </a:r>
            <a:endParaRPr sz="2000"/>
          </a:p>
        </p:txBody>
      </p:sp>
      <p:sp>
        <p:nvSpPr>
          <p:cNvPr id="95" name="Google Shape;95;p2"/>
          <p:cNvSpPr/>
          <p:nvPr/>
        </p:nvSpPr>
        <p:spPr>
          <a:xfrm flipH="1" rot="10800000">
            <a:off x="0" y="6400799"/>
            <a:ext cx="12192000" cy="456773"/>
          </a:xfrm>
          <a:prstGeom prst="rect">
            <a:avLst/>
          </a:prstGeom>
          <a:gradFill>
            <a:gsLst>
              <a:gs pos="0">
                <a:schemeClr val="accent1"/>
              </a:gs>
              <a:gs pos="78000">
                <a:srgbClr val="000000"/>
              </a:gs>
              <a:gs pos="100000">
                <a:srgbClr val="000000"/>
              </a:gs>
            </a:gsLst>
            <a:lin ang="2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6" name="Google Shape;96;p2"/>
          <p:cNvSpPr/>
          <p:nvPr/>
        </p:nvSpPr>
        <p:spPr>
          <a:xfrm flipH="1">
            <a:off x="4038600" y="6400799"/>
            <a:ext cx="8153398" cy="456772"/>
          </a:xfrm>
          <a:prstGeom prst="rect">
            <a:avLst/>
          </a:prstGeom>
          <a:gradFill>
            <a:gsLst>
              <a:gs pos="0">
                <a:srgbClr val="000000">
                  <a:alpha val="62352"/>
                </a:srgbClr>
              </a:gs>
              <a:gs pos="100000">
                <a:srgbClr val="2F5496"/>
              </a:gs>
            </a:gsLst>
            <a:lin ang="1380000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7" name="Google Shape;97;p2"/>
          <p:cNvPicPr preferRelativeResize="0"/>
          <p:nvPr/>
        </p:nvPicPr>
        <p:blipFill>
          <a:blip r:embed="rId3">
            <a:alphaModFix/>
          </a:blip>
          <a:stretch>
            <a:fillRect/>
          </a:stretch>
        </p:blipFill>
        <p:spPr>
          <a:xfrm>
            <a:off x="6257047" y="1733025"/>
            <a:ext cx="5817102" cy="285401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 name="Shape 101"/>
        <p:cNvGrpSpPr/>
        <p:nvPr/>
      </p:nvGrpSpPr>
      <p:grpSpPr>
        <a:xfrm>
          <a:off x="0" y="0"/>
          <a:ext cx="0" cy="0"/>
          <a:chOff x="0" y="0"/>
          <a:chExt cx="0" cy="0"/>
        </a:xfrm>
      </p:grpSpPr>
      <p:sp>
        <p:nvSpPr>
          <p:cNvPr id="102" name="Google Shape;102;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3" name="Google Shape;103;p3"/>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4" name="Google Shape;104;p3"/>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509"/>
                </a:srgbClr>
              </a:gs>
            </a:gsLst>
            <a:lin ang="1380000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5" name="Google Shape;105;p3"/>
          <p:cNvSpPr/>
          <p:nvPr/>
        </p:nvSpPr>
        <p:spPr>
          <a:xfrm flipH="1">
            <a:off x="8115299" y="-1"/>
            <a:ext cx="4076698" cy="1590742"/>
          </a:xfrm>
          <a:prstGeom prst="rect">
            <a:avLst/>
          </a:prstGeom>
          <a:gradFill>
            <a:gsLst>
              <a:gs pos="0">
                <a:srgbClr val="4472C4">
                  <a:alpha val="65490"/>
                </a:srgbClr>
              </a:gs>
              <a:gs pos="100000">
                <a:srgbClr val="000000">
                  <a:alpha val="29411"/>
                </a:srgbClr>
              </a:gs>
            </a:gsLst>
            <a:lin ang="13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6" name="Google Shape;106;p3"/>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372"/>
                </a:srgbClr>
              </a:gs>
              <a:gs pos="100000">
                <a:srgbClr val="1F3864">
                  <a:alpha val="51372"/>
                </a:srgbClr>
              </a:gs>
            </a:gsLst>
            <a:lin ang="16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7" name="Google Shape;107;p3"/>
          <p:cNvSpPr txBox="1"/>
          <p:nvPr>
            <p:ph type="title"/>
          </p:nvPr>
        </p:nvSpPr>
        <p:spPr>
          <a:xfrm>
            <a:off x="1371599" y="294538"/>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Background</a:t>
            </a:r>
            <a:endParaRPr/>
          </a:p>
        </p:txBody>
      </p:sp>
      <p:sp>
        <p:nvSpPr>
          <p:cNvPr id="108" name="Google Shape;108;p3"/>
          <p:cNvSpPr txBox="1"/>
          <p:nvPr>
            <p:ph idx="1" type="body"/>
          </p:nvPr>
        </p:nvSpPr>
        <p:spPr>
          <a:xfrm>
            <a:off x="1371599" y="2318197"/>
            <a:ext cx="9724031" cy="3683358"/>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The rise of online activity and crime has made it increasingly important to use internet data for profiling.</a:t>
            </a:r>
            <a:endParaRPr sz="2000"/>
          </a:p>
          <a:p>
            <a:pPr indent="-228600" lvl="0" marL="228600" rtl="0" algn="l">
              <a:lnSpc>
                <a:spcPct val="90000"/>
              </a:lnSpc>
              <a:spcBef>
                <a:spcPts val="0"/>
              </a:spcBef>
              <a:spcAft>
                <a:spcPts val="0"/>
              </a:spcAft>
              <a:buSzPts val="2000"/>
              <a:buChar char="•"/>
            </a:pPr>
            <a:r>
              <a:rPr lang="en-US" sz="2000"/>
              <a:t>Manual methods while effective, are labor-intensive and time-consuming, often requiring extensive experience and intuition from the investigators.</a:t>
            </a:r>
            <a:endParaRPr/>
          </a:p>
          <a:p>
            <a:pPr indent="-228600" lvl="0" marL="228600" rtl="0" algn="l">
              <a:lnSpc>
                <a:spcPct val="90000"/>
              </a:lnSpc>
              <a:spcBef>
                <a:spcPts val="1000"/>
              </a:spcBef>
              <a:spcAft>
                <a:spcPts val="0"/>
              </a:spcAft>
              <a:buClr>
                <a:schemeClr val="dk1"/>
              </a:buClr>
              <a:buSzPts val="2000"/>
              <a:buChar char="•"/>
            </a:pPr>
            <a:r>
              <a:rPr lang="en-US" sz="2000"/>
              <a:t>Large Language Models (LLMs), such as ChatGPT and Gemini are pretrained on extensive datasets and can perform tasks with few-shot learning, making them adaptable and efficient</a:t>
            </a:r>
            <a:endParaRPr sz="2000"/>
          </a:p>
          <a:p>
            <a:pPr indent="-228600" lvl="0" marL="228600" rtl="0" algn="l">
              <a:lnSpc>
                <a:spcPct val="90000"/>
              </a:lnSpc>
              <a:spcBef>
                <a:spcPts val="1000"/>
              </a:spcBef>
              <a:spcAft>
                <a:spcPts val="0"/>
              </a:spcAft>
              <a:buSzPts val="2000"/>
              <a:buChar char="•"/>
            </a:pPr>
            <a:r>
              <a:rPr lang="en-US" sz="2000"/>
              <a:t>The project explores leveraging the capabilities of Large Language Models (LLM) to perform profiling tasks.</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4" name="Google Shape;114;p7"/>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5" name="Google Shape;115;p7"/>
          <p:cNvSpPr/>
          <p:nvPr/>
        </p:nvSpPr>
        <p:spPr>
          <a:xfrm flipH="1" rot="10800000">
            <a:off x="-3" y="0"/>
            <a:ext cx="8115306" cy="1590742"/>
          </a:xfrm>
          <a:prstGeom prst="rect">
            <a:avLst/>
          </a:prstGeom>
          <a:gradFill>
            <a:gsLst>
              <a:gs pos="0">
                <a:srgbClr val="4472C4">
                  <a:alpha val="0"/>
                </a:srgbClr>
              </a:gs>
              <a:gs pos="20000">
                <a:srgbClr val="4472C4">
                  <a:alpha val="0"/>
                </a:srgbClr>
              </a:gs>
              <a:gs pos="100000">
                <a:srgbClr val="1F3864">
                  <a:alpha val="54509"/>
                </a:srgbClr>
              </a:gs>
            </a:gsLst>
            <a:lin ang="1380000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6" name="Google Shape;116;p7"/>
          <p:cNvSpPr/>
          <p:nvPr/>
        </p:nvSpPr>
        <p:spPr>
          <a:xfrm flipH="1">
            <a:off x="8115299" y="-1"/>
            <a:ext cx="4076698" cy="1590742"/>
          </a:xfrm>
          <a:prstGeom prst="rect">
            <a:avLst/>
          </a:prstGeom>
          <a:gradFill>
            <a:gsLst>
              <a:gs pos="0">
                <a:srgbClr val="4472C4">
                  <a:alpha val="65490"/>
                </a:srgbClr>
              </a:gs>
              <a:gs pos="100000">
                <a:srgbClr val="000000">
                  <a:alpha val="29411"/>
                </a:srgbClr>
              </a:gs>
            </a:gsLst>
            <a:lin ang="13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7" name="Google Shape;117;p7"/>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372"/>
                </a:srgbClr>
              </a:gs>
              <a:gs pos="100000">
                <a:srgbClr val="1F3864">
                  <a:alpha val="51372"/>
                </a:srgbClr>
              </a:gs>
            </a:gsLst>
            <a:lin ang="16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8" name="Google Shape;118;p7"/>
          <p:cNvSpPr txBox="1"/>
          <p:nvPr>
            <p:ph type="title"/>
          </p:nvPr>
        </p:nvSpPr>
        <p:spPr>
          <a:xfrm>
            <a:off x="1371599" y="294538"/>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Problem statement</a:t>
            </a:r>
            <a:endParaRPr/>
          </a:p>
        </p:txBody>
      </p:sp>
      <p:sp>
        <p:nvSpPr>
          <p:cNvPr id="119" name="Google Shape;119;p7"/>
          <p:cNvSpPr txBox="1"/>
          <p:nvPr>
            <p:ph idx="1" type="body"/>
          </p:nvPr>
        </p:nvSpPr>
        <p:spPr>
          <a:xfrm>
            <a:off x="1371599" y="2318197"/>
            <a:ext cx="9724031" cy="368335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latin typeface="Arial"/>
                <a:ea typeface="Arial"/>
                <a:cs typeface="Arial"/>
                <a:sym typeface="Arial"/>
              </a:rPr>
              <a:t>Profiling users faces multiple issues</a:t>
            </a:r>
            <a:r>
              <a:rPr b="0" i="0" lang="en-US" sz="2000">
                <a:latin typeface="Arial"/>
                <a:ea typeface="Arial"/>
                <a:cs typeface="Arial"/>
                <a:sym typeface="Arial"/>
              </a:rPr>
              <a:t>:</a:t>
            </a:r>
            <a:endParaRPr sz="2000">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Char char="•"/>
            </a:pPr>
            <a:r>
              <a:rPr lang="en-US" sz="2000">
                <a:latin typeface="Arial"/>
                <a:ea typeface="Arial"/>
                <a:cs typeface="Arial"/>
                <a:sym typeface="Arial"/>
              </a:rPr>
              <a:t>Efficiency</a:t>
            </a:r>
            <a:r>
              <a:rPr lang="en-US" sz="2000">
                <a:latin typeface="Arial"/>
                <a:ea typeface="Arial"/>
                <a:cs typeface="Arial"/>
                <a:sym typeface="Arial"/>
              </a:rPr>
              <a:t>: Manual methods while effective, are labor-intensive and time-consuming, often requiring extensive experience and intuition from the investigators.</a:t>
            </a:r>
            <a:endParaRPr sz="2000">
              <a:latin typeface="Arial"/>
              <a:ea typeface="Arial"/>
              <a:cs typeface="Arial"/>
              <a:sym typeface="Arial"/>
            </a:endParaRPr>
          </a:p>
          <a:p>
            <a:pPr indent="-228600" lvl="0" marL="228600" rtl="0" algn="l">
              <a:lnSpc>
                <a:spcPct val="90000"/>
              </a:lnSpc>
              <a:spcBef>
                <a:spcPts val="1000"/>
              </a:spcBef>
              <a:spcAft>
                <a:spcPts val="0"/>
              </a:spcAft>
              <a:buClr>
                <a:schemeClr val="dk1"/>
              </a:buClr>
              <a:buSzPts val="2000"/>
              <a:buChar char="•"/>
            </a:pPr>
            <a:r>
              <a:rPr lang="en-US" sz="2000">
                <a:latin typeface="Arial"/>
                <a:ea typeface="Arial"/>
                <a:cs typeface="Arial"/>
                <a:sym typeface="Arial"/>
              </a:rPr>
              <a:t>Privacy</a:t>
            </a:r>
            <a:r>
              <a:rPr b="0" i="0" lang="en-US" sz="2000">
                <a:latin typeface="Arial"/>
                <a:ea typeface="Arial"/>
                <a:cs typeface="Arial"/>
                <a:sym typeface="Arial"/>
              </a:rPr>
              <a:t>: </a:t>
            </a:r>
            <a:r>
              <a:rPr lang="en-US" sz="2000">
                <a:latin typeface="Arial"/>
                <a:ea typeface="Arial"/>
                <a:cs typeface="Arial"/>
                <a:sym typeface="Arial"/>
              </a:rPr>
              <a:t>A large dataset for AI training is needed but not feasible due to privacy concerns</a:t>
            </a:r>
            <a:endParaRPr/>
          </a:p>
          <a:p>
            <a:pPr indent="-228600" lvl="0" marL="228600" rtl="0" algn="l">
              <a:lnSpc>
                <a:spcPct val="90000"/>
              </a:lnSpc>
              <a:spcBef>
                <a:spcPts val="1000"/>
              </a:spcBef>
              <a:spcAft>
                <a:spcPts val="0"/>
              </a:spcAft>
              <a:buClr>
                <a:schemeClr val="dk1"/>
              </a:buClr>
              <a:buSzPts val="2000"/>
              <a:buChar char="•"/>
            </a:pPr>
            <a:r>
              <a:rPr lang="en-US" sz="2000">
                <a:latin typeface="Arial"/>
                <a:ea typeface="Arial"/>
                <a:cs typeface="Arial"/>
                <a:sym typeface="Arial"/>
              </a:rPr>
              <a:t>Adaptability: AI powered tools are usually </a:t>
            </a:r>
            <a:r>
              <a:rPr lang="en-US" sz="2000">
                <a:latin typeface="Arial"/>
                <a:ea typeface="Arial"/>
                <a:cs typeface="Arial"/>
                <a:sym typeface="Arial"/>
              </a:rPr>
              <a:t>specialized</a:t>
            </a:r>
            <a:r>
              <a:rPr lang="en-US" sz="2000">
                <a:latin typeface="Arial"/>
                <a:ea typeface="Arial"/>
                <a:cs typeface="Arial"/>
                <a:sym typeface="Arial"/>
              </a:rPr>
              <a:t> into one task, and changing requires retraining.</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sp>
        <p:nvSpPr>
          <p:cNvPr id="124" name="Google Shape;124;p8"/>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5" name="Google Shape;125;p8"/>
          <p:cNvSpPr txBox="1"/>
          <p:nvPr>
            <p:ph type="title"/>
          </p:nvPr>
        </p:nvSpPr>
        <p:spPr>
          <a:xfrm>
            <a:off x="5229509" y="640969"/>
            <a:ext cx="5847781" cy="14575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lang="en-US" sz="2800"/>
              <a:t>Dataset</a:t>
            </a:r>
            <a:endParaRPr/>
          </a:p>
        </p:txBody>
      </p:sp>
      <p:sp>
        <p:nvSpPr>
          <p:cNvPr id="126" name="Google Shape;126;p8"/>
          <p:cNvSpPr/>
          <p:nvPr/>
        </p:nvSpPr>
        <p:spPr>
          <a:xfrm>
            <a:off x="-1" y="-2"/>
            <a:ext cx="4355787" cy="6858002"/>
          </a:xfrm>
          <a:prstGeom prst="rect">
            <a:avLst/>
          </a:prstGeom>
          <a:solidFill>
            <a:srgbClr val="222A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7" name="Google Shape;127;p8"/>
          <p:cNvSpPr/>
          <p:nvPr/>
        </p:nvSpPr>
        <p:spPr>
          <a:xfrm flipH="1">
            <a:off x="4251960" y="0"/>
            <a:ext cx="7940040" cy="64008"/>
          </a:xfrm>
          <a:prstGeom prst="rect">
            <a:avLst/>
          </a:prstGeom>
          <a:solidFill>
            <a:srgbClr val="222A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Calibri"/>
              <a:ea typeface="Calibri"/>
              <a:cs typeface="Calibri"/>
              <a:sym typeface="Calibri"/>
            </a:endParaRPr>
          </a:p>
        </p:txBody>
      </p:sp>
      <p:sp>
        <p:nvSpPr>
          <p:cNvPr id="128" name="Google Shape;128;p8"/>
          <p:cNvSpPr txBox="1"/>
          <p:nvPr>
            <p:ph idx="1" type="body"/>
          </p:nvPr>
        </p:nvSpPr>
        <p:spPr>
          <a:xfrm>
            <a:off x="5229510" y="2328761"/>
            <a:ext cx="5847780" cy="3659486"/>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The dataset is the Chrome browser history taken using Google Takeout.</a:t>
            </a:r>
            <a:endParaRPr sz="2000"/>
          </a:p>
          <a:p>
            <a:pPr indent="-228600" lvl="0" marL="228600" rtl="0" algn="l">
              <a:lnSpc>
                <a:spcPct val="90000"/>
              </a:lnSpc>
              <a:spcBef>
                <a:spcPts val="0"/>
              </a:spcBef>
              <a:spcAft>
                <a:spcPts val="0"/>
              </a:spcAft>
              <a:buSzPts val="2000"/>
              <a:buChar char="•"/>
            </a:pPr>
            <a:r>
              <a:rPr lang="en-US" sz="2000"/>
              <a:t>Taken from 5 volunteers from the US</a:t>
            </a:r>
            <a:endParaRPr sz="2000"/>
          </a:p>
          <a:p>
            <a:pPr indent="-228600" lvl="0" marL="228600" rtl="0" algn="l">
              <a:lnSpc>
                <a:spcPct val="90000"/>
              </a:lnSpc>
              <a:spcBef>
                <a:spcPts val="0"/>
              </a:spcBef>
              <a:spcAft>
                <a:spcPts val="0"/>
              </a:spcAft>
              <a:buSzPts val="2000"/>
              <a:buChar char="•"/>
            </a:pPr>
            <a:r>
              <a:rPr lang="en-US" sz="2000"/>
              <a:t>Ground truth comes from self identification.</a:t>
            </a:r>
            <a:endParaRPr sz="2000"/>
          </a:p>
        </p:txBody>
      </p:sp>
      <p:sp>
        <p:nvSpPr>
          <p:cNvPr id="129" name="Google Shape;129;p8"/>
          <p:cNvSpPr/>
          <p:nvPr/>
        </p:nvSpPr>
        <p:spPr>
          <a:xfrm flipH="1">
            <a:off x="4251960" y="6793992"/>
            <a:ext cx="7940040" cy="64008"/>
          </a:xfrm>
          <a:prstGeom prst="rect">
            <a:avLst/>
          </a:prstGeom>
          <a:solidFill>
            <a:srgbClr val="222A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Calibri"/>
              <a:ea typeface="Calibri"/>
              <a:cs typeface="Calibri"/>
              <a:sym typeface="Calibri"/>
            </a:endParaRPr>
          </a:p>
        </p:txBody>
      </p:sp>
      <p:pic>
        <p:nvPicPr>
          <p:cNvPr id="130" name="Google Shape;130;p8"/>
          <p:cNvPicPr preferRelativeResize="0"/>
          <p:nvPr/>
        </p:nvPicPr>
        <p:blipFill>
          <a:blip r:embed="rId3">
            <a:alphaModFix/>
          </a:blip>
          <a:stretch>
            <a:fillRect/>
          </a:stretch>
        </p:blipFill>
        <p:spPr>
          <a:xfrm>
            <a:off x="444075" y="1358400"/>
            <a:ext cx="3467601" cy="674450"/>
          </a:xfrm>
          <a:prstGeom prst="rect">
            <a:avLst/>
          </a:prstGeom>
          <a:noFill/>
          <a:ln>
            <a:noFill/>
          </a:ln>
        </p:spPr>
      </p:pic>
      <p:pic>
        <p:nvPicPr>
          <p:cNvPr id="131" name="Google Shape;131;p8"/>
          <p:cNvPicPr preferRelativeResize="0"/>
          <p:nvPr/>
        </p:nvPicPr>
        <p:blipFill>
          <a:blip r:embed="rId4">
            <a:alphaModFix/>
          </a:blip>
          <a:stretch>
            <a:fillRect/>
          </a:stretch>
        </p:blipFill>
        <p:spPr>
          <a:xfrm>
            <a:off x="154575" y="2601650"/>
            <a:ext cx="4046625" cy="17535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 name="Shape 135"/>
        <p:cNvGrpSpPr/>
        <p:nvPr/>
      </p:nvGrpSpPr>
      <p:grpSpPr>
        <a:xfrm>
          <a:off x="0" y="0"/>
          <a:ext cx="0" cy="0"/>
          <a:chOff x="0" y="0"/>
          <a:chExt cx="0" cy="0"/>
        </a:xfrm>
      </p:grpSpPr>
      <p:sp>
        <p:nvSpPr>
          <p:cNvPr id="136" name="Google Shape;136;g2f2f214a0cf_0_5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7" name="Google Shape;137;g2f2f214a0cf_0_53"/>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8" name="Google Shape;138;g2f2f214a0cf_0_53"/>
          <p:cNvSpPr/>
          <p:nvPr/>
        </p:nvSpPr>
        <p:spPr>
          <a:xfrm flipH="1" rot="10800000">
            <a:off x="-3" y="142"/>
            <a:ext cx="8115300" cy="1590600"/>
          </a:xfrm>
          <a:prstGeom prst="rect">
            <a:avLst/>
          </a:prstGeom>
          <a:gradFill>
            <a:gsLst>
              <a:gs pos="0">
                <a:srgbClr val="4472C4">
                  <a:alpha val="0"/>
                </a:srgbClr>
              </a:gs>
              <a:gs pos="20000">
                <a:srgbClr val="4472C4">
                  <a:alpha val="0"/>
                </a:srgbClr>
              </a:gs>
              <a:gs pos="100000">
                <a:srgbClr val="1F3864">
                  <a:alpha val="54509"/>
                </a:srgbClr>
              </a:gs>
            </a:gsLst>
            <a:lin ang="13800146"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9" name="Google Shape;139;g2f2f214a0cf_0_53"/>
          <p:cNvSpPr/>
          <p:nvPr/>
        </p:nvSpPr>
        <p:spPr>
          <a:xfrm flipH="1">
            <a:off x="8115297" y="-1"/>
            <a:ext cx="4076700" cy="1590600"/>
          </a:xfrm>
          <a:prstGeom prst="rect">
            <a:avLst/>
          </a:prstGeom>
          <a:gradFill>
            <a:gsLst>
              <a:gs pos="0">
                <a:srgbClr val="4472C4">
                  <a:alpha val="65490"/>
                </a:srgbClr>
              </a:gs>
              <a:gs pos="100000">
                <a:srgbClr val="000000">
                  <a:alpha val="29411"/>
                </a:srgbClr>
              </a:gs>
            </a:gsLst>
            <a:lin ang="13199916"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0" name="Google Shape;140;g2f2f214a0cf_0_53"/>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372"/>
                </a:srgbClr>
              </a:gs>
              <a:gs pos="100000">
                <a:srgbClr val="1F3864">
                  <a:alpha val="51372"/>
                </a:srgbClr>
              </a:gs>
            </a:gsLst>
            <a:lin ang="1679992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1" name="Google Shape;141;g2f2f214a0cf_0_53"/>
          <p:cNvSpPr txBox="1"/>
          <p:nvPr>
            <p:ph type="title"/>
          </p:nvPr>
        </p:nvSpPr>
        <p:spPr>
          <a:xfrm>
            <a:off x="1371599" y="294538"/>
            <a:ext cx="9896100" cy="1033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Data Processing</a:t>
            </a:r>
            <a:endParaRPr/>
          </a:p>
        </p:txBody>
      </p:sp>
      <p:sp>
        <p:nvSpPr>
          <p:cNvPr id="142" name="Google Shape;142;g2f2f214a0cf_0_53"/>
          <p:cNvSpPr txBox="1"/>
          <p:nvPr>
            <p:ph idx="1" type="body"/>
          </p:nvPr>
        </p:nvSpPr>
        <p:spPr>
          <a:xfrm>
            <a:off x="1371600" y="2318199"/>
            <a:ext cx="9723900" cy="1940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SzPts val="2000"/>
              <a:buChar char="•"/>
            </a:pPr>
            <a:r>
              <a:rPr lang="en-US" sz="2000"/>
              <a:t>Extracted just the title and timestamp of websites visited</a:t>
            </a:r>
            <a:endParaRPr sz="2000"/>
          </a:p>
          <a:p>
            <a:pPr indent="-228600" lvl="0" marL="228600" rtl="0" algn="l">
              <a:lnSpc>
                <a:spcPct val="90000"/>
              </a:lnSpc>
              <a:spcBef>
                <a:spcPts val="1000"/>
              </a:spcBef>
              <a:spcAft>
                <a:spcPts val="0"/>
              </a:spcAft>
              <a:buSzPts val="2000"/>
              <a:buChar char="•"/>
            </a:pPr>
            <a:r>
              <a:rPr lang="en-US" sz="2000"/>
              <a:t>Removed repeats and titles that shared similar </a:t>
            </a:r>
            <a:r>
              <a:rPr lang="en-US" sz="2000"/>
              <a:t>keywords</a:t>
            </a:r>
            <a:r>
              <a:rPr lang="en-US" sz="2000"/>
              <a:t> that were in quick succession</a:t>
            </a:r>
            <a:endParaRPr sz="2000"/>
          </a:p>
          <a:p>
            <a:pPr indent="-228600" lvl="0" marL="228600" rtl="0" algn="l">
              <a:lnSpc>
                <a:spcPct val="90000"/>
              </a:lnSpc>
              <a:spcBef>
                <a:spcPts val="1000"/>
              </a:spcBef>
              <a:spcAft>
                <a:spcPts val="0"/>
              </a:spcAft>
              <a:buSzPts val="2000"/>
              <a:buChar char="•"/>
            </a:pPr>
            <a:r>
              <a:rPr lang="en-US" sz="2000"/>
              <a:t>Grouped into files of 200 entries</a:t>
            </a:r>
            <a:endParaRPr sz="2000"/>
          </a:p>
          <a:p>
            <a:pPr indent="-228600" lvl="0" marL="228600" rtl="0" algn="l">
              <a:lnSpc>
                <a:spcPct val="90000"/>
              </a:lnSpc>
              <a:spcBef>
                <a:spcPts val="1000"/>
              </a:spcBef>
              <a:spcAft>
                <a:spcPts val="0"/>
              </a:spcAft>
              <a:buSzPts val="2000"/>
              <a:buChar char="•"/>
            </a:pPr>
            <a:r>
              <a:rPr lang="en-US" sz="2000"/>
              <a:t>Demo uses 113</a:t>
            </a:r>
            <a:endParaRPr sz="2000"/>
          </a:p>
        </p:txBody>
      </p:sp>
      <p:pic>
        <p:nvPicPr>
          <p:cNvPr id="143" name="Google Shape;143;g2f2f214a0cf_0_53"/>
          <p:cNvPicPr preferRelativeResize="0"/>
          <p:nvPr/>
        </p:nvPicPr>
        <p:blipFill rotWithShape="1">
          <a:blip r:embed="rId3">
            <a:alphaModFix/>
          </a:blip>
          <a:srcRect b="0" l="0" r="18705" t="0"/>
          <a:stretch/>
        </p:blipFill>
        <p:spPr>
          <a:xfrm>
            <a:off x="5468050" y="4552225"/>
            <a:ext cx="6292050" cy="1940600"/>
          </a:xfrm>
          <a:prstGeom prst="rect">
            <a:avLst/>
          </a:prstGeom>
          <a:noFill/>
          <a:ln>
            <a:noFill/>
          </a:ln>
        </p:spPr>
      </p:pic>
      <p:pic>
        <p:nvPicPr>
          <p:cNvPr id="144" name="Google Shape;144;g2f2f214a0cf_0_53"/>
          <p:cNvPicPr preferRelativeResize="0"/>
          <p:nvPr/>
        </p:nvPicPr>
        <p:blipFill>
          <a:blip r:embed="rId4">
            <a:alphaModFix/>
          </a:blip>
          <a:stretch>
            <a:fillRect/>
          </a:stretch>
        </p:blipFill>
        <p:spPr>
          <a:xfrm>
            <a:off x="340400" y="4552225"/>
            <a:ext cx="5050969" cy="2203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 name="Shape 148"/>
        <p:cNvGrpSpPr/>
        <p:nvPr/>
      </p:nvGrpSpPr>
      <p:grpSpPr>
        <a:xfrm>
          <a:off x="0" y="0"/>
          <a:ext cx="0" cy="0"/>
          <a:chOff x="0" y="0"/>
          <a:chExt cx="0" cy="0"/>
        </a:xfrm>
      </p:grpSpPr>
      <p:sp>
        <p:nvSpPr>
          <p:cNvPr id="149" name="Google Shape;149;g2f2f214a0cf_0_8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0" name="Google Shape;150;g2f2f214a0cf_0_81"/>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1" name="Google Shape;151;g2f2f214a0cf_0_81"/>
          <p:cNvSpPr/>
          <p:nvPr/>
        </p:nvSpPr>
        <p:spPr>
          <a:xfrm flipH="1" rot="10800000">
            <a:off x="-3" y="142"/>
            <a:ext cx="8115300" cy="1590600"/>
          </a:xfrm>
          <a:prstGeom prst="rect">
            <a:avLst/>
          </a:prstGeom>
          <a:gradFill>
            <a:gsLst>
              <a:gs pos="0">
                <a:srgbClr val="4472C4">
                  <a:alpha val="0"/>
                </a:srgbClr>
              </a:gs>
              <a:gs pos="20000">
                <a:srgbClr val="4472C4">
                  <a:alpha val="0"/>
                </a:srgbClr>
              </a:gs>
              <a:gs pos="100000">
                <a:srgbClr val="1F3864">
                  <a:alpha val="54509"/>
                </a:srgbClr>
              </a:gs>
            </a:gsLst>
            <a:lin ang="13800146"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2" name="Google Shape;152;g2f2f214a0cf_0_81"/>
          <p:cNvSpPr/>
          <p:nvPr/>
        </p:nvSpPr>
        <p:spPr>
          <a:xfrm flipH="1">
            <a:off x="8115297" y="-1"/>
            <a:ext cx="4076700" cy="1590600"/>
          </a:xfrm>
          <a:prstGeom prst="rect">
            <a:avLst/>
          </a:prstGeom>
          <a:gradFill>
            <a:gsLst>
              <a:gs pos="0">
                <a:srgbClr val="4472C4">
                  <a:alpha val="65490"/>
                </a:srgbClr>
              </a:gs>
              <a:gs pos="100000">
                <a:srgbClr val="000000">
                  <a:alpha val="29411"/>
                </a:srgbClr>
              </a:gs>
            </a:gsLst>
            <a:lin ang="13199916"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3" name="Google Shape;153;g2f2f214a0cf_0_81"/>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372"/>
                </a:srgbClr>
              </a:gs>
              <a:gs pos="100000">
                <a:srgbClr val="1F3864">
                  <a:alpha val="51372"/>
                </a:srgbClr>
              </a:gs>
            </a:gsLst>
            <a:lin ang="1679992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4" name="Google Shape;154;g2f2f214a0cf_0_81"/>
          <p:cNvSpPr txBox="1"/>
          <p:nvPr>
            <p:ph type="title"/>
          </p:nvPr>
        </p:nvSpPr>
        <p:spPr>
          <a:xfrm>
            <a:off x="1371599" y="294538"/>
            <a:ext cx="9896100" cy="1033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LLMs</a:t>
            </a:r>
            <a:endParaRPr/>
          </a:p>
        </p:txBody>
      </p:sp>
      <p:sp>
        <p:nvSpPr>
          <p:cNvPr id="155" name="Google Shape;155;g2f2f214a0cf_0_81"/>
          <p:cNvSpPr txBox="1"/>
          <p:nvPr>
            <p:ph idx="1" type="body"/>
          </p:nvPr>
        </p:nvSpPr>
        <p:spPr>
          <a:xfrm>
            <a:off x="1371600" y="2318199"/>
            <a:ext cx="9723900" cy="1940700"/>
          </a:xfrm>
          <a:prstGeom prst="rect">
            <a:avLst/>
          </a:prstGeom>
          <a:noFill/>
          <a:ln>
            <a:noFill/>
          </a:ln>
        </p:spPr>
        <p:txBody>
          <a:bodyPr anchorCtr="0" anchor="t" bIns="45700" lIns="91425" spcFirstLastPara="1" rIns="91425" wrap="square" tIns="45700">
            <a:normAutofit fontScale="92500" lnSpcReduction="20000"/>
          </a:bodyPr>
          <a:lstStyle/>
          <a:p>
            <a:pPr indent="-346075" lvl="0" marL="457200" rtl="0" algn="l">
              <a:spcBef>
                <a:spcPts val="1000"/>
              </a:spcBef>
              <a:spcAft>
                <a:spcPts val="0"/>
              </a:spcAft>
              <a:buSzPct val="100000"/>
              <a:buChar char="•"/>
            </a:pPr>
            <a:r>
              <a:rPr lang="en-US" sz="2000"/>
              <a:t>What are LLMs?</a:t>
            </a:r>
            <a:endParaRPr sz="2000"/>
          </a:p>
          <a:p>
            <a:pPr indent="-346075" lvl="1" marL="914400" rtl="0" algn="l">
              <a:spcBef>
                <a:spcPts val="500"/>
              </a:spcBef>
              <a:spcAft>
                <a:spcPts val="0"/>
              </a:spcAft>
              <a:buSzPct val="100000"/>
              <a:buChar char="•"/>
            </a:pPr>
            <a:r>
              <a:rPr lang="en-US" sz="2000"/>
              <a:t>Large Language Models (LLMs) are a type of artificial intelligence (AI) designed to generate human language.</a:t>
            </a:r>
            <a:endParaRPr sz="2000"/>
          </a:p>
          <a:p>
            <a:pPr indent="-346075" lvl="1" marL="914400" rtl="0" algn="l">
              <a:spcBef>
                <a:spcPts val="500"/>
              </a:spcBef>
              <a:spcAft>
                <a:spcPts val="0"/>
              </a:spcAft>
              <a:buSzPct val="100000"/>
              <a:buChar char="•"/>
            </a:pPr>
            <a:r>
              <a:rPr lang="en-US" sz="2000"/>
              <a:t>They are trained on large amounts of text data, like books, websites, and articles, to learn patterns in language.</a:t>
            </a:r>
            <a:endParaRPr sz="2000"/>
          </a:p>
          <a:p>
            <a:pPr indent="-219075" lvl="0" marL="228600" rtl="0" algn="l">
              <a:lnSpc>
                <a:spcPct val="90000"/>
              </a:lnSpc>
              <a:spcBef>
                <a:spcPts val="1000"/>
              </a:spcBef>
              <a:spcAft>
                <a:spcPts val="0"/>
              </a:spcAft>
              <a:buSzPct val="100000"/>
              <a:buChar char="•"/>
            </a:pPr>
            <a:r>
              <a:rPr lang="en-US" sz="2000"/>
              <a:t>How do LLMs Work?</a:t>
            </a:r>
            <a:endParaRPr sz="2000"/>
          </a:p>
          <a:p>
            <a:pPr indent="-346075" lvl="1" marL="914400" rtl="0" algn="l">
              <a:lnSpc>
                <a:spcPct val="90000"/>
              </a:lnSpc>
              <a:spcBef>
                <a:spcPts val="1000"/>
              </a:spcBef>
              <a:spcAft>
                <a:spcPts val="0"/>
              </a:spcAft>
              <a:buSzPct val="100000"/>
              <a:buChar char="•"/>
            </a:pPr>
            <a:r>
              <a:rPr lang="en-US" sz="2000"/>
              <a:t>By analyzing text, LLMs learn to predict the next word in a sentence.</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sp>
        <p:nvSpPr>
          <p:cNvPr id="160" name="Google Shape;160;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1" name="Google Shape;161;p9"/>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2" name="Google Shape;162;p9"/>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3" name="Google Shape;163;p9"/>
          <p:cNvSpPr/>
          <p:nvPr/>
        </p:nvSpPr>
        <p:spPr>
          <a:xfrm flipH="1" rot="5400000">
            <a:off x="-1410085" y="1420219"/>
            <a:ext cx="6857999" cy="4037839"/>
          </a:xfrm>
          <a:prstGeom prst="rect">
            <a:avLst/>
          </a:prstGeom>
          <a:gradFill>
            <a:gsLst>
              <a:gs pos="0">
                <a:srgbClr val="000000">
                  <a:alpha val="0"/>
                </a:srgbClr>
              </a:gs>
              <a:gs pos="99000">
                <a:srgbClr val="4472C4">
                  <a:alpha val="45490"/>
                </a:srgbClr>
              </a:gs>
              <a:gs pos="100000">
                <a:srgbClr val="4472C4">
                  <a:alpha val="45490"/>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4" name="Google Shape;164;p9"/>
          <p:cNvSpPr/>
          <p:nvPr/>
        </p:nvSpPr>
        <p:spPr>
          <a:xfrm flipH="1" rot="5400000">
            <a:off x="767923" y="3588085"/>
            <a:ext cx="2501979" cy="4037841"/>
          </a:xfrm>
          <a:prstGeom prst="rect">
            <a:avLst/>
          </a:prstGeom>
          <a:gradFill>
            <a:gsLst>
              <a:gs pos="0">
                <a:srgbClr val="4472C4">
                  <a:alpha val="28235"/>
                </a:srgbClr>
              </a:gs>
              <a:gs pos="2000">
                <a:srgbClr val="4472C4">
                  <a:alpha val="28235"/>
                </a:srgbClr>
              </a:gs>
              <a:gs pos="100000">
                <a:srgbClr val="000000">
                  <a:alpha val="29411"/>
                </a:srgbClr>
              </a:gs>
            </a:gsLst>
            <a:lin ang="7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5" name="Google Shape;165;p9"/>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352"/>
                </a:srgbClr>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6" name="Google Shape;166;p9"/>
          <p:cNvSpPr/>
          <p:nvPr/>
        </p:nvSpPr>
        <p:spPr>
          <a:xfrm flipH="1" rot="5400000">
            <a:off x="-1410093" y="1399943"/>
            <a:ext cx="6858003" cy="4037835"/>
          </a:xfrm>
          <a:prstGeom prst="rect">
            <a:avLst/>
          </a:prstGeom>
          <a:gradFill>
            <a:gsLst>
              <a:gs pos="0">
                <a:srgbClr val="000000">
                  <a:alpha val="0"/>
                </a:srgbClr>
              </a:gs>
              <a:gs pos="99000">
                <a:srgbClr val="8DA9DB">
                  <a:alpha val="10588"/>
                </a:srgbClr>
              </a:gs>
              <a:gs pos="100000">
                <a:srgbClr val="8DA9DB">
                  <a:alpha val="10588"/>
                </a:srgbClr>
              </a:gs>
            </a:gsLst>
            <a:lin ang="7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7" name="Google Shape;167;p9"/>
          <p:cNvSpPr txBox="1"/>
          <p:nvPr>
            <p:ph type="title"/>
          </p:nvPr>
        </p:nvSpPr>
        <p:spPr>
          <a:xfrm>
            <a:off x="477675" y="649475"/>
            <a:ext cx="3201300" cy="3081300"/>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lang="en-US" sz="4000">
                <a:solidFill>
                  <a:srgbClr val="FFFFFF"/>
                </a:solidFill>
              </a:rPr>
              <a:t>LLM Setup</a:t>
            </a:r>
            <a:endParaRPr/>
          </a:p>
        </p:txBody>
      </p:sp>
      <p:sp>
        <p:nvSpPr>
          <p:cNvPr id="168" name="Google Shape;168;p9"/>
          <p:cNvSpPr txBox="1"/>
          <p:nvPr>
            <p:ph idx="1"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355600" lvl="0" marL="457200" rtl="0" algn="l">
              <a:spcBef>
                <a:spcPts val="0"/>
              </a:spcBef>
              <a:spcAft>
                <a:spcPts val="0"/>
              </a:spcAft>
              <a:buSzPts val="2000"/>
              <a:buChar char="•"/>
            </a:pPr>
            <a:r>
              <a:rPr lang="en-US" sz="2000"/>
              <a:t>Langchain</a:t>
            </a:r>
            <a:endParaRPr sz="2000"/>
          </a:p>
          <a:p>
            <a:pPr indent="-355600" lvl="1" marL="914400" rtl="0" algn="l">
              <a:spcBef>
                <a:spcPts val="0"/>
              </a:spcBef>
              <a:spcAft>
                <a:spcPts val="0"/>
              </a:spcAft>
              <a:buSzPts val="2000"/>
              <a:buChar char="•"/>
            </a:pPr>
            <a:r>
              <a:rPr lang="en-US" sz="2000"/>
              <a:t>A popular open-source framework</a:t>
            </a:r>
            <a:endParaRPr sz="2000"/>
          </a:p>
          <a:p>
            <a:pPr indent="-355600" lvl="1" marL="914400" rtl="0" algn="l">
              <a:spcBef>
                <a:spcPts val="0"/>
              </a:spcBef>
              <a:spcAft>
                <a:spcPts val="0"/>
              </a:spcAft>
              <a:buSzPts val="2000"/>
              <a:buChar char="•"/>
            </a:pPr>
            <a:r>
              <a:rPr lang="en-US" sz="2000"/>
              <a:t>Designed to simplify the development of applications using LLMs</a:t>
            </a:r>
            <a:endParaRPr sz="2000"/>
          </a:p>
          <a:p>
            <a:pPr indent="-355600" lvl="0" marL="457200" rtl="0" algn="l">
              <a:spcBef>
                <a:spcPts val="0"/>
              </a:spcBef>
              <a:spcAft>
                <a:spcPts val="0"/>
              </a:spcAft>
              <a:buSzPts val="2000"/>
              <a:buChar char="•"/>
            </a:pPr>
            <a:r>
              <a:rPr lang="en-US" sz="2000"/>
              <a:t>Gemini</a:t>
            </a:r>
            <a:endParaRPr sz="2000"/>
          </a:p>
          <a:p>
            <a:pPr indent="-355600" lvl="1" marL="914400" rtl="0" algn="l">
              <a:spcBef>
                <a:spcPts val="0"/>
              </a:spcBef>
              <a:spcAft>
                <a:spcPts val="0"/>
              </a:spcAft>
              <a:buSzPts val="2000"/>
              <a:buChar char="•"/>
            </a:pPr>
            <a:r>
              <a:rPr lang="en-US" sz="2000"/>
              <a:t>API is free</a:t>
            </a:r>
            <a:endParaRPr sz="2000"/>
          </a:p>
          <a:p>
            <a:pPr indent="-355600" lvl="1" marL="914400" rtl="0" algn="l">
              <a:spcBef>
                <a:spcPts val="0"/>
              </a:spcBef>
              <a:spcAft>
                <a:spcPts val="0"/>
              </a:spcAft>
              <a:buSzPts val="2000"/>
              <a:buChar char="•"/>
            </a:pPr>
            <a:r>
              <a:rPr lang="en-US" sz="2000"/>
              <a:t>Popular large </a:t>
            </a:r>
            <a:r>
              <a:rPr lang="en-US" sz="2000"/>
              <a:t>language</a:t>
            </a:r>
            <a:r>
              <a:rPr lang="en-US" sz="2000"/>
              <a:t> model</a:t>
            </a:r>
            <a:endParaRPr sz="2000"/>
          </a:p>
          <a:p>
            <a:pPr indent="-355600" lvl="0" marL="457200" rtl="0" algn="l">
              <a:spcBef>
                <a:spcPts val="0"/>
              </a:spcBef>
              <a:spcAft>
                <a:spcPts val="0"/>
              </a:spcAft>
              <a:buSzPts val="2000"/>
              <a:buChar char="•"/>
            </a:pPr>
            <a:r>
              <a:rPr lang="en-US" sz="2000"/>
              <a:t>Tasks</a:t>
            </a:r>
            <a:endParaRPr sz="2000"/>
          </a:p>
          <a:p>
            <a:pPr indent="-355600" lvl="1" marL="914400" rtl="0" algn="l">
              <a:spcBef>
                <a:spcPts val="0"/>
              </a:spcBef>
              <a:spcAft>
                <a:spcPts val="0"/>
              </a:spcAft>
              <a:buSzPts val="2000"/>
              <a:buChar char="•"/>
            </a:pPr>
            <a:r>
              <a:rPr lang="en-US" sz="2000"/>
              <a:t>Evaluate age, interests, and State in the US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2" name="Shape 172"/>
        <p:cNvGrpSpPr/>
        <p:nvPr/>
      </p:nvGrpSpPr>
      <p:grpSpPr>
        <a:xfrm>
          <a:off x="0" y="0"/>
          <a:ext cx="0" cy="0"/>
          <a:chOff x="0" y="0"/>
          <a:chExt cx="0" cy="0"/>
        </a:xfrm>
      </p:grpSpPr>
      <p:sp>
        <p:nvSpPr>
          <p:cNvPr id="173" name="Google Shape;173;g2f2f214a0cf_0_6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4" name="Google Shape;174;g2f2f214a0cf_0_66"/>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5" name="Google Shape;175;g2f2f214a0cf_0_66"/>
          <p:cNvSpPr/>
          <p:nvPr/>
        </p:nvSpPr>
        <p:spPr>
          <a:xfrm flipH="1" rot="10800000">
            <a:off x="-3" y="142"/>
            <a:ext cx="8115300" cy="1590600"/>
          </a:xfrm>
          <a:prstGeom prst="rect">
            <a:avLst/>
          </a:prstGeom>
          <a:gradFill>
            <a:gsLst>
              <a:gs pos="0">
                <a:srgbClr val="4472C4">
                  <a:alpha val="0"/>
                </a:srgbClr>
              </a:gs>
              <a:gs pos="20000">
                <a:srgbClr val="4472C4">
                  <a:alpha val="0"/>
                </a:srgbClr>
              </a:gs>
              <a:gs pos="100000">
                <a:srgbClr val="1F3864">
                  <a:alpha val="54509"/>
                </a:srgbClr>
              </a:gs>
            </a:gsLst>
            <a:lin ang="13800146"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6" name="Google Shape;176;g2f2f214a0cf_0_66"/>
          <p:cNvSpPr/>
          <p:nvPr/>
        </p:nvSpPr>
        <p:spPr>
          <a:xfrm flipH="1">
            <a:off x="8115297" y="-1"/>
            <a:ext cx="4076700" cy="1590600"/>
          </a:xfrm>
          <a:prstGeom prst="rect">
            <a:avLst/>
          </a:prstGeom>
          <a:gradFill>
            <a:gsLst>
              <a:gs pos="0">
                <a:srgbClr val="4472C4">
                  <a:alpha val="65490"/>
                </a:srgbClr>
              </a:gs>
              <a:gs pos="100000">
                <a:srgbClr val="000000">
                  <a:alpha val="29411"/>
                </a:srgbClr>
              </a:gs>
            </a:gsLst>
            <a:lin ang="13199916"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7" name="Google Shape;177;g2f2f214a0cf_0_66"/>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372"/>
                </a:srgbClr>
              </a:gs>
              <a:gs pos="100000">
                <a:srgbClr val="1F3864">
                  <a:alpha val="51372"/>
                </a:srgbClr>
              </a:gs>
            </a:gsLst>
            <a:lin ang="1679992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8" name="Google Shape;178;g2f2f214a0cf_0_66"/>
          <p:cNvSpPr txBox="1"/>
          <p:nvPr>
            <p:ph type="title"/>
          </p:nvPr>
        </p:nvSpPr>
        <p:spPr>
          <a:xfrm>
            <a:off x="1371599" y="294538"/>
            <a:ext cx="9896100" cy="1033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rPr>
              <a:t>Evaluation</a:t>
            </a:r>
            <a:endParaRPr/>
          </a:p>
        </p:txBody>
      </p:sp>
      <p:sp>
        <p:nvSpPr>
          <p:cNvPr id="179" name="Google Shape;179;g2f2f214a0cf_0_66"/>
          <p:cNvSpPr txBox="1"/>
          <p:nvPr>
            <p:ph idx="1" type="body"/>
          </p:nvPr>
        </p:nvSpPr>
        <p:spPr>
          <a:xfrm>
            <a:off x="1371600" y="1781452"/>
            <a:ext cx="9723900" cy="4074300"/>
          </a:xfrm>
          <a:prstGeom prst="rect">
            <a:avLst/>
          </a:prstGeom>
          <a:noFill/>
          <a:ln>
            <a:noFill/>
          </a:ln>
        </p:spPr>
        <p:txBody>
          <a:bodyPr anchorCtr="0" anchor="t" bIns="45700" lIns="91425" spcFirstLastPara="1" rIns="91425" wrap="square" tIns="45700">
            <a:normAutofit lnSpcReduction="10000"/>
          </a:bodyPr>
          <a:lstStyle/>
          <a:p>
            <a:pPr indent="-355600" lvl="0" marL="457200" rtl="0" algn="l">
              <a:spcBef>
                <a:spcPts val="1000"/>
              </a:spcBef>
              <a:spcAft>
                <a:spcPts val="0"/>
              </a:spcAft>
              <a:buSzPts val="2000"/>
              <a:buChar char="•"/>
            </a:pPr>
            <a:r>
              <a:rPr lang="en-US" sz="2000"/>
              <a:t>Age: Score of 1 if it is correct and 0.5 if it is off by one</a:t>
            </a:r>
            <a:endParaRPr sz="2000"/>
          </a:p>
          <a:p>
            <a:pPr indent="-355600" lvl="1" marL="914400" rtl="0" algn="l">
              <a:spcBef>
                <a:spcPts val="500"/>
              </a:spcBef>
              <a:spcAft>
                <a:spcPts val="0"/>
              </a:spcAft>
              <a:buSzPts val="2000"/>
              <a:buChar char="•"/>
            </a:pPr>
            <a:r>
              <a:rPr lang="en-US" sz="2000"/>
              <a:t>10-19, 20-29, 30-39, 40-49, 50-59, and 60+</a:t>
            </a:r>
            <a:endParaRPr sz="2000"/>
          </a:p>
          <a:p>
            <a:pPr indent="-355600" lvl="1" marL="914400" rtl="0" algn="l">
              <a:spcBef>
                <a:spcPts val="500"/>
              </a:spcBef>
              <a:spcAft>
                <a:spcPts val="0"/>
              </a:spcAft>
              <a:buSzPts val="2000"/>
              <a:buChar char="•"/>
            </a:pPr>
            <a:r>
              <a:rPr lang="en-US" sz="2000"/>
              <a:t>Age is 30-39 and the prediction is 50-59 or 20-29), we will give 0.5 score</a:t>
            </a:r>
            <a:endParaRPr sz="2000"/>
          </a:p>
          <a:p>
            <a:pPr indent="-355600" lvl="0" marL="457200" rtl="0" algn="l">
              <a:spcBef>
                <a:spcPts val="1000"/>
              </a:spcBef>
              <a:spcAft>
                <a:spcPts val="0"/>
              </a:spcAft>
              <a:buSzPts val="2000"/>
              <a:buChar char="•"/>
            </a:pPr>
            <a:r>
              <a:rPr lang="en-US" sz="2000"/>
              <a:t>Interests: Score is the number of correct interests over the largest number of interests guessed</a:t>
            </a:r>
            <a:endParaRPr sz="2000"/>
          </a:p>
          <a:p>
            <a:pPr indent="-355600" lvl="1" marL="914400" rtl="0" algn="l">
              <a:spcBef>
                <a:spcPts val="500"/>
              </a:spcBef>
              <a:spcAft>
                <a:spcPts val="0"/>
              </a:spcAft>
              <a:buSzPts val="2000"/>
              <a:buChar char="•"/>
            </a:pPr>
            <a:r>
              <a:rPr lang="en-US" sz="2000"/>
              <a:t>Technology and Gadgets, Entertainment, Sports and Fitness, Travel and Adventure, Food and Cooking, Hobbies and Crafts, Health and Wellness, Education and Learning, Socializing and Community, Nature and Environment, Fashion and Style, and Pets and Animals</a:t>
            </a:r>
            <a:endParaRPr sz="2000"/>
          </a:p>
          <a:p>
            <a:pPr indent="-355600" lvl="1" marL="914400" rtl="0" algn="l">
              <a:spcBef>
                <a:spcPts val="500"/>
              </a:spcBef>
              <a:spcAft>
                <a:spcPts val="0"/>
              </a:spcAft>
              <a:buSzPts val="2000"/>
              <a:buChar char="•"/>
            </a:pPr>
            <a:r>
              <a:rPr lang="en-US" sz="2000"/>
              <a:t>If 4 interests are predicted and 3 are correct, it will be given a score of 3/4 or 0.75</a:t>
            </a:r>
            <a:endParaRPr sz="2000"/>
          </a:p>
          <a:p>
            <a:pPr indent="-355600" lvl="0" marL="457200" rtl="0" algn="l">
              <a:spcBef>
                <a:spcPts val="1000"/>
              </a:spcBef>
              <a:spcAft>
                <a:spcPts val="0"/>
              </a:spcAft>
              <a:buSzPts val="2000"/>
              <a:buChar char="•"/>
            </a:pPr>
            <a:r>
              <a:rPr lang="en-US" sz="2000"/>
              <a:t>Location: Score of 1 if prediction is correct. Score of 0.6 if the state borders the state. 0.3 if they are the same section of the United States.</a:t>
            </a:r>
            <a:endParaRPr sz="2000"/>
          </a:p>
          <a:p>
            <a:pPr indent="-355600" lvl="1" marL="914400" rtl="0" algn="l">
              <a:spcBef>
                <a:spcPts val="500"/>
              </a:spcBef>
              <a:spcAft>
                <a:spcPts val="0"/>
              </a:spcAft>
              <a:buSzPts val="2000"/>
              <a:buChar char="•"/>
            </a:pPr>
            <a:r>
              <a:rPr lang="en-US" sz="2000"/>
              <a:t>Northeast, Southeast, Midwest, Southwest, and West</a:t>
            </a:r>
            <a:endParaRPr sz="2000"/>
          </a:p>
        </p:txBody>
      </p:sp>
      <p:pic>
        <p:nvPicPr>
          <p:cNvPr id="180" name="Google Shape;180;g2f2f214a0cf_0_66"/>
          <p:cNvPicPr preferRelativeResize="0"/>
          <p:nvPr/>
        </p:nvPicPr>
        <p:blipFill>
          <a:blip r:embed="rId3">
            <a:alphaModFix/>
          </a:blip>
          <a:stretch>
            <a:fillRect/>
          </a:stretch>
        </p:blipFill>
        <p:spPr>
          <a:xfrm>
            <a:off x="8115300" y="5012225"/>
            <a:ext cx="2861326" cy="191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2024-02-05T14:31:13Z</dcterms:created>
  <dc:creator>oluwatoyin Akinbi</dc:creator>
</cp:coreProperties>
</file>