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7"/>
  </p:notesMasterIdLst>
  <p:sldIdLst>
    <p:sldId id="272" r:id="rId3"/>
    <p:sldId id="281" r:id="rId4"/>
    <p:sldId id="273" r:id="rId5"/>
    <p:sldId id="282" r:id="rId6"/>
    <p:sldId id="290" r:id="rId7"/>
    <p:sldId id="283" r:id="rId8"/>
    <p:sldId id="284" r:id="rId9"/>
    <p:sldId id="285" r:id="rId10"/>
    <p:sldId id="286" r:id="rId11"/>
    <p:sldId id="287" r:id="rId12"/>
    <p:sldId id="288" r:id="rId13"/>
    <p:sldId id="291" r:id="rId14"/>
    <p:sldId id="289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606" autoAdjust="0"/>
  </p:normalViewPr>
  <p:slideViewPr>
    <p:cSldViewPr snapToGrid="0">
      <p:cViewPr varScale="1">
        <p:scale>
          <a:sx n="61" d="100"/>
          <a:sy n="61" d="100"/>
        </p:scale>
        <p:origin x="15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22-Oct-16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What is software testing? – Process of</a:t>
            </a:r>
            <a:r>
              <a:rPr lang="en-IN" baseline="0" dirty="0" smtClean="0"/>
              <a:t> measuring correctness of a software program. </a:t>
            </a:r>
            <a:r>
              <a:rPr lang="en-IN" dirty="0" smtClean="0"/>
              <a:t>Usually, a lot of time is devoted</a:t>
            </a:r>
            <a:r>
              <a:rPr lang="en-IN" baseline="0" dirty="0" smtClean="0"/>
              <a:t> to testing phase of software development, </a:t>
            </a:r>
            <a:r>
              <a:rPr lang="en-IN" baseline="0" dirty="0" err="1" smtClean="0"/>
              <a:t>atg</a:t>
            </a:r>
            <a:r>
              <a:rPr lang="en-IN" baseline="0" dirty="0" smtClean="0"/>
              <a:t> seems to be a very useful approach.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28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branch distance is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common heuristic to guide the search for input data to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 the constraints in the logical predicates of the branches.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0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22-Oct-16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22-Oct-16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22-Oct-16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22-Oct-16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22-Oct-16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22-Oct-16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22-Oct-16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22-Oct-16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22-Oct-16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22-Oct-16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22-Oct-16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22-Oct-16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vosuite.org/stud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Sireesh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Automatic test suite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Uses mutation analysis.</a:t>
            </a:r>
          </a:p>
          <a:p>
            <a:r>
              <a:rPr lang="en-IN" dirty="0" smtClean="0"/>
              <a:t>Runs tests on</a:t>
            </a:r>
          </a:p>
          <a:p>
            <a:pPr lvl="1"/>
            <a:r>
              <a:rPr lang="en-IN" dirty="0" smtClean="0"/>
              <a:t>Original class.</a:t>
            </a:r>
          </a:p>
          <a:p>
            <a:pPr lvl="1"/>
            <a:r>
              <a:rPr lang="en-IN" dirty="0" smtClean="0"/>
              <a:t>Mutated versions of the class.</a:t>
            </a:r>
          </a:p>
          <a:p>
            <a:r>
              <a:rPr lang="en-IN" dirty="0" smtClean="0"/>
              <a:t>Record necessary information.</a:t>
            </a:r>
          </a:p>
          <a:p>
            <a:r>
              <a:rPr lang="en-IN" dirty="0" smtClean="0"/>
              <a:t>Generates assertions to kill mutants.</a:t>
            </a:r>
          </a:p>
          <a:p>
            <a:r>
              <a:rPr lang="en-IN" dirty="0" smtClean="0"/>
              <a:t>Types:</a:t>
            </a:r>
          </a:p>
          <a:p>
            <a:pPr lvl="1"/>
            <a:r>
              <a:rPr lang="en-IN" dirty="0" smtClean="0"/>
              <a:t>Primitive</a:t>
            </a:r>
          </a:p>
          <a:p>
            <a:pPr lvl="1"/>
            <a:r>
              <a:rPr lang="en-IN" dirty="0" smtClean="0"/>
              <a:t>Object comparison </a:t>
            </a:r>
          </a:p>
          <a:p>
            <a:pPr lvl="1"/>
            <a:r>
              <a:rPr lang="en-IN" dirty="0" smtClean="0"/>
              <a:t>String </a:t>
            </a:r>
          </a:p>
          <a:p>
            <a:pPr lvl="1"/>
            <a:r>
              <a:rPr lang="en-IN" dirty="0" smtClean="0"/>
              <a:t>Null</a:t>
            </a:r>
          </a:p>
          <a:p>
            <a:pPr lvl="1"/>
            <a:r>
              <a:rPr lang="en-IN" dirty="0" smtClean="0"/>
              <a:t>Exception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Producing assertions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7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Commandline</a:t>
            </a:r>
            <a:endParaRPr lang="en-IN" dirty="0" smtClean="0"/>
          </a:p>
          <a:p>
            <a:pPr lvl="1"/>
            <a:r>
              <a:rPr lang="en-US" dirty="0"/>
              <a:t>“C:\Program Files\Java\jdk1.8.0_65\bin\java.exe" -jar evosuite-1.0.3.jar -class </a:t>
            </a:r>
            <a:r>
              <a:rPr lang="en-US" dirty="0" err="1"/>
              <a:t>tutorial.Stack</a:t>
            </a:r>
            <a:r>
              <a:rPr lang="en-US" dirty="0"/>
              <a:t> -</a:t>
            </a:r>
            <a:r>
              <a:rPr lang="en-US" dirty="0" err="1" smtClean="0"/>
              <a:t>Djunit</a:t>
            </a:r>
            <a:r>
              <a:rPr lang="en-US" dirty="0" smtClean="0"/>
              <a:t>=</a:t>
            </a:r>
            <a:r>
              <a:rPr lang="en-US" dirty="0" err="1" smtClean="0"/>
              <a:t>tutorial.StackTest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projectCP</a:t>
            </a:r>
            <a:r>
              <a:rPr lang="en-US" dirty="0"/>
              <a:t> </a:t>
            </a:r>
            <a:r>
              <a:rPr lang="en-US" dirty="0" err="1"/>
              <a:t>Tutorial_Stack</a:t>
            </a:r>
            <a:r>
              <a:rPr lang="en-US" dirty="0"/>
              <a:t>\bin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Eclipse plugin</a:t>
            </a:r>
          </a:p>
          <a:p>
            <a:r>
              <a:rPr lang="en-IN" dirty="0" smtClean="0"/>
              <a:t>Review tests and add/edit assertions in the end to capture intended behaviour.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 err="1" smtClean="0"/>
              <a:t>Evosuite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85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Ran with benchmark classes that represent typical object oriented classes.</a:t>
            </a:r>
          </a:p>
          <a:p>
            <a:r>
              <a:rPr lang="en-IN" dirty="0" smtClean="0"/>
              <a:t>Around 100 classes used.</a:t>
            </a:r>
          </a:p>
          <a:p>
            <a:r>
              <a:rPr lang="en-IN" dirty="0" smtClean="0"/>
              <a:t>Line coverage average – 73.9%</a:t>
            </a:r>
          </a:p>
          <a:p>
            <a:r>
              <a:rPr lang="en-IN" dirty="0" smtClean="0"/>
              <a:t>Branch coverage average – 65.6%</a:t>
            </a:r>
          </a:p>
          <a:p>
            <a:r>
              <a:rPr lang="en-IN" dirty="0" smtClean="0"/>
              <a:t>Mutation score – 41%</a:t>
            </a:r>
          </a:p>
          <a:p>
            <a:r>
              <a:rPr lang="en-IN" dirty="0" smtClean="0"/>
              <a:t>Runtime – 480 seconds for each class.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(from SBST 2016)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1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Has seen only limited uptake in industry.</a:t>
            </a:r>
          </a:p>
          <a:p>
            <a:r>
              <a:rPr lang="en-IN" dirty="0" smtClean="0"/>
              <a:t>Positives – </a:t>
            </a:r>
          </a:p>
          <a:p>
            <a:pPr lvl="1"/>
            <a:r>
              <a:rPr lang="en-IN" dirty="0" smtClean="0"/>
              <a:t>Can achieve significant structural coverage.</a:t>
            </a:r>
          </a:p>
          <a:p>
            <a:pPr lvl="1"/>
            <a:r>
              <a:rPr lang="en-IN" dirty="0" smtClean="0"/>
              <a:t>Takes very less effort and time compared to manual testing.</a:t>
            </a:r>
          </a:p>
          <a:p>
            <a:r>
              <a:rPr lang="en-IN" dirty="0" smtClean="0"/>
              <a:t>Negatives –</a:t>
            </a:r>
          </a:p>
          <a:p>
            <a:pPr lvl="1"/>
            <a:r>
              <a:rPr lang="en-IN" dirty="0" smtClean="0"/>
              <a:t>Readability (improving)</a:t>
            </a:r>
          </a:p>
          <a:p>
            <a:pPr lvl="1"/>
            <a:r>
              <a:rPr lang="en-IN" dirty="0" smtClean="0"/>
              <a:t>Generates too many assertions</a:t>
            </a:r>
          </a:p>
          <a:p>
            <a:pPr lvl="1"/>
            <a:r>
              <a:rPr lang="en-IN" dirty="0" smtClean="0"/>
              <a:t>Does not seem to improve ability of testers to detect faults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372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700" dirty="0"/>
              <a:t>A. </a:t>
            </a:r>
            <a:r>
              <a:rPr lang="en-IN" sz="1700" dirty="0" err="1"/>
              <a:t>Arcuri</a:t>
            </a:r>
            <a:r>
              <a:rPr lang="en-IN" sz="1700" dirty="0"/>
              <a:t>, J. Campos, and G. Fraser, “Unit Test Generation During Software Development: </a:t>
            </a:r>
            <a:r>
              <a:rPr lang="en-IN" sz="1700" dirty="0" err="1"/>
              <a:t>EvoSuite</a:t>
            </a:r>
            <a:r>
              <a:rPr lang="en-IN" sz="1700" dirty="0"/>
              <a:t> Plugins for Maven, IntelliJ and Jenkins,” in </a:t>
            </a:r>
            <a:r>
              <a:rPr lang="en-IN" sz="1700" i="1" dirty="0"/>
              <a:t>IEEE International Conference on Software Testing, Verification and Validation (ICST)</a:t>
            </a:r>
            <a:r>
              <a:rPr lang="en-IN" sz="1700" dirty="0"/>
              <a:t>, 2016, pp. 401-408. </a:t>
            </a:r>
            <a:endParaRPr lang="en-IN" sz="1700" dirty="0" smtClean="0"/>
          </a:p>
          <a:p>
            <a:r>
              <a:rPr lang="en-US" sz="1700" dirty="0"/>
              <a:t>G. Fraser and A. </a:t>
            </a:r>
            <a:r>
              <a:rPr lang="en-US" sz="1700" dirty="0" err="1"/>
              <a:t>Arcuri</a:t>
            </a:r>
            <a:r>
              <a:rPr lang="en-US" sz="1700" dirty="0"/>
              <a:t>, “</a:t>
            </a:r>
            <a:r>
              <a:rPr lang="en-US" sz="1700" dirty="0" err="1"/>
              <a:t>EvoSuite</a:t>
            </a:r>
            <a:r>
              <a:rPr lang="en-US" sz="1700" dirty="0"/>
              <a:t> at the SBST 2016 Tool Competition,” in </a:t>
            </a:r>
            <a:r>
              <a:rPr lang="en-US" sz="1700" i="1" dirty="0"/>
              <a:t>9th International Workshop on Search-Based Software Testing (SBST’16) at ICSE’16</a:t>
            </a:r>
            <a:r>
              <a:rPr lang="en-US" sz="1700" dirty="0"/>
              <a:t>, </a:t>
            </a:r>
            <a:r>
              <a:rPr lang="en-US" sz="1700" dirty="0" smtClean="0"/>
              <a:t>2016</a:t>
            </a:r>
          </a:p>
          <a:p>
            <a:r>
              <a:rPr lang="en-IN" sz="1700" dirty="0"/>
              <a:t>G. Fraser, M. </a:t>
            </a:r>
            <a:r>
              <a:rPr lang="en-IN" sz="1700" dirty="0" err="1"/>
              <a:t>Staats</a:t>
            </a:r>
            <a:r>
              <a:rPr lang="en-IN" sz="1700" dirty="0"/>
              <a:t>, P. McMinn, A. </a:t>
            </a:r>
            <a:r>
              <a:rPr lang="en-IN" sz="1700" dirty="0" err="1"/>
              <a:t>Arcuri</a:t>
            </a:r>
            <a:r>
              <a:rPr lang="en-IN" sz="1700" dirty="0"/>
              <a:t>, and F. </a:t>
            </a:r>
            <a:r>
              <a:rPr lang="en-IN" sz="1700" dirty="0" err="1"/>
              <a:t>Padberg</a:t>
            </a:r>
            <a:r>
              <a:rPr lang="en-IN" sz="1700" dirty="0"/>
              <a:t>, “Does Automated Unit Test Generation Really Help Software Testers? A Controlled Empirical Study,” </a:t>
            </a:r>
            <a:r>
              <a:rPr lang="en-IN" sz="1700" i="1" dirty="0"/>
              <a:t>ACM Transactions on Software Engineering and Methodology (TOSEM)</a:t>
            </a:r>
            <a:r>
              <a:rPr lang="en-IN" sz="1700" dirty="0"/>
              <a:t>, vol. 24, </a:t>
            </a:r>
            <a:r>
              <a:rPr lang="en-IN" sz="1700" dirty="0" err="1"/>
              <a:t>iss</a:t>
            </a:r>
            <a:r>
              <a:rPr lang="en-IN" sz="1700" dirty="0"/>
              <a:t>. 4, p. 23, 2015. </a:t>
            </a:r>
            <a:endParaRPr lang="en-IN" sz="1700" dirty="0" smtClean="0"/>
          </a:p>
          <a:p>
            <a:r>
              <a:rPr lang="en-US" sz="1700" dirty="0"/>
              <a:t>G. Fraser and A. </a:t>
            </a:r>
            <a:r>
              <a:rPr lang="en-US" sz="1700" dirty="0" err="1"/>
              <a:t>Arcuri</a:t>
            </a:r>
            <a:r>
              <a:rPr lang="en-US" sz="1700" dirty="0"/>
              <a:t>, “Whole Test Suite Generation,” </a:t>
            </a:r>
            <a:r>
              <a:rPr lang="en-US" sz="1700" i="1" dirty="0"/>
              <a:t>IEEE Transactions on Software Engineering</a:t>
            </a:r>
            <a:r>
              <a:rPr lang="en-US" sz="1700" dirty="0"/>
              <a:t>, vol. 39, </a:t>
            </a:r>
            <a:r>
              <a:rPr lang="en-US" sz="1700" dirty="0" err="1"/>
              <a:t>iss</a:t>
            </a:r>
            <a:r>
              <a:rPr lang="en-US" sz="1700" dirty="0"/>
              <a:t>. 2, pp. 276-291, 2013. </a:t>
            </a:r>
            <a:endParaRPr lang="en-US" sz="1700" dirty="0" smtClean="0"/>
          </a:p>
          <a:p>
            <a:r>
              <a:rPr lang="en-US" sz="1500" dirty="0"/>
              <a:t>G. Fraser and A. Zeller, “Mutation-Driven Generation of Unit Tests and Oracles,” </a:t>
            </a:r>
            <a:r>
              <a:rPr lang="en-US" sz="1500" i="1" dirty="0"/>
              <a:t>IEEE Transactions on Software Engineering</a:t>
            </a:r>
            <a:r>
              <a:rPr lang="en-US" sz="1500" dirty="0"/>
              <a:t>, vol. 38, </a:t>
            </a:r>
            <a:r>
              <a:rPr lang="en-US" sz="1500" dirty="0" err="1"/>
              <a:t>iss</a:t>
            </a:r>
            <a:r>
              <a:rPr lang="en-US" sz="1500" dirty="0"/>
              <a:t>. 2, pp. 278-292, 2012. </a:t>
            </a:r>
            <a:endParaRPr lang="en-US" sz="1700" dirty="0" smtClean="0"/>
          </a:p>
          <a:p>
            <a:r>
              <a:rPr lang="en-US" sz="1800" u="sng" dirty="0">
                <a:hlinkClick r:id="rId2"/>
              </a:rPr>
              <a:t>http://www.evosuite.org/study</a:t>
            </a:r>
            <a:r>
              <a:rPr lang="en-US" sz="1800" u="sng" dirty="0" smtClean="0">
                <a:hlinkClick r:id="rId2"/>
              </a:rPr>
              <a:t>/</a:t>
            </a:r>
            <a:endParaRPr lang="en-IN" sz="1800" dirty="0" smtClean="0"/>
          </a:p>
          <a:p>
            <a:endParaRPr lang="en-IN" sz="1800" u="sng" dirty="0"/>
          </a:p>
          <a:p>
            <a:pPr marL="0" indent="0" algn="ctr">
              <a:buNone/>
            </a:pPr>
            <a:r>
              <a:rPr lang="en-IN" sz="4800" dirty="0" smtClean="0"/>
              <a:t>THANK YOU</a:t>
            </a:r>
            <a:endParaRPr lang="en-US" sz="4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93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software testing?</a:t>
            </a:r>
          </a:p>
          <a:p>
            <a:r>
              <a:rPr lang="en-IN" dirty="0" smtClean="0"/>
              <a:t>Unit testing</a:t>
            </a:r>
          </a:p>
          <a:p>
            <a:pPr lvl="1"/>
            <a:r>
              <a:rPr lang="en-IN" dirty="0" smtClean="0"/>
              <a:t>Testing smallest module in the system.</a:t>
            </a:r>
          </a:p>
          <a:p>
            <a:pPr lvl="1"/>
            <a:r>
              <a:rPr lang="en-IN" dirty="0" smtClean="0"/>
              <a:t>Isolated from rest of the code.</a:t>
            </a:r>
          </a:p>
          <a:p>
            <a:pPr lvl="1"/>
            <a:r>
              <a:rPr lang="en-IN" dirty="0" smtClean="0"/>
              <a:t>Proven to detect large percentage of defects.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44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unit test cases automatically.</a:t>
            </a:r>
          </a:p>
          <a:p>
            <a:r>
              <a:rPr lang="en-US" dirty="0" smtClean="0"/>
              <a:t>Saves huge time and effort when writing tests for already existing code.</a:t>
            </a:r>
          </a:p>
          <a:p>
            <a:r>
              <a:rPr lang="en-US" dirty="0" smtClean="0"/>
              <a:t>Several tools available:</a:t>
            </a:r>
          </a:p>
          <a:p>
            <a:pPr lvl="1"/>
            <a:r>
              <a:rPr lang="en-US" dirty="0" smtClean="0"/>
              <a:t>Commercial: </a:t>
            </a:r>
            <a:r>
              <a:rPr lang="en-US" dirty="0" err="1" smtClean="0"/>
              <a:t>AgitarOne</a:t>
            </a:r>
            <a:r>
              <a:rPr lang="en-US" dirty="0" smtClean="0"/>
              <a:t>, </a:t>
            </a:r>
            <a:r>
              <a:rPr lang="en-US" dirty="0" err="1" smtClean="0"/>
              <a:t>Jtest</a:t>
            </a:r>
            <a:r>
              <a:rPr lang="en-US" dirty="0" smtClean="0"/>
              <a:t>, </a:t>
            </a:r>
            <a:r>
              <a:rPr lang="en-US" dirty="0" err="1" smtClean="0"/>
              <a:t>SilverMark</a:t>
            </a:r>
            <a:r>
              <a:rPr lang="en-US" dirty="0" smtClean="0"/>
              <a:t> Test Mentor etc.</a:t>
            </a:r>
          </a:p>
          <a:p>
            <a:pPr lvl="1"/>
            <a:r>
              <a:rPr lang="en-US" dirty="0" smtClean="0"/>
              <a:t>Free: </a:t>
            </a:r>
            <a:r>
              <a:rPr lang="en-US" dirty="0" err="1" smtClean="0"/>
              <a:t>CodePlex</a:t>
            </a:r>
            <a:r>
              <a:rPr lang="en-US" dirty="0" smtClean="0"/>
              <a:t>, </a:t>
            </a:r>
            <a:r>
              <a:rPr lang="en-US" dirty="0" err="1" smtClean="0"/>
              <a:t>Evosuite</a:t>
            </a:r>
            <a:r>
              <a:rPr lang="en-US" dirty="0" smtClean="0"/>
              <a:t>, </a:t>
            </a:r>
            <a:r>
              <a:rPr lang="en-US" dirty="0" err="1" smtClean="0"/>
              <a:t>Randoop</a:t>
            </a:r>
            <a:r>
              <a:rPr lang="en-US" dirty="0" smtClean="0"/>
              <a:t>, </a:t>
            </a:r>
            <a:r>
              <a:rPr lang="en-US" dirty="0" err="1" smtClean="0"/>
              <a:t>Palus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Performance metrics (optimization criteria):</a:t>
            </a:r>
          </a:p>
          <a:p>
            <a:pPr lvl="1"/>
            <a:r>
              <a:rPr lang="en-IN" dirty="0"/>
              <a:t>Code coverage</a:t>
            </a:r>
          </a:p>
          <a:p>
            <a:pPr lvl="1"/>
            <a:r>
              <a:rPr lang="en-IN" dirty="0"/>
              <a:t>Mutation scores : Measure of test suite detecting and killing mutants.</a:t>
            </a:r>
          </a:p>
          <a:p>
            <a:pPr lvl="1"/>
            <a:r>
              <a:rPr lang="en-IN" dirty="0"/>
              <a:t>Size of test suite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ATG?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Generate random test suites as an initial population.</a:t>
            </a:r>
          </a:p>
          <a:p>
            <a:r>
              <a:rPr lang="en-IN" dirty="0" smtClean="0"/>
              <a:t>Test suite evolved using genetic algorithm to satisfy given coverage criterion. </a:t>
            </a:r>
          </a:p>
          <a:p>
            <a:pPr lvl="2"/>
            <a:r>
              <a:rPr lang="en-IN" dirty="0" smtClean="0"/>
              <a:t>Default : Branch coverage</a:t>
            </a:r>
          </a:p>
          <a:p>
            <a:pPr lvl="2"/>
            <a:r>
              <a:rPr lang="en-IN" dirty="0" smtClean="0"/>
              <a:t>Branch coverage performed on byte code (which has only ‘if’ clauses)</a:t>
            </a:r>
          </a:p>
          <a:p>
            <a:r>
              <a:rPr lang="en-IN" dirty="0" smtClean="0"/>
              <a:t>Minimize best resulting test suite.</a:t>
            </a:r>
          </a:p>
          <a:p>
            <a:r>
              <a:rPr lang="en-IN" dirty="0" smtClean="0"/>
              <a:t>Apply post-processing steps to increase readability.</a:t>
            </a:r>
          </a:p>
          <a:p>
            <a:r>
              <a:rPr lang="en-IN" dirty="0" smtClean="0"/>
              <a:t>Add assertions.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Evosuite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52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Method for solving optimization problems using natural selection.</a:t>
            </a:r>
          </a:p>
          <a:p>
            <a:r>
              <a:rPr lang="en-IN" dirty="0" smtClean="0"/>
              <a:t>Uses bio-inspired operators</a:t>
            </a:r>
          </a:p>
          <a:p>
            <a:pPr lvl="1"/>
            <a:r>
              <a:rPr lang="en-IN" dirty="0" smtClean="0"/>
              <a:t>Crossover – Interchange the test methods among test suites</a:t>
            </a:r>
          </a:p>
          <a:p>
            <a:pPr lvl="1"/>
            <a:r>
              <a:rPr lang="en-IN" dirty="0" smtClean="0"/>
              <a:t>Mutation – Insert, delete, modify</a:t>
            </a:r>
          </a:p>
          <a:p>
            <a:pPr lvl="1"/>
            <a:r>
              <a:rPr lang="en-IN" dirty="0" smtClean="0"/>
              <a:t>Selection – Best test suite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Genetic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85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Current population &lt;= Generate random population</a:t>
            </a:r>
          </a:p>
          <a:p>
            <a:pPr marL="0" indent="0">
              <a:buNone/>
            </a:pPr>
            <a:r>
              <a:rPr lang="en-IN" dirty="0" smtClean="0"/>
              <a:t>Repeat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Z &lt;= Elite of current population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While |Z|  not equals |current population|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do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P1,P2 &lt;= select two parents with rank selection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if crossover probability then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O1, O2 &lt;= Crossover P1,P2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else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O1, O2 &lt;= P1, P2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Evosuite</a:t>
            </a:r>
            <a:r>
              <a:rPr lang="en-IN" dirty="0" smtClean="0"/>
              <a:t> algorithm (overview)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39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			Mutate O1, O2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</a:t>
            </a:r>
            <a:r>
              <a:rPr lang="en-IN" dirty="0" err="1" smtClean="0"/>
              <a:t>fp</a:t>
            </a:r>
            <a:r>
              <a:rPr lang="en-IN" dirty="0" smtClean="0"/>
              <a:t> = min(fitness(P1), fitness(P2))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</a:t>
            </a:r>
            <a:r>
              <a:rPr lang="en-IN" dirty="0" err="1" smtClean="0"/>
              <a:t>fo</a:t>
            </a:r>
            <a:r>
              <a:rPr lang="en-IN" dirty="0" smtClean="0"/>
              <a:t> = min(fitness(O1), fitness(O2))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</a:t>
            </a:r>
            <a:r>
              <a:rPr lang="en-IN" dirty="0" err="1" smtClean="0"/>
              <a:t>lp</a:t>
            </a:r>
            <a:r>
              <a:rPr lang="en-IN" dirty="0" smtClean="0"/>
              <a:t> = length(P1) + length(P2)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lo = length(O1) + length(O2)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Tb = best individual of current population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if(</a:t>
            </a:r>
            <a:r>
              <a:rPr lang="en-IN" dirty="0" err="1" smtClean="0"/>
              <a:t>fo</a:t>
            </a:r>
            <a:r>
              <a:rPr lang="en-IN" dirty="0" smtClean="0"/>
              <a:t>&lt;</a:t>
            </a:r>
            <a:r>
              <a:rPr lang="en-IN" dirty="0" err="1" smtClean="0"/>
              <a:t>fp</a:t>
            </a:r>
            <a:r>
              <a:rPr lang="en-IN" dirty="0" smtClean="0"/>
              <a:t> or </a:t>
            </a:r>
            <a:r>
              <a:rPr lang="en-IN" dirty="0" err="1" smtClean="0"/>
              <a:t>fo</a:t>
            </a:r>
            <a:r>
              <a:rPr lang="en-IN" dirty="0" smtClean="0"/>
              <a:t>=</a:t>
            </a:r>
            <a:r>
              <a:rPr lang="en-IN" dirty="0" err="1" smtClean="0"/>
              <a:t>fp</a:t>
            </a:r>
            <a:r>
              <a:rPr lang="en-IN" dirty="0" smtClean="0"/>
              <a:t> lo&lt;=</a:t>
            </a:r>
            <a:r>
              <a:rPr lang="en-IN" dirty="0" err="1" smtClean="0"/>
              <a:t>lp</a:t>
            </a:r>
            <a:r>
              <a:rPr lang="en-IN" dirty="0" smtClean="0"/>
              <a:t>) then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for O in {O1, O2} do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	if length(O) &lt;= 2*length(Tb) then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		Z &lt;= Z {O}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Evosuite</a:t>
            </a:r>
            <a:r>
              <a:rPr lang="en-IN" dirty="0"/>
              <a:t> algorithm (overview)</a:t>
            </a:r>
          </a:p>
        </p:txBody>
      </p:sp>
    </p:spTree>
    <p:extLst>
      <p:ext uri="{BB962C8B-B14F-4D97-AF65-F5344CB8AC3E}">
        <p14:creationId xmlns:p14="http://schemas.microsoft.com/office/powerpoint/2010/main" val="171425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					else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		Z &lt;= Z {P1 or P2}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else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	Z &lt;= Z {P1, P2}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until solution found or maximum resources spent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Evosuite</a:t>
            </a:r>
            <a:r>
              <a:rPr lang="en-IN" dirty="0"/>
              <a:t> algorithm (overview)</a:t>
            </a:r>
          </a:p>
        </p:txBody>
      </p:sp>
    </p:spTree>
    <p:extLst>
      <p:ext uri="{BB962C8B-B14F-4D97-AF65-F5344CB8AC3E}">
        <p14:creationId xmlns:p14="http://schemas.microsoft.com/office/powerpoint/2010/main" val="53486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97074" y="1935480"/>
                <a:ext cx="10972800" cy="43891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 smtClean="0"/>
                  <a:t>Responsible for minimizing test suite and choosing the best one.</a:t>
                </a:r>
              </a:p>
              <a:p>
                <a:r>
                  <a:rPr lang="en-IN" dirty="0" smtClean="0"/>
                  <a:t>Estimates how close the test suite is to covering all the branches.</a:t>
                </a:r>
              </a:p>
              <a:p>
                <a:r>
                  <a:rPr lang="en-IN" dirty="0" smtClean="0"/>
                  <a:t>Each predicate has to be executed twice (if and else).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𝐹𝑖𝑡𝑛𝑒𝑠𝑠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 smtClean="0"/>
              </a:p>
              <a:p>
                <a:r>
                  <a:rPr lang="en-IN" dirty="0" smtClean="0"/>
                  <a:t>M = total number of methods</a:t>
                </a:r>
              </a:p>
              <a:p>
                <a:r>
                  <a:rPr lang="en-IN" dirty="0" smtClean="0"/>
                  <a:t>MT = total number of executed methods.</a:t>
                </a:r>
              </a:p>
              <a:p>
                <a:r>
                  <a:rPr lang="en-IN" dirty="0" smtClean="0"/>
                  <a:t>D = branch distance</a:t>
                </a:r>
              </a:p>
              <a:p>
                <a:r>
                  <a:rPr lang="en-IN" dirty="0" smtClean="0"/>
                  <a:t>Bk = branches in the program</a:t>
                </a:r>
              </a:p>
              <a:p>
                <a:r>
                  <a:rPr lang="en-IN" dirty="0" smtClean="0"/>
                  <a:t>T = Entire test suite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074" y="1935480"/>
                <a:ext cx="10972800" cy="4389120"/>
              </a:xfrm>
              <a:blipFill rotWithShape="0">
                <a:blip r:embed="rId3"/>
                <a:stretch>
                  <a:fillRect l="-611" t="-19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Fitness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04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531</Words>
  <Application>Microsoft Office PowerPoint</Application>
  <PresentationFormat>Widescreen</PresentationFormat>
  <Paragraphs>121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Cambria Math</vt:lpstr>
      <vt:lpstr>Century Gothic</vt:lpstr>
      <vt:lpstr>Palatino Linotype</vt:lpstr>
      <vt:lpstr>Wingdings 2</vt:lpstr>
      <vt:lpstr>Presentation on brainstorming</vt:lpstr>
      <vt:lpstr>Automatic test suite generation</vt:lpstr>
      <vt:lpstr>Introduction</vt:lpstr>
      <vt:lpstr>What is ATG?</vt:lpstr>
      <vt:lpstr>Evosuite</vt:lpstr>
      <vt:lpstr>Genetic algorithm</vt:lpstr>
      <vt:lpstr>Evosuite algorithm (overview)</vt:lpstr>
      <vt:lpstr>Evosuite algorithm (overview)</vt:lpstr>
      <vt:lpstr>Evosuite algorithm (overview)</vt:lpstr>
      <vt:lpstr>Fitness function</vt:lpstr>
      <vt:lpstr>Producing assertions</vt:lpstr>
      <vt:lpstr>Using Evosuite</vt:lpstr>
      <vt:lpstr>Results (from SBST 2016)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2016-10-19T10:36:10Z</dcterms:created>
  <dcterms:modified xsi:type="dcterms:W3CDTF">2016-10-22T14:20:56Z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