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 id="268" r:id="rId14"/>
    <p:sldId id="269" r:id="rId15"/>
    <p:sldId id="276"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379" autoAdjust="0"/>
  </p:normalViewPr>
  <p:slideViewPr>
    <p:cSldViewPr>
      <p:cViewPr varScale="1">
        <p:scale>
          <a:sx n="64" d="100"/>
          <a:sy n="64" d="100"/>
        </p:scale>
        <p:origin x="-832"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96207-C2B5-456F-A875-3BB7EFB472F9}" type="datetimeFigureOut">
              <a:rPr lang="en-US" smtClean="0"/>
              <a:t>3/28/2024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2DBDC-FE8B-44F6-AE49-4C84E8ED889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92DBDC-FE8B-44F6-AE49-4C84E8ED889F}"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7CF9C-73C9-4C30-8141-F02307599C5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7CF9C-73C9-4C30-8141-F02307599C5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7CF9C-73C9-4C30-8141-F02307599C5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7CF9C-73C9-4C30-8141-F02307599C5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7CF9C-73C9-4C30-8141-F02307599C5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17CF9C-73C9-4C30-8141-F02307599C5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7CF9C-73C9-4C30-8141-F02307599C54}"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17CF9C-73C9-4C30-8141-F02307599C5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7CF9C-73C9-4C30-8141-F02307599C54}"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7CF9C-73C9-4C30-8141-F02307599C5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7CF9C-73C9-4C30-8141-F02307599C5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C5EC5-7352-4658-9532-3A2D6A4257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7CF9C-73C9-4C30-8141-F02307599C54}" type="datetimeFigureOut">
              <a:rPr lang="en-US" smtClean="0"/>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C5EC5-7352-4658-9532-3A2D6A4257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990599"/>
          </a:xfrm>
        </p:spPr>
        <p:txBody>
          <a:bodyPr/>
          <a:lstStyle/>
          <a:p>
            <a:r>
              <a:rPr lang="en-US" dirty="0" smtClean="0"/>
              <a:t>Introduction to JQuery</a:t>
            </a:r>
            <a:endParaRPr lang="en-US" dirty="0"/>
          </a:p>
        </p:txBody>
      </p:sp>
      <p:sp>
        <p:nvSpPr>
          <p:cNvPr id="3" name="Subtitle 2"/>
          <p:cNvSpPr>
            <a:spLocks noGrp="1"/>
          </p:cNvSpPr>
          <p:nvPr>
            <p:ph type="subTitle" idx="1"/>
          </p:nvPr>
        </p:nvSpPr>
        <p:spPr>
          <a:xfrm>
            <a:off x="457200" y="1524000"/>
            <a:ext cx="8534400" cy="5029200"/>
          </a:xfrm>
        </p:spPr>
        <p:txBody>
          <a:bodyPr>
            <a:normAutofit fontScale="85000" lnSpcReduction="10000"/>
          </a:bodyPr>
          <a:lstStyle/>
          <a:p>
            <a:pPr algn="l">
              <a:buFont typeface="Arial" pitchFamily="34" charset="0"/>
              <a:buChar char="•"/>
            </a:pPr>
            <a:r>
              <a:rPr lang="en-US" dirty="0">
                <a:latin typeface="Times New Roman" pitchFamily="18" charset="0"/>
                <a:cs typeface="Times New Roman" pitchFamily="18" charset="0"/>
              </a:rPr>
              <a:t>jQuery is a JavaScript Library.</a:t>
            </a:r>
          </a:p>
          <a:p>
            <a:pPr algn="l">
              <a:buFont typeface="Arial" pitchFamily="34" charset="0"/>
              <a:buChar char="•"/>
            </a:pPr>
            <a:r>
              <a:rPr lang="en-US" dirty="0">
                <a:latin typeface="Times New Roman" pitchFamily="18" charset="0"/>
                <a:cs typeface="Times New Roman" pitchFamily="18" charset="0"/>
              </a:rPr>
              <a:t>jQuery greatly simplifies JavaScript programming.</a:t>
            </a:r>
          </a:p>
          <a:p>
            <a:pPr algn="l">
              <a:buFont typeface="Arial" pitchFamily="34" charset="0"/>
              <a:buChar char="•"/>
            </a:pPr>
            <a:r>
              <a:rPr lang="en-US" dirty="0">
                <a:latin typeface="Times New Roman" pitchFamily="18" charset="0"/>
                <a:cs typeface="Times New Roman" pitchFamily="18" charset="0"/>
              </a:rPr>
              <a:t>jQuery is easy to </a:t>
            </a:r>
            <a:r>
              <a:rPr lang="en-US" dirty="0" smtClean="0">
                <a:latin typeface="Times New Roman" pitchFamily="18" charset="0"/>
                <a:cs typeface="Times New Roman" pitchFamily="18" charset="0"/>
              </a:rPr>
              <a:t>learn.</a:t>
            </a:r>
          </a:p>
          <a:p>
            <a:pPr algn="l">
              <a:buFont typeface="Arial" pitchFamily="34" charset="0"/>
              <a:buChar char="•"/>
            </a:pPr>
            <a:r>
              <a:rPr lang="en-US" dirty="0" smtClean="0"/>
              <a:t>jQuery </a:t>
            </a:r>
            <a:r>
              <a:rPr lang="en-US" dirty="0"/>
              <a:t>is a lightweight, "write less, do more", JavaScript </a:t>
            </a:r>
            <a:r>
              <a:rPr lang="en-US" dirty="0" smtClean="0"/>
              <a:t>library.</a:t>
            </a:r>
          </a:p>
          <a:p>
            <a:pPr algn="l">
              <a:buFont typeface="Arial" pitchFamily="34" charset="0"/>
              <a:buChar char="•"/>
            </a:pPr>
            <a:r>
              <a:rPr lang="en-US" dirty="0" smtClean="0"/>
              <a:t>The </a:t>
            </a:r>
            <a:r>
              <a:rPr lang="en-US" dirty="0"/>
              <a:t>purpose of jQuery is to make it much easier to use JavaScript on your </a:t>
            </a:r>
            <a:r>
              <a:rPr lang="en-US" dirty="0" smtClean="0"/>
              <a:t>website.</a:t>
            </a:r>
          </a:p>
          <a:p>
            <a:pPr algn="l">
              <a:buFont typeface="Arial" pitchFamily="34" charset="0"/>
              <a:buChar char="•"/>
            </a:pPr>
            <a:r>
              <a:rPr lang="en-US" dirty="0" smtClean="0"/>
              <a:t>jQuery </a:t>
            </a:r>
            <a:r>
              <a:rPr lang="en-US" dirty="0"/>
              <a:t>takes a lot of common tasks that require many lines of JavaScript code to accomplish, and wraps them into methods that you can call with a single line of </a:t>
            </a:r>
            <a:r>
              <a:rPr lang="en-US" dirty="0" smtClean="0"/>
              <a:t>code.</a:t>
            </a:r>
          </a:p>
          <a:p>
            <a:pPr algn="l">
              <a:buFont typeface="Arial" pitchFamily="34" charset="0"/>
              <a:buChar char="•"/>
            </a:pPr>
            <a:r>
              <a:rPr lang="en-US" dirty="0" smtClean="0"/>
              <a:t>jQuery </a:t>
            </a:r>
            <a:r>
              <a:rPr lang="en-US" dirty="0"/>
              <a:t>also simplifies a lot of the complicated things from JavaScript, like AJAX calls and DOM manipulation.</a:t>
            </a:r>
          </a:p>
          <a:p>
            <a:pPr algn="l"/>
            <a:endParaRPr lang="en-US" dirty="0">
              <a:latin typeface="Times New Roman" pitchFamily="18" charset="0"/>
              <a:cs typeface="Times New Roman" pitchFamily="18" charset="0"/>
            </a:endParaRP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$(this).hide() - hides the current element.</a:t>
            </a:r>
          </a:p>
          <a:p>
            <a:r>
              <a:rPr lang="en-US" dirty="0"/>
              <a:t>$("p").hide() - hides all &lt;p&gt; elements.</a:t>
            </a:r>
          </a:p>
          <a:p>
            <a:r>
              <a:rPr lang="en-US" dirty="0"/>
              <a:t>$(".test").hide() - hides all elements with class="test".</a:t>
            </a:r>
          </a:p>
          <a:p>
            <a:r>
              <a:rPr lang="en-US" dirty="0"/>
              <a:t>$("#test").hide() - hides the element with id="test".</a:t>
            </a: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toggleClass</a:t>
            </a:r>
            <a:r>
              <a:rPr lang="en-US" dirty="0"/>
              <a:t>() </a:t>
            </a:r>
            <a:br>
              <a:rPr lang="en-US" dirty="0"/>
            </a:br>
            <a:endParaRPr lang="en-US" dirty="0"/>
          </a:p>
        </p:txBody>
      </p:sp>
      <p:sp>
        <p:nvSpPr>
          <p:cNvPr id="3" name="Content Placeholder 2"/>
          <p:cNvSpPr>
            <a:spLocks noGrp="1"/>
          </p:cNvSpPr>
          <p:nvPr>
            <p:ph idx="1"/>
          </p:nvPr>
        </p:nvSpPr>
        <p:spPr>
          <a:xfrm>
            <a:off x="457200" y="1066800"/>
            <a:ext cx="8686800" cy="5059363"/>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$("h1, h2, p").</a:t>
            </a:r>
            <a:r>
              <a:rPr lang="en-US" dirty="0" err="1" smtClean="0"/>
              <a:t>toggleClass</a:t>
            </a:r>
            <a:r>
              <a:rPr lang="en-US" dirty="0" smtClean="0"/>
              <a:t>("blue");</a:t>
            </a:r>
          </a:p>
          <a:p>
            <a:r>
              <a:rPr lang="en-US" dirty="0" smtClean="0"/>
              <a:t>  });</a:t>
            </a:r>
          </a:p>
          <a:p>
            <a:r>
              <a:rPr lang="en-US" dirty="0" smtClean="0"/>
              <a:t>});</a:t>
            </a:r>
          </a:p>
          <a:p>
            <a:r>
              <a:rPr lang="en-US" dirty="0" smtClean="0"/>
              <a:t>&lt;/script&gt;</a:t>
            </a:r>
          </a:p>
          <a:p>
            <a:r>
              <a:rPr lang="en-US" dirty="0" smtClean="0"/>
              <a:t>&lt;style&gt;</a:t>
            </a:r>
          </a:p>
          <a:p>
            <a:r>
              <a:rPr lang="en-US" dirty="0" smtClean="0"/>
              <a:t>.blue {</a:t>
            </a:r>
          </a:p>
          <a:p>
            <a:r>
              <a:rPr lang="en-US" dirty="0" smtClean="0"/>
              <a:t>  color: blue;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&lt;h1&gt;Heading 1&lt;/h1&gt;</a:t>
            </a:r>
          </a:p>
          <a:p>
            <a:r>
              <a:rPr lang="en-US" dirty="0" smtClean="0"/>
              <a:t>&lt;h2&gt;Heading 2&lt;/h2&gt;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&lt;button&gt;Toggle class&lt;/button&gt;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err="1"/>
              <a:t>css</a:t>
            </a:r>
            <a:r>
              <a:rPr lang="en-US" dirty="0"/>
              <a:t>()</a:t>
            </a:r>
            <a:br>
              <a:rPr lang="en-US" dirty="0"/>
            </a:b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a:t>The </a:t>
            </a:r>
            <a:r>
              <a:rPr lang="en-US" dirty="0" err="1"/>
              <a:t>css</a:t>
            </a:r>
            <a:r>
              <a:rPr lang="en-US" dirty="0"/>
              <a:t>() method sets or returns one or more style properties for the selected elements.</a:t>
            </a:r>
          </a:p>
          <a:p>
            <a:r>
              <a:rPr lang="en-US" dirty="0"/>
              <a:t>Return a CSS Property</a:t>
            </a:r>
          </a:p>
          <a:p>
            <a:r>
              <a:rPr lang="en-US" dirty="0"/>
              <a:t>To return the value of a specified CSS property, use the following syntax:</a:t>
            </a:r>
          </a:p>
          <a:p>
            <a:r>
              <a:rPr lang="en-US" dirty="0" err="1"/>
              <a:t>css</a:t>
            </a:r>
            <a:r>
              <a:rPr lang="en-US" dirty="0"/>
              <a:t>("</a:t>
            </a:r>
            <a:r>
              <a:rPr lang="en-US" i="1" dirty="0" err="1"/>
              <a:t>propertyname</a:t>
            </a:r>
            <a:r>
              <a:rPr lang="en-US" dirty="0"/>
              <a:t>");</a:t>
            </a:r>
          </a:p>
          <a:p>
            <a:pPr>
              <a:buNone/>
            </a:pPr>
            <a:r>
              <a:rPr lang="en-US" dirty="0" smtClean="0"/>
              <a:t/>
            </a:r>
            <a:br>
              <a:rPr lang="en-US" dirty="0" smtClean="0"/>
            </a:b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$("button").click(function(){</a:t>
            </a:r>
          </a:p>
          <a:p>
            <a:pPr>
              <a:buNone/>
            </a:pPr>
            <a:r>
              <a:rPr lang="en-US" dirty="0" smtClean="0"/>
              <a:t>    alert("Background color = " + $("p").</a:t>
            </a:r>
            <a:r>
              <a:rPr lang="en-US" dirty="0" err="1" smtClean="0"/>
              <a:t>css</a:t>
            </a:r>
            <a:r>
              <a:rPr lang="en-US" dirty="0" smtClean="0"/>
              <a:t>("background-color"));</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&lt;h2&gt;This is a heading&lt;/h2&gt;</a:t>
            </a:r>
          </a:p>
          <a:p>
            <a:pPr>
              <a:buNone/>
            </a:pPr>
            <a:endParaRPr lang="en-US" dirty="0" smtClean="0"/>
          </a:p>
          <a:p>
            <a:pPr>
              <a:buNone/>
            </a:pPr>
            <a:r>
              <a:rPr lang="en-US" dirty="0" smtClean="0"/>
              <a:t>&lt;p style="background-color:#ff0000"&gt;This is a paragraph.&lt;/p&gt;</a:t>
            </a:r>
          </a:p>
          <a:p>
            <a:pPr>
              <a:buNone/>
            </a:pPr>
            <a:r>
              <a:rPr lang="en-US" dirty="0" smtClean="0"/>
              <a:t>&lt;p style="background-color:#00ff00"&gt;This is a paragraph.&lt;/p&gt;</a:t>
            </a:r>
          </a:p>
          <a:p>
            <a:pPr>
              <a:buNone/>
            </a:pPr>
            <a:r>
              <a:rPr lang="en-US" dirty="0" smtClean="0"/>
              <a:t>&lt;p style="background-color:#0000ff"&gt;This is a paragraph.&lt;/p&gt;</a:t>
            </a:r>
          </a:p>
          <a:p>
            <a:pPr>
              <a:buNone/>
            </a:pPr>
            <a:endParaRPr lang="en-US" dirty="0" smtClean="0"/>
          </a:p>
          <a:p>
            <a:pPr>
              <a:buNone/>
            </a:pPr>
            <a:r>
              <a:rPr lang="en-US" dirty="0" smtClean="0"/>
              <a:t>&lt;button&gt;Return background-color of p&lt;/button&gt;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a CSS Property</a:t>
            </a:r>
            <a:br>
              <a:rPr lang="en-US" dirty="0"/>
            </a:br>
            <a:endParaRPr lang="en-US" dirty="0"/>
          </a:p>
        </p:txBody>
      </p:sp>
      <p:sp>
        <p:nvSpPr>
          <p:cNvPr id="3" name="Content Placeholder 2"/>
          <p:cNvSpPr>
            <a:spLocks noGrp="1"/>
          </p:cNvSpPr>
          <p:nvPr>
            <p:ph idx="1"/>
          </p:nvPr>
        </p:nvSpPr>
        <p:spPr>
          <a:xfrm>
            <a:off x="457200" y="762000"/>
            <a:ext cx="8686800" cy="5867400"/>
          </a:xfrm>
        </p:spPr>
        <p:txBody>
          <a:bodyPr>
            <a:normAutofit fontScale="40000" lnSpcReduction="20000"/>
          </a:bodyPr>
          <a:lstStyle/>
          <a:p>
            <a:r>
              <a:rPr lang="en-US" sz="6000" dirty="0"/>
              <a:t>To set a specified CSS property, use the following syntax:</a:t>
            </a:r>
          </a:p>
          <a:p>
            <a:r>
              <a:rPr lang="en-US" dirty="0" err="1"/>
              <a:t>css</a:t>
            </a:r>
            <a:r>
              <a:rPr lang="en-US" dirty="0"/>
              <a:t>("</a:t>
            </a:r>
            <a:r>
              <a:rPr lang="en-US" i="1" dirty="0" err="1"/>
              <a:t>propertyname</a:t>
            </a:r>
            <a:r>
              <a:rPr lang="en-US" dirty="0" err="1"/>
              <a:t>","</a:t>
            </a:r>
            <a:r>
              <a:rPr lang="en-US" i="1" dirty="0" err="1"/>
              <a:t>value</a:t>
            </a:r>
            <a:r>
              <a:rPr lang="en-US"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a:t>
            </a:r>
            <a:r>
              <a:rPr lang="en-US" dirty="0" err="1" smtClean="0"/>
              <a:t>css</a:t>
            </a:r>
            <a:r>
              <a:rPr lang="en-US" dirty="0" smtClean="0"/>
              <a:t>("background-color", "yellow");</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&lt;h2&gt;This is a heading&lt;/h2&gt;</a:t>
            </a:r>
          </a:p>
          <a:p>
            <a:endParaRPr lang="en-US" dirty="0" smtClean="0"/>
          </a:p>
          <a:p>
            <a:r>
              <a:rPr lang="en-US" dirty="0" smtClean="0"/>
              <a:t>&lt;p style="background-color:#ff0000"&gt;This is a paragraph.&lt;/p&gt;</a:t>
            </a:r>
          </a:p>
          <a:p>
            <a:r>
              <a:rPr lang="en-US" dirty="0" smtClean="0"/>
              <a:t>&lt;p style="background-color:#00ff00"&gt;This is a paragraph.&lt;/p&gt;</a:t>
            </a:r>
          </a:p>
          <a:p>
            <a:r>
              <a:rPr lang="en-US" dirty="0" smtClean="0"/>
              <a:t>&lt;p style="background-color:#0000ff"&gt;This is a paragraph.&lt;/p&gt;</a:t>
            </a:r>
          </a:p>
          <a:p>
            <a:endParaRPr lang="en-US" dirty="0" smtClean="0"/>
          </a:p>
          <a:p>
            <a:r>
              <a:rPr lang="en-US" dirty="0" smtClean="0"/>
              <a:t>&lt;p&gt;This is a paragraph.&lt;/p&gt;</a:t>
            </a:r>
          </a:p>
          <a:p>
            <a:endParaRPr lang="en-US" dirty="0" smtClean="0"/>
          </a:p>
          <a:p>
            <a:r>
              <a:rPr lang="en-US" dirty="0" smtClean="0"/>
              <a:t>&lt;button&gt;Set background-color of p&lt;/button&gt;</a:t>
            </a:r>
          </a:p>
          <a:p>
            <a:endParaRPr lang="en-US" dirty="0" smtClean="0"/>
          </a:p>
          <a:p>
            <a:r>
              <a:rPr lang="en-US" dirty="0" smtClean="0"/>
              <a:t>&lt;/body&gt;</a:t>
            </a:r>
          </a:p>
          <a:p>
            <a:r>
              <a:rPr lang="en-US" dirty="0" smtClean="0"/>
              <a:t>&lt;/html&gt;</a:t>
            </a:r>
          </a:p>
          <a:p>
            <a:endParaRPr lang="en-US" dirty="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Set Multiple CSS Properties</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32500" lnSpcReduction="20000"/>
          </a:bodyPr>
          <a:lstStyle/>
          <a:p>
            <a:r>
              <a:rPr lang="en-US" sz="8600" dirty="0"/>
              <a:t>To set multiple CSS properties, use the following syntax:</a:t>
            </a:r>
          </a:p>
          <a:p>
            <a:r>
              <a:rPr lang="en-US" sz="8600" dirty="0" err="1"/>
              <a:t>css</a:t>
            </a:r>
            <a:r>
              <a:rPr lang="en-US" sz="8600" dirty="0"/>
              <a:t>({"</a:t>
            </a:r>
            <a:r>
              <a:rPr lang="en-US" sz="8600" i="1" dirty="0" err="1"/>
              <a:t>propertyname</a:t>
            </a:r>
            <a:r>
              <a:rPr lang="en-US" sz="8600" dirty="0"/>
              <a:t>":"</a:t>
            </a:r>
            <a:r>
              <a:rPr lang="en-US" sz="8600" i="1" dirty="0" err="1"/>
              <a:t>value</a:t>
            </a:r>
            <a:r>
              <a:rPr lang="en-US" sz="8600" dirty="0" err="1"/>
              <a:t>","</a:t>
            </a:r>
            <a:r>
              <a:rPr lang="en-US" sz="8600" i="1" dirty="0" err="1"/>
              <a:t>propertyname</a:t>
            </a:r>
            <a:r>
              <a:rPr lang="en-US" sz="8600" dirty="0"/>
              <a:t>":"</a:t>
            </a:r>
            <a:r>
              <a:rPr lang="en-US" sz="8600" i="1" dirty="0"/>
              <a:t>value</a:t>
            </a:r>
            <a:r>
              <a:rPr lang="en-US" sz="86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a:t>
            </a:r>
            <a:r>
              <a:rPr lang="en-US" dirty="0" err="1" smtClean="0"/>
              <a:t>css</a:t>
            </a:r>
            <a:r>
              <a:rPr lang="en-US" dirty="0" smtClean="0"/>
              <a:t>({"background-color": "yellow", "font-size": "200%"});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&lt;h2&gt;This is a heading&lt;/h2&gt;</a:t>
            </a:r>
          </a:p>
          <a:p>
            <a:endParaRPr lang="en-US" dirty="0" smtClean="0"/>
          </a:p>
          <a:p>
            <a:r>
              <a:rPr lang="en-US" dirty="0" smtClean="0"/>
              <a:t>&lt;p style="background-color:#ff0000"&gt;This is a paragraph.&lt;/p&gt;</a:t>
            </a:r>
          </a:p>
          <a:p>
            <a:r>
              <a:rPr lang="en-US" dirty="0" smtClean="0"/>
              <a:t>&lt;p style="background-color:#00ff00"&gt;This is a paragraph.&lt;/p&gt;</a:t>
            </a:r>
          </a:p>
          <a:p>
            <a:r>
              <a:rPr lang="en-US" dirty="0" smtClean="0"/>
              <a:t>&lt;p style="background-color:#0000ff"&gt;This is a paragraph.&lt;/p&gt;</a:t>
            </a:r>
          </a:p>
          <a:p>
            <a:endParaRPr lang="en-US" dirty="0" smtClean="0"/>
          </a:p>
          <a:p>
            <a:r>
              <a:rPr lang="en-US" dirty="0" smtClean="0"/>
              <a:t>&lt;p&gt;This is a paragraph.&lt;/p&gt;</a:t>
            </a:r>
          </a:p>
          <a:p>
            <a:endParaRPr lang="en-US" dirty="0" smtClean="0"/>
          </a:p>
          <a:p>
            <a:r>
              <a:rPr lang="en-US" dirty="0" smtClean="0"/>
              <a:t>&lt;button&gt;Set multiple styles for p&lt;/button&gt;</a:t>
            </a:r>
          </a:p>
          <a:p>
            <a:endParaRPr lang="en-US" dirty="0" smtClean="0"/>
          </a:p>
          <a:p>
            <a:r>
              <a:rPr lang="en-US" dirty="0" smtClean="0"/>
              <a:t>&lt;/body&gt;</a:t>
            </a:r>
          </a:p>
          <a:p>
            <a:r>
              <a:rPr lang="en-US" dirty="0" smtClean="0"/>
              <a:t>&lt;/html&gt;</a:t>
            </a:r>
          </a:p>
          <a:p>
            <a:endParaRPr lang="en-US" dirty="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jQuery - AJAX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r>
              <a:rPr lang="en-US" sz="3800" dirty="0"/>
              <a:t>AJAX is the art of exchanging data with a server, and updating parts of a web page - without reloading the whole page</a:t>
            </a:r>
            <a:r>
              <a:rPr lang="en-US" sz="38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$("#div1").load("demo_test.txt");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&lt;div id="div1"&gt;&lt;h2&gt;Let jQuery AJAX Change This Text&lt;/h2&gt;&lt;/div&gt;</a:t>
            </a:r>
          </a:p>
          <a:p>
            <a:endParaRPr lang="en-US" dirty="0" smtClean="0"/>
          </a:p>
          <a:p>
            <a:r>
              <a:rPr lang="en-US" dirty="0" smtClean="0"/>
              <a:t>&lt;button&gt;Get External Content&lt;/button&gt;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AJAX?</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US" dirty="0"/>
              <a:t>AJAX = Asynchronous JavaScript and XML.</a:t>
            </a:r>
          </a:p>
          <a:p>
            <a:r>
              <a:rPr lang="en-US" dirty="0"/>
              <a:t>In short; AJAX is about loading data in the background and display it on the webpage, without reloading the whole page.</a:t>
            </a:r>
          </a:p>
          <a:p>
            <a:r>
              <a:rPr lang="en-US" dirty="0"/>
              <a:t>Examples of applications using AJAX: Gmail, Google Maps, </a:t>
            </a:r>
            <a:r>
              <a:rPr lang="en-US" dirty="0" err="1"/>
              <a:t>Youtube</a:t>
            </a:r>
            <a:r>
              <a:rPr lang="en-US" dirty="0"/>
              <a:t>, and </a:t>
            </a:r>
            <a:r>
              <a:rPr lang="en-US" dirty="0" err="1"/>
              <a:t>Facebook</a:t>
            </a:r>
            <a:r>
              <a:rPr lang="en-US" dirty="0"/>
              <a:t> tabs.</a:t>
            </a:r>
          </a:p>
          <a:p>
            <a:pPr>
              <a:buNone/>
            </a:pPr>
            <a:r>
              <a:rPr lang="en-US" b="1" dirty="0"/>
              <a:t>What About jQuery and AJAX?</a:t>
            </a:r>
          </a:p>
          <a:p>
            <a:r>
              <a:rPr lang="en-US" dirty="0"/>
              <a:t>jQuery provides several methods for AJAX functionality.</a:t>
            </a:r>
          </a:p>
          <a:p>
            <a:r>
              <a:rPr lang="en-US" dirty="0"/>
              <a:t>With the jQuery AJAX methods, you can request text, HTML, XML, or JSON from a remote server using both HTTP Get and HTTP Post - And you can load the external data directly into the selected HTML elements of your web page!</a:t>
            </a:r>
          </a:p>
          <a:p>
            <a:pPr>
              <a:buNone/>
            </a:pP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AJAX load()</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dirty="0"/>
              <a:t>jQuery load() Method</a:t>
            </a:r>
          </a:p>
          <a:p>
            <a:r>
              <a:rPr lang="en-US" dirty="0"/>
              <a:t>The jQuery load() method is a simple, but powerful AJAX method.</a:t>
            </a:r>
          </a:p>
          <a:p>
            <a:r>
              <a:rPr lang="en-US" dirty="0"/>
              <a:t>The load() method loads data from a server and puts the returned data into the selected element.</a:t>
            </a:r>
          </a:p>
          <a:p>
            <a:r>
              <a:rPr lang="en-US" b="1" dirty="0"/>
              <a:t>Syntax:</a:t>
            </a:r>
            <a:endParaRPr lang="en-US" dirty="0"/>
          </a:p>
          <a:p>
            <a:r>
              <a:rPr lang="en-US" dirty="0"/>
              <a:t>$(</a:t>
            </a:r>
            <a:r>
              <a:rPr lang="en-US" i="1" dirty="0"/>
              <a:t>selector</a:t>
            </a:r>
            <a:r>
              <a:rPr lang="en-US" dirty="0"/>
              <a:t>).load(</a:t>
            </a:r>
            <a:r>
              <a:rPr lang="en-US" i="1" dirty="0" err="1"/>
              <a:t>URL,data,callback</a:t>
            </a:r>
            <a:r>
              <a:rPr lang="en-US" dirty="0"/>
              <a:t>);</a:t>
            </a:r>
          </a:p>
          <a:p>
            <a:r>
              <a:rPr lang="en-US" dirty="0"/>
              <a:t>The required URL parameter specifies the URL you wish to load.</a:t>
            </a:r>
          </a:p>
          <a:p>
            <a:r>
              <a:rPr lang="en-US" dirty="0"/>
              <a:t>The optional data parameter specifies a set of </a:t>
            </a:r>
            <a:r>
              <a:rPr lang="en-US" dirty="0" err="1"/>
              <a:t>querystring</a:t>
            </a:r>
            <a:r>
              <a:rPr lang="en-US" dirty="0"/>
              <a:t> key/value pairs to send along with the request.</a:t>
            </a:r>
          </a:p>
          <a:p>
            <a:r>
              <a:rPr lang="en-US" dirty="0"/>
              <a:t>The optional callback parameter is the name of a function to be executed after the load() method is completed.</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$("#div1").load("demo_test.txt");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&lt;div id="div1"&gt;&lt;h2&gt;Let jQuery AJAX Change This Text&lt;/h2&gt;&lt;/div&gt;</a:t>
            </a:r>
          </a:p>
          <a:p>
            <a:endParaRPr lang="en-US" dirty="0" smtClean="0"/>
          </a:p>
          <a:p>
            <a:r>
              <a:rPr lang="en-US" dirty="0" smtClean="0"/>
              <a:t>&lt;button&gt;Get External Content&lt;/button&gt;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AJAX get() and post() Methods</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r>
              <a:rPr lang="en-US" dirty="0"/>
              <a:t>The jQuery get() and post() methods are used to request data from the server with an HTTP GET or POST request.</a:t>
            </a:r>
          </a:p>
          <a:p>
            <a:r>
              <a:rPr lang="en-US" dirty="0"/>
              <a:t>HTTP Request: GET vs. POST</a:t>
            </a:r>
          </a:p>
          <a:p>
            <a:r>
              <a:rPr lang="en-US" dirty="0"/>
              <a:t>Two commonly used methods for a request-response between a client and server are: GET and POST.</a:t>
            </a:r>
          </a:p>
          <a:p>
            <a:r>
              <a:rPr lang="en-US" b="1" dirty="0"/>
              <a:t>GET</a:t>
            </a:r>
            <a:r>
              <a:rPr lang="en-US" dirty="0"/>
              <a:t> - Requests data from a specified resource</a:t>
            </a:r>
          </a:p>
          <a:p>
            <a:r>
              <a:rPr lang="en-US" b="1" dirty="0"/>
              <a:t>POST</a:t>
            </a:r>
            <a:r>
              <a:rPr lang="en-US" dirty="0"/>
              <a:t> - Submits data to be processed to a specified resource</a:t>
            </a:r>
          </a:p>
          <a:p>
            <a:r>
              <a:rPr lang="en-US" dirty="0"/>
              <a:t>GET is basically used for just getting (retrieving) some data from the server. </a:t>
            </a:r>
            <a:r>
              <a:rPr lang="en-US" b="1" dirty="0"/>
              <a:t>Note:</a:t>
            </a:r>
            <a:r>
              <a:rPr lang="en-US" dirty="0"/>
              <a:t> The GET method may return cached data.</a:t>
            </a:r>
          </a:p>
          <a:p>
            <a:r>
              <a:rPr lang="en-US" dirty="0"/>
              <a:t>POST can also be used to get some data from the server. However, the POST method NEVER caches data, and is often used to send data along with the request.</a:t>
            </a:r>
          </a:p>
          <a:p>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The Document Ready Event</a:t>
            </a:r>
            <a:br>
              <a:rPr lang="en-US" dirty="0"/>
            </a:br>
            <a:endParaRPr lang="en-US" dirty="0"/>
          </a:p>
        </p:txBody>
      </p:sp>
      <p:sp>
        <p:nvSpPr>
          <p:cNvPr id="3" name="Content Placeholder 2"/>
          <p:cNvSpPr>
            <a:spLocks noGrp="1"/>
          </p:cNvSpPr>
          <p:nvPr>
            <p:ph idx="1"/>
          </p:nvPr>
        </p:nvSpPr>
        <p:spPr>
          <a:xfrm>
            <a:off x="304800" y="762000"/>
            <a:ext cx="8534400" cy="5791200"/>
          </a:xfrm>
        </p:spPr>
        <p:txBody>
          <a:bodyPr>
            <a:normAutofit fontScale="92500"/>
          </a:bodyPr>
          <a:lstStyle/>
          <a:p>
            <a:r>
              <a:rPr lang="en-US" dirty="0"/>
              <a:t>$(document).ready(function(){</a:t>
            </a:r>
            <a:r>
              <a:rPr lang="en-US" dirty="0" smtClean="0"/>
              <a:t/>
            </a:r>
            <a:br>
              <a:rPr lang="en-US" dirty="0" smtClean="0"/>
            </a:br>
            <a:r>
              <a:rPr lang="en-US" dirty="0" smtClean="0"/>
              <a:t/>
            </a:r>
            <a:br>
              <a:rPr lang="en-US" dirty="0" smtClean="0"/>
            </a:br>
            <a:r>
              <a:rPr lang="en-US" dirty="0"/>
              <a:t>  </a:t>
            </a:r>
            <a:r>
              <a:rPr lang="en-US" i="1" dirty="0"/>
              <a:t>// jQuery methods go here...</a:t>
            </a:r>
            <a:r>
              <a:rPr lang="en-US" dirty="0" smtClean="0"/>
              <a:t/>
            </a:r>
            <a:br>
              <a:rPr lang="en-US" dirty="0" smtClean="0"/>
            </a:br>
            <a:r>
              <a:rPr lang="en-US" dirty="0" smtClean="0"/>
              <a:t/>
            </a:r>
            <a:br>
              <a:rPr lang="en-US" dirty="0" smtClean="0"/>
            </a:br>
            <a:r>
              <a:rPr lang="en-US" dirty="0" smtClean="0"/>
              <a:t>});</a:t>
            </a:r>
          </a:p>
          <a:p>
            <a:r>
              <a:rPr lang="en-US" dirty="0"/>
              <a:t>This is to prevent any jQuery code from running before the document is finished loading (is ready).</a:t>
            </a:r>
          </a:p>
          <a:p>
            <a:r>
              <a:rPr lang="en-US" dirty="0"/>
              <a:t>It is good practice to wait for the document to be fully loaded and ready before working with it. This also allows you to have your JavaScript code before the body of your document, in the head section.</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jQuery $.get() Method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$.get() method requests data from the server with an HTTP GET request.</a:t>
            </a:r>
          </a:p>
          <a:p>
            <a:r>
              <a:rPr lang="en-US" b="1" dirty="0"/>
              <a:t>Syntax:</a:t>
            </a:r>
            <a:endParaRPr lang="en-US" dirty="0"/>
          </a:p>
          <a:p>
            <a:r>
              <a:rPr lang="en-US" dirty="0"/>
              <a:t>$.get(</a:t>
            </a:r>
            <a:r>
              <a:rPr lang="en-US" i="1" dirty="0" err="1"/>
              <a:t>URL,callback</a:t>
            </a:r>
            <a:r>
              <a:rPr lang="en-US" dirty="0"/>
              <a:t>);</a:t>
            </a:r>
          </a:p>
          <a:p>
            <a:r>
              <a:rPr lang="en-US" dirty="0"/>
              <a:t>The required URL parameter specifies the URL you wish to request.</a:t>
            </a:r>
          </a:p>
          <a:p>
            <a:r>
              <a:rPr lang="en-US" dirty="0"/>
              <a:t>The optional callback parameter is the name of a function to be executed if the request succeeds.</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$.get("demo_test.asp", function(data, status){</a:t>
            </a:r>
          </a:p>
          <a:p>
            <a:r>
              <a:rPr lang="en-US" dirty="0" smtClean="0"/>
              <a:t>      alert("Data: " + data + "\</a:t>
            </a:r>
            <a:r>
              <a:rPr lang="en-US" dirty="0" err="1" smtClean="0"/>
              <a:t>nStatus</a:t>
            </a:r>
            <a:r>
              <a:rPr lang="en-US" dirty="0" smtClean="0"/>
              <a:t>: " + status);</a:t>
            </a:r>
          </a:p>
          <a:p>
            <a:r>
              <a:rPr lang="en-US" dirty="0" smtClean="0"/>
              <a:t>    });</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&lt;button&gt;Send an HTTP GET request to a page and get the result back&lt;/button&gt;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 Method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$.post() method requests data from the server using an HTTP POST request.</a:t>
            </a:r>
          </a:p>
          <a:p>
            <a:r>
              <a:rPr lang="en-US" b="1" dirty="0"/>
              <a:t>Syntax:</a:t>
            </a:r>
            <a:endParaRPr lang="en-US" dirty="0"/>
          </a:p>
          <a:p>
            <a:r>
              <a:rPr lang="en-US" dirty="0"/>
              <a:t>$.post(</a:t>
            </a:r>
            <a:r>
              <a:rPr lang="en-US" i="1" dirty="0" err="1"/>
              <a:t>URL,data,callback</a:t>
            </a:r>
            <a:r>
              <a:rPr lang="en-US" dirty="0"/>
              <a:t>);</a:t>
            </a:r>
          </a:p>
          <a:p>
            <a:r>
              <a:rPr lang="en-US" dirty="0"/>
              <a:t>The required URL parameter specifies the URL you wish to request.</a:t>
            </a:r>
          </a:p>
          <a:p>
            <a:r>
              <a:rPr lang="en-US" dirty="0"/>
              <a:t>The optional data parameter specifies some data to send along with the request.</a:t>
            </a:r>
          </a:p>
          <a:p>
            <a:r>
              <a:rPr lang="en-US" dirty="0"/>
              <a:t>The optional callback parameter is the name of a function to be executed if the request succeeds.</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$.post("demo_test_post.asp",</a:t>
            </a:r>
          </a:p>
          <a:p>
            <a:r>
              <a:rPr lang="en-US" dirty="0" smtClean="0"/>
              <a:t>    {</a:t>
            </a:r>
          </a:p>
          <a:p>
            <a:r>
              <a:rPr lang="en-US" dirty="0" smtClean="0"/>
              <a:t>      name: "Donald Duck",</a:t>
            </a:r>
          </a:p>
          <a:p>
            <a:r>
              <a:rPr lang="en-US" dirty="0" smtClean="0"/>
              <a:t>      city: "</a:t>
            </a:r>
            <a:r>
              <a:rPr lang="en-US" dirty="0" err="1" smtClean="0"/>
              <a:t>Duckburg</a:t>
            </a:r>
            <a:r>
              <a:rPr lang="en-US" dirty="0" smtClean="0"/>
              <a:t>"</a:t>
            </a:r>
          </a:p>
          <a:p>
            <a:r>
              <a:rPr lang="en-US" dirty="0" smtClean="0"/>
              <a:t>    },</a:t>
            </a:r>
          </a:p>
          <a:p>
            <a:r>
              <a:rPr lang="en-US" dirty="0" smtClean="0"/>
              <a:t>    function(</a:t>
            </a:r>
            <a:r>
              <a:rPr lang="en-US" dirty="0" err="1" smtClean="0"/>
              <a:t>data,status</a:t>
            </a:r>
            <a:r>
              <a:rPr lang="en-US" dirty="0" smtClean="0"/>
              <a:t>){</a:t>
            </a:r>
          </a:p>
          <a:p>
            <a:r>
              <a:rPr lang="en-US" dirty="0" smtClean="0"/>
              <a:t>      alert("Data: " + data + "\</a:t>
            </a:r>
            <a:r>
              <a:rPr lang="en-US" dirty="0" err="1" smtClean="0"/>
              <a:t>nStatus</a:t>
            </a:r>
            <a:r>
              <a:rPr lang="en-US" dirty="0" smtClean="0"/>
              <a:t>: " + status);</a:t>
            </a:r>
          </a:p>
          <a:p>
            <a:r>
              <a:rPr lang="en-US" dirty="0" smtClean="0"/>
              <a:t>    });</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&lt;button&gt;Send an HTTP POST request to a page and get the result back&lt;/button&gt;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6019800"/>
          </a:xfrm>
        </p:spPr>
        <p:txBody>
          <a:bodyPr/>
          <a:lstStyle/>
          <a:p>
            <a:pPr>
              <a:buNone/>
            </a:pPr>
            <a:r>
              <a:rPr lang="en-US" b="1" dirty="0" smtClean="0"/>
              <a:t>Shorthand Syntax:</a:t>
            </a:r>
          </a:p>
          <a:p>
            <a:r>
              <a:rPr lang="en-US" dirty="0" smtClean="0"/>
              <a:t>$(</a:t>
            </a:r>
            <a:r>
              <a:rPr lang="en-US" dirty="0"/>
              <a:t>function(){</a:t>
            </a:r>
            <a:r>
              <a:rPr lang="en-US" dirty="0" smtClean="0"/>
              <a:t/>
            </a:r>
            <a:br>
              <a:rPr lang="en-US" dirty="0" smtClean="0"/>
            </a:br>
            <a:r>
              <a:rPr lang="en-US" dirty="0" smtClean="0"/>
              <a:t/>
            </a:r>
            <a:br>
              <a:rPr lang="en-US" dirty="0" smtClean="0"/>
            </a:br>
            <a:r>
              <a:rPr lang="en-US" dirty="0"/>
              <a:t>  </a:t>
            </a:r>
            <a:r>
              <a:rPr lang="en-US" i="1" dirty="0"/>
              <a:t>// jQuery methods go here...</a:t>
            </a:r>
            <a:r>
              <a:rPr lang="en-US" dirty="0" smtClean="0"/>
              <a:t/>
            </a:r>
            <a:br>
              <a:rPr lang="en-US" dirty="0" smtClean="0"/>
            </a:br>
            <a:r>
              <a:rPr lang="en-US" dirty="0" smtClean="0"/>
              <a:t/>
            </a:r>
            <a:br>
              <a:rPr lang="en-US" dirty="0" smtClean="0"/>
            </a:b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228600" y="685800"/>
            <a:ext cx="8610600" cy="6019800"/>
          </a:xfrm>
        </p:spPr>
        <p:txBody>
          <a:bodyPr>
            <a:normAutofit fontScale="25000" lnSpcReduction="20000"/>
          </a:bodyPr>
          <a:lstStyle/>
          <a:p>
            <a:pPr>
              <a:buNone/>
            </a:pPr>
            <a:r>
              <a:rPr lang="en-US" sz="7200" dirty="0" smtClean="0">
                <a:latin typeface="Times New Roman" pitchFamily="18" charset="0"/>
                <a:cs typeface="Times New Roman" pitchFamily="18" charset="0"/>
              </a:rPr>
              <a:t>&lt;!DOCTYPE html&gt;</a:t>
            </a:r>
          </a:p>
          <a:p>
            <a:pPr>
              <a:buNone/>
            </a:pPr>
            <a:r>
              <a:rPr lang="en-US" sz="7200" dirty="0" smtClean="0">
                <a:latin typeface="Times New Roman" pitchFamily="18" charset="0"/>
                <a:cs typeface="Times New Roman" pitchFamily="18" charset="0"/>
              </a:rPr>
              <a:t>&lt;html&gt;</a:t>
            </a:r>
          </a:p>
          <a:p>
            <a:pPr>
              <a:buNone/>
            </a:pPr>
            <a:r>
              <a:rPr lang="en-US" sz="7200" dirty="0" smtClean="0">
                <a:latin typeface="Times New Roman" pitchFamily="18" charset="0"/>
                <a:cs typeface="Times New Roman" pitchFamily="18" charset="0"/>
              </a:rPr>
              <a:t>&lt;head&gt;</a:t>
            </a:r>
          </a:p>
          <a:p>
            <a:pPr>
              <a:buNone/>
            </a:pPr>
            <a:r>
              <a:rPr lang="en-US" sz="7200" dirty="0" smtClean="0">
                <a:latin typeface="Times New Roman" pitchFamily="18" charset="0"/>
                <a:cs typeface="Times New Roman" pitchFamily="18" charset="0"/>
              </a:rPr>
              <a:t>&lt;script </a:t>
            </a:r>
            <a:r>
              <a:rPr lang="en-US" sz="7200" dirty="0" err="1" smtClean="0">
                <a:latin typeface="Times New Roman" pitchFamily="18" charset="0"/>
                <a:cs typeface="Times New Roman" pitchFamily="18" charset="0"/>
              </a:rPr>
              <a:t>src</a:t>
            </a:r>
            <a:r>
              <a:rPr lang="en-US" sz="7200" dirty="0" smtClean="0">
                <a:latin typeface="Times New Roman" pitchFamily="18" charset="0"/>
                <a:cs typeface="Times New Roman" pitchFamily="18" charset="0"/>
              </a:rPr>
              <a:t>="https://ajax.googleapis.com/ajax/libs/jquery/3.7.1/jquery.min.js"&gt;&lt;/script&gt;</a:t>
            </a:r>
          </a:p>
          <a:p>
            <a:pPr>
              <a:buNone/>
            </a:pPr>
            <a:r>
              <a:rPr lang="en-US" sz="7200" dirty="0" smtClean="0">
                <a:latin typeface="Times New Roman" pitchFamily="18" charset="0"/>
                <a:cs typeface="Times New Roman" pitchFamily="18" charset="0"/>
              </a:rPr>
              <a:t>&lt;script&gt;</a:t>
            </a:r>
          </a:p>
          <a:p>
            <a:pPr>
              <a:buNone/>
            </a:pPr>
            <a:r>
              <a:rPr lang="en-US" sz="7200" dirty="0" smtClean="0">
                <a:latin typeface="Times New Roman" pitchFamily="18" charset="0"/>
                <a:cs typeface="Times New Roman" pitchFamily="18" charset="0"/>
              </a:rPr>
              <a:t>$(document).ready(function(){</a:t>
            </a:r>
          </a:p>
          <a:p>
            <a:pPr>
              <a:buNone/>
            </a:pPr>
            <a:r>
              <a:rPr lang="en-US" sz="7200" dirty="0" smtClean="0">
                <a:latin typeface="Times New Roman" pitchFamily="18" charset="0"/>
                <a:cs typeface="Times New Roman" pitchFamily="18" charset="0"/>
              </a:rPr>
              <a:t>  $("button").click(function(){</a:t>
            </a:r>
          </a:p>
          <a:p>
            <a:pPr>
              <a:buNone/>
            </a:pPr>
            <a:r>
              <a:rPr lang="en-US" sz="7200" dirty="0" smtClean="0">
                <a:latin typeface="Times New Roman" pitchFamily="18" charset="0"/>
                <a:cs typeface="Times New Roman" pitchFamily="18" charset="0"/>
              </a:rPr>
              <a:t>    $("p").hide();</a:t>
            </a:r>
          </a:p>
          <a:p>
            <a:pPr>
              <a:buNone/>
            </a:pPr>
            <a:r>
              <a:rPr lang="en-US" sz="7200" dirty="0" smtClean="0">
                <a:latin typeface="Times New Roman" pitchFamily="18" charset="0"/>
                <a:cs typeface="Times New Roman" pitchFamily="18" charset="0"/>
              </a:rPr>
              <a:t>  });</a:t>
            </a:r>
          </a:p>
          <a:p>
            <a:pPr>
              <a:buNone/>
            </a:pPr>
            <a:r>
              <a:rPr lang="en-US" sz="7200" dirty="0" smtClean="0">
                <a:latin typeface="Times New Roman" pitchFamily="18" charset="0"/>
                <a:cs typeface="Times New Roman" pitchFamily="18" charset="0"/>
              </a:rPr>
              <a:t>});</a:t>
            </a:r>
          </a:p>
          <a:p>
            <a:pPr>
              <a:buNone/>
            </a:pPr>
            <a:r>
              <a:rPr lang="en-US" sz="7200" dirty="0" smtClean="0">
                <a:latin typeface="Times New Roman" pitchFamily="18" charset="0"/>
                <a:cs typeface="Times New Roman" pitchFamily="18" charset="0"/>
              </a:rPr>
              <a:t>&lt;/script&gt;</a:t>
            </a:r>
          </a:p>
          <a:p>
            <a:pPr>
              <a:buNone/>
            </a:pPr>
            <a:r>
              <a:rPr lang="en-US" sz="7200" dirty="0" smtClean="0">
                <a:latin typeface="Times New Roman" pitchFamily="18" charset="0"/>
                <a:cs typeface="Times New Roman" pitchFamily="18" charset="0"/>
              </a:rPr>
              <a:t>&lt;/head&gt;</a:t>
            </a:r>
          </a:p>
          <a:p>
            <a:pPr>
              <a:buNone/>
            </a:pPr>
            <a:r>
              <a:rPr lang="en-US" sz="7200" dirty="0" smtClean="0">
                <a:latin typeface="Times New Roman" pitchFamily="18" charset="0"/>
                <a:cs typeface="Times New Roman" pitchFamily="18" charset="0"/>
              </a:rPr>
              <a:t>&lt;body&gt;</a:t>
            </a:r>
          </a:p>
          <a:p>
            <a:pPr>
              <a:buNone/>
            </a:pPr>
            <a:r>
              <a:rPr lang="en-US" sz="7200" dirty="0" smtClean="0">
                <a:latin typeface="Times New Roman" pitchFamily="18" charset="0"/>
                <a:cs typeface="Times New Roman" pitchFamily="18" charset="0"/>
              </a:rPr>
              <a:t>&lt;h2&gt;This is a heading&lt;/h2&gt;</a:t>
            </a:r>
          </a:p>
          <a:p>
            <a:pPr>
              <a:buNone/>
            </a:pPr>
            <a:r>
              <a:rPr lang="en-US" sz="7200" dirty="0" smtClean="0">
                <a:latin typeface="Times New Roman" pitchFamily="18" charset="0"/>
                <a:cs typeface="Times New Roman" pitchFamily="18" charset="0"/>
              </a:rPr>
              <a:t>&lt;p&gt;This is a paragraph.&lt;/p&gt;</a:t>
            </a:r>
          </a:p>
          <a:p>
            <a:pPr>
              <a:buNone/>
            </a:pPr>
            <a:r>
              <a:rPr lang="en-US" sz="7200" dirty="0" smtClean="0">
                <a:latin typeface="Times New Roman" pitchFamily="18" charset="0"/>
                <a:cs typeface="Times New Roman" pitchFamily="18" charset="0"/>
              </a:rPr>
              <a:t>&lt;p&gt;This is another paragraph.&lt;/p&gt;</a:t>
            </a:r>
          </a:p>
          <a:p>
            <a:pPr>
              <a:buNone/>
            </a:pPr>
            <a:r>
              <a:rPr lang="en-US" sz="7200" dirty="0" smtClean="0">
                <a:latin typeface="Times New Roman" pitchFamily="18" charset="0"/>
                <a:cs typeface="Times New Roman" pitchFamily="18" charset="0"/>
              </a:rPr>
              <a:t>&lt;button&gt;Click me&lt;/button&gt;</a:t>
            </a:r>
          </a:p>
          <a:p>
            <a:pPr>
              <a:buNone/>
            </a:pPr>
            <a:r>
              <a:rPr lang="en-US" sz="7200" dirty="0" smtClean="0">
                <a:latin typeface="Times New Roman" pitchFamily="18" charset="0"/>
                <a:cs typeface="Times New Roman" pitchFamily="18" charset="0"/>
              </a:rPr>
              <a:t>&lt;/body&gt;</a:t>
            </a:r>
          </a:p>
          <a:p>
            <a:pPr>
              <a:buNone/>
            </a:pPr>
            <a:r>
              <a:rPr lang="en-US" sz="7200" dirty="0" smtClean="0">
                <a:latin typeface="Times New Roman" pitchFamily="18" charset="0"/>
                <a:cs typeface="Times New Roman" pitchFamily="18" charset="0"/>
              </a:rPr>
              <a:t>&lt;/html&gt;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jQuery Selectors</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a:t>jQuery selectors allow you to select and manipulate HTML element(s).</a:t>
            </a:r>
          </a:p>
          <a:p>
            <a:r>
              <a:rPr lang="en-US" dirty="0"/>
              <a:t>jQuery selectors are used to "find" (or select) HTML elements based on their name, id, classes, types, attributes, values of attributes and much more. It's based on the existing </a:t>
            </a:r>
            <a:r>
              <a:rPr lang="en-US" dirty="0">
                <a:hlinkClick r:id="rId2"/>
              </a:rPr>
              <a:t>CSS Selectors</a:t>
            </a:r>
            <a:r>
              <a:rPr lang="en-US" dirty="0"/>
              <a:t>, and in addition, it has some own custom selectors.</a:t>
            </a:r>
          </a:p>
          <a:p>
            <a:r>
              <a:rPr lang="en-US" dirty="0"/>
              <a:t>All selectors in jQuery start with the dollar sign and parentheses: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r>
              <a:rPr lang="en-US" dirty="0" smtClean="0"/>
              <a:t>The </a:t>
            </a:r>
            <a:r>
              <a:rPr lang="en-US" b="1" dirty="0"/>
              <a:t>element</a:t>
            </a:r>
            <a:r>
              <a:rPr lang="en-US" dirty="0" smtClean="0"/>
              <a:t> </a:t>
            </a:r>
            <a:r>
              <a:rPr lang="en-US" dirty="0" err="1" smtClean="0"/>
              <a:t>SelectorRepresents</a:t>
            </a:r>
            <a:r>
              <a:rPr lang="en-US" dirty="0" smtClean="0"/>
              <a:t> an HTML element name available in the DOM. For example </a:t>
            </a:r>
            <a:r>
              <a:rPr lang="en-US" b="1" dirty="0"/>
              <a:t>$('p')</a:t>
            </a:r>
            <a:r>
              <a:rPr lang="en-US" dirty="0" smtClean="0"/>
              <a:t> selects all paragraphs &lt;p&gt; in the document.</a:t>
            </a:r>
          </a:p>
          <a:p>
            <a:r>
              <a:rPr lang="en-US" dirty="0" smtClean="0"/>
              <a:t>The </a:t>
            </a:r>
            <a:r>
              <a:rPr lang="en-US" b="1" dirty="0"/>
              <a:t>#id</a:t>
            </a:r>
            <a:r>
              <a:rPr lang="en-US" dirty="0" smtClean="0"/>
              <a:t> </a:t>
            </a:r>
            <a:r>
              <a:rPr lang="en-US" dirty="0" err="1" smtClean="0"/>
              <a:t>SelectorRepresents</a:t>
            </a:r>
            <a:r>
              <a:rPr lang="en-US" dirty="0" smtClean="0"/>
              <a:t> a HTML element available with the given ID in the DOM. For example </a:t>
            </a:r>
            <a:r>
              <a:rPr lang="en-US" b="1" dirty="0"/>
              <a:t>$('#some-id')</a:t>
            </a:r>
            <a:r>
              <a:rPr lang="en-US" dirty="0" smtClean="0"/>
              <a:t> selects the single element in the document that has </a:t>
            </a:r>
            <a:r>
              <a:rPr lang="en-US" b="1" dirty="0"/>
              <a:t>some-id</a:t>
            </a:r>
            <a:r>
              <a:rPr lang="en-US" dirty="0" smtClean="0"/>
              <a:t> as element Id.</a:t>
            </a:r>
          </a:p>
          <a:p>
            <a:r>
              <a:rPr lang="en-US" dirty="0" smtClean="0"/>
              <a:t>The </a:t>
            </a:r>
            <a:r>
              <a:rPr lang="en-US" b="1" dirty="0"/>
              <a:t>.class</a:t>
            </a:r>
            <a:r>
              <a:rPr lang="en-US" dirty="0" smtClean="0"/>
              <a:t> </a:t>
            </a:r>
            <a:r>
              <a:rPr lang="en-US" dirty="0" err="1" smtClean="0"/>
              <a:t>SelectorRepresents</a:t>
            </a:r>
            <a:r>
              <a:rPr lang="en-US" dirty="0" smtClean="0"/>
              <a:t> a HTML elements available with the given class in the DOM. For example </a:t>
            </a:r>
            <a:r>
              <a:rPr lang="en-US" b="1" dirty="0"/>
              <a:t>$('.some-class')</a:t>
            </a:r>
            <a:r>
              <a:rPr lang="en-US" dirty="0" smtClean="0"/>
              <a:t> selects all elements in the document that have a class of </a:t>
            </a:r>
            <a:r>
              <a:rPr lang="en-US" b="1" dirty="0"/>
              <a:t>some-class</a:t>
            </a:r>
            <a:r>
              <a:rPr lang="en-US" dirty="0" smtClean="0"/>
              <a:t>.</a:t>
            </a:r>
          </a:p>
          <a:p>
            <a:r>
              <a:rPr lang="en-US" dirty="0"/>
              <a:t>Universal(*)It selects all elements available in a DOM</a:t>
            </a:r>
            <a:r>
              <a:rPr lang="en-US" dirty="0" smtClean="0"/>
              <a:t>.</a:t>
            </a:r>
          </a:p>
          <a:p>
            <a:r>
              <a:rPr lang="en-US" dirty="0" smtClean="0"/>
              <a:t>Multiple </a:t>
            </a:r>
            <a:r>
              <a:rPr lang="en-US" dirty="0"/>
              <a:t>Elements </a:t>
            </a:r>
            <a:r>
              <a:rPr lang="en-US" dirty="0" err="1"/>
              <a:t>A,B,CIt</a:t>
            </a:r>
            <a:r>
              <a:rPr lang="en-US" dirty="0"/>
              <a:t> selects the combined results of all the specified selectors A,B and C.</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The element Selector</a:t>
            </a:r>
            <a:br>
              <a:rPr lang="en-US" dirty="0"/>
            </a:br>
            <a:endParaRPr lang="en-US" dirty="0"/>
          </a:p>
        </p:txBody>
      </p:sp>
      <p:sp>
        <p:nvSpPr>
          <p:cNvPr id="3" name="Content Placeholder 2"/>
          <p:cNvSpPr>
            <a:spLocks noGrp="1"/>
          </p:cNvSpPr>
          <p:nvPr>
            <p:ph idx="1"/>
          </p:nvPr>
        </p:nvSpPr>
        <p:spPr>
          <a:xfrm>
            <a:off x="152400" y="609600"/>
            <a:ext cx="8839200" cy="6096000"/>
          </a:xfrm>
        </p:spPr>
        <p:txBody>
          <a:bodyPr>
            <a:normAutofit fontScale="47500" lnSpcReduction="20000"/>
          </a:bodyPr>
          <a:lstStyle/>
          <a:p>
            <a:pPr>
              <a:buNone/>
            </a:pPr>
            <a:r>
              <a:rPr lang="en-US" dirty="0"/>
              <a:t>The jQuery element selector selects elements based on the element name.</a:t>
            </a:r>
          </a:p>
          <a:p>
            <a:pPr>
              <a:buNone/>
            </a:pPr>
            <a:r>
              <a:rPr lang="en-US" dirty="0"/>
              <a:t>You can select all &lt;p&gt; elements on a page like this</a:t>
            </a:r>
            <a:r>
              <a:rPr lang="en-US" dirty="0" smtClean="0"/>
              <a:t>:</a:t>
            </a:r>
          </a:p>
          <a:p>
            <a:pPr>
              <a:buNone/>
            </a:pPr>
            <a:r>
              <a:rPr lang="en-US" b="1" dirty="0" smtClean="0"/>
              <a:t>Example:</a:t>
            </a:r>
            <a:endParaRPr lang="en-US" b="1" dirty="0"/>
          </a:p>
          <a:p>
            <a:pPr>
              <a:buNone/>
            </a:pPr>
            <a:r>
              <a:rPr lang="en-US" sz="3500" dirty="0"/>
              <a:t>$("p</a:t>
            </a:r>
            <a:r>
              <a:rPr lang="en-US" sz="3500" dirty="0" smtClean="0"/>
              <a:t>")</a:t>
            </a:r>
          </a:p>
          <a:p>
            <a:pPr>
              <a:buNone/>
            </a:pPr>
            <a:r>
              <a:rPr lang="en-US" sz="3500" dirty="0" smtClean="0"/>
              <a:t>&lt;!DOCTYPE html&gt;</a:t>
            </a:r>
          </a:p>
          <a:p>
            <a:pPr>
              <a:buNone/>
            </a:pPr>
            <a:r>
              <a:rPr lang="en-US" sz="3500" dirty="0" smtClean="0"/>
              <a:t>&lt;html&gt;</a:t>
            </a:r>
          </a:p>
          <a:p>
            <a:pPr>
              <a:buNone/>
            </a:pPr>
            <a:r>
              <a:rPr lang="en-US" sz="3500" dirty="0" smtClean="0"/>
              <a:t>&lt;head&gt;</a:t>
            </a:r>
          </a:p>
          <a:p>
            <a:pPr>
              <a:buNone/>
            </a:pPr>
            <a:r>
              <a:rPr lang="en-US" sz="3500" dirty="0" smtClean="0"/>
              <a:t>&lt;script </a:t>
            </a:r>
            <a:r>
              <a:rPr lang="en-US" sz="3500" dirty="0" err="1" smtClean="0"/>
              <a:t>src</a:t>
            </a:r>
            <a:r>
              <a:rPr lang="en-US" sz="3500" dirty="0" smtClean="0"/>
              <a:t>="https://ajax.googleapis.com/ajax/libs/jquery/3.7.1/jquery.min.js"&gt;&lt;/script&gt;</a:t>
            </a:r>
          </a:p>
          <a:p>
            <a:pPr>
              <a:buNone/>
            </a:pPr>
            <a:r>
              <a:rPr lang="en-US" sz="3500" dirty="0" smtClean="0"/>
              <a:t>&lt;script&gt;</a:t>
            </a:r>
          </a:p>
          <a:p>
            <a:pPr>
              <a:buNone/>
            </a:pPr>
            <a:r>
              <a:rPr lang="en-US" sz="3500" dirty="0" smtClean="0"/>
              <a:t>$(document).ready(function(){</a:t>
            </a:r>
          </a:p>
          <a:p>
            <a:pPr>
              <a:buNone/>
            </a:pPr>
            <a:r>
              <a:rPr lang="en-US" sz="3500" dirty="0" smtClean="0"/>
              <a:t>  $("button").click(function(){</a:t>
            </a:r>
          </a:p>
          <a:p>
            <a:pPr>
              <a:buNone/>
            </a:pPr>
            <a:r>
              <a:rPr lang="en-US" sz="3500" dirty="0" smtClean="0"/>
              <a:t>    $("p").hide();</a:t>
            </a:r>
          </a:p>
          <a:p>
            <a:pPr>
              <a:buNone/>
            </a:pPr>
            <a:r>
              <a:rPr lang="en-US" sz="3500" dirty="0" smtClean="0"/>
              <a:t>  });</a:t>
            </a:r>
          </a:p>
          <a:p>
            <a:pPr>
              <a:buNone/>
            </a:pPr>
            <a:r>
              <a:rPr lang="en-US" sz="3500" dirty="0" smtClean="0"/>
              <a:t>});</a:t>
            </a:r>
          </a:p>
          <a:p>
            <a:pPr>
              <a:buNone/>
            </a:pPr>
            <a:r>
              <a:rPr lang="en-US" sz="3500" dirty="0" smtClean="0"/>
              <a:t>&lt;/script&gt;</a:t>
            </a:r>
          </a:p>
          <a:p>
            <a:pPr>
              <a:buNone/>
            </a:pPr>
            <a:r>
              <a:rPr lang="en-US" sz="3500" dirty="0" smtClean="0"/>
              <a:t>&lt;/head&gt;</a:t>
            </a:r>
          </a:p>
          <a:p>
            <a:pPr>
              <a:buNone/>
            </a:pPr>
            <a:r>
              <a:rPr lang="en-US" sz="3500" dirty="0" smtClean="0"/>
              <a:t>&lt;body&gt;</a:t>
            </a:r>
          </a:p>
          <a:p>
            <a:pPr>
              <a:buNone/>
            </a:pPr>
            <a:r>
              <a:rPr lang="en-US" sz="3500" dirty="0" smtClean="0"/>
              <a:t>&lt;h2&gt;This is a heading&lt;/h2&gt;</a:t>
            </a:r>
          </a:p>
          <a:p>
            <a:pPr>
              <a:buNone/>
            </a:pPr>
            <a:r>
              <a:rPr lang="en-US" sz="3500" dirty="0" smtClean="0"/>
              <a:t>&lt;p&gt;This is a paragraph.&lt;/p&gt;</a:t>
            </a:r>
          </a:p>
          <a:p>
            <a:pPr>
              <a:buNone/>
            </a:pPr>
            <a:r>
              <a:rPr lang="en-US" sz="3500" dirty="0" smtClean="0"/>
              <a:t>&lt;p&gt;This is another paragraph.&lt;/p&gt;</a:t>
            </a:r>
          </a:p>
          <a:p>
            <a:pPr>
              <a:buNone/>
            </a:pPr>
            <a:r>
              <a:rPr lang="en-US" sz="3500" dirty="0" smtClean="0"/>
              <a:t>&lt;button&gt;Click me to hide paragraphs&lt;/button&gt;</a:t>
            </a:r>
          </a:p>
          <a:p>
            <a:pPr>
              <a:buNone/>
            </a:pPr>
            <a:r>
              <a:rPr lang="en-US" sz="3500" dirty="0" smtClean="0"/>
              <a:t>&lt;/body&gt;</a:t>
            </a:r>
          </a:p>
          <a:p>
            <a:pPr>
              <a:buNone/>
            </a:pPr>
            <a:r>
              <a:rPr lang="en-US" sz="3500" dirty="0" smtClean="0"/>
              <a:t>&lt;/html&gt;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The #id Selector</a:t>
            </a:r>
            <a:br>
              <a:rPr lang="en-US" b="1" dirty="0"/>
            </a:br>
            <a:endParaRPr lang="en-US" b="1" dirty="0"/>
          </a:p>
        </p:txBody>
      </p:sp>
      <p:sp>
        <p:nvSpPr>
          <p:cNvPr id="3" name="Content Placeholder 2"/>
          <p:cNvSpPr>
            <a:spLocks noGrp="1"/>
          </p:cNvSpPr>
          <p:nvPr>
            <p:ph idx="1"/>
          </p:nvPr>
        </p:nvSpPr>
        <p:spPr>
          <a:xfrm>
            <a:off x="152400" y="762000"/>
            <a:ext cx="8534400" cy="5867400"/>
          </a:xfrm>
        </p:spPr>
        <p:txBody>
          <a:bodyPr/>
          <a:lstStyle/>
          <a:p>
            <a:r>
              <a:rPr lang="en-US" dirty="0"/>
              <a:t>The jQuery #</a:t>
            </a:r>
            <a:r>
              <a:rPr lang="en-US" i="1" dirty="0"/>
              <a:t>id</a:t>
            </a:r>
            <a:r>
              <a:rPr lang="en-US" dirty="0"/>
              <a:t> selector uses the id attribute of an HTML tag to find the specific element.</a:t>
            </a:r>
          </a:p>
          <a:p>
            <a:r>
              <a:rPr lang="en-US" dirty="0"/>
              <a:t>An id should be unique within a page, so you should use the #id selector when you want to find a single, unique element.</a:t>
            </a:r>
          </a:p>
          <a:p>
            <a:r>
              <a:rPr lang="en-US" dirty="0"/>
              <a:t>To find an element with a specific id, write a hash character, followed by the id of the HTML element:</a:t>
            </a:r>
          </a:p>
          <a:p>
            <a:pPr>
              <a:buNone/>
            </a:pPr>
            <a:r>
              <a:rPr lang="en-US" dirty="0" smtClean="0"/>
              <a:t>       $("#</a:t>
            </a:r>
            <a:r>
              <a:rPr lang="en-US" dirty="0"/>
              <a:t>test")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52400" y="914400"/>
            <a:ext cx="8839200" cy="5943600"/>
          </a:xfrm>
        </p:spPr>
        <p:txBody>
          <a:bodyPr>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$("button").click(function(){</a:t>
            </a:r>
          </a:p>
          <a:p>
            <a:pPr>
              <a:buNone/>
            </a:pPr>
            <a:r>
              <a:rPr lang="en-US" dirty="0" smtClean="0"/>
              <a:t>    $("#test").hide();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&lt;h2&gt;This is a heading&lt;/h2&gt;</a:t>
            </a:r>
          </a:p>
          <a:p>
            <a:pPr>
              <a:buNone/>
            </a:pPr>
            <a:r>
              <a:rPr lang="en-US" dirty="0" smtClean="0"/>
              <a:t>&lt;p&gt;This is a paragraph.&lt;/p&gt;</a:t>
            </a:r>
          </a:p>
          <a:p>
            <a:pPr>
              <a:buNone/>
            </a:pPr>
            <a:r>
              <a:rPr lang="en-US" dirty="0" smtClean="0"/>
              <a:t>&lt;p id="test"&gt;This is another paragraph.&lt;/p&gt;</a:t>
            </a:r>
          </a:p>
          <a:p>
            <a:pPr>
              <a:buNone/>
            </a:pPr>
            <a:r>
              <a:rPr lang="en-US" dirty="0" smtClean="0"/>
              <a:t>&lt;button&gt;Click me&lt;/button&gt;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.class Selector</a:t>
            </a:r>
            <a:br>
              <a:rPr lang="en-US" dirty="0"/>
            </a:br>
            <a:endParaRPr lang="en-US" dirty="0"/>
          </a:p>
        </p:txBody>
      </p:sp>
      <p:sp>
        <p:nvSpPr>
          <p:cNvPr id="3" name="Content Placeholder 2"/>
          <p:cNvSpPr>
            <a:spLocks noGrp="1"/>
          </p:cNvSpPr>
          <p:nvPr>
            <p:ph idx="1"/>
          </p:nvPr>
        </p:nvSpPr>
        <p:spPr>
          <a:xfrm>
            <a:off x="457200" y="762000"/>
            <a:ext cx="8229600" cy="5791200"/>
          </a:xfrm>
        </p:spPr>
        <p:txBody>
          <a:bodyPr/>
          <a:lstStyle/>
          <a:p>
            <a:r>
              <a:rPr lang="en-US" dirty="0"/>
              <a:t>The jQuery </a:t>
            </a:r>
            <a:r>
              <a:rPr lang="en-US" i="1" dirty="0"/>
              <a:t>.class</a:t>
            </a:r>
            <a:r>
              <a:rPr lang="en-US" dirty="0"/>
              <a:t> selector finds elements with a specific class.</a:t>
            </a:r>
          </a:p>
          <a:p>
            <a:r>
              <a:rPr lang="en-US" dirty="0"/>
              <a:t>To find elements with a specific class, write a period character, followed by the name of the class:</a:t>
            </a:r>
          </a:p>
          <a:p>
            <a:r>
              <a:rPr lang="en-US" dirty="0"/>
              <a:t>$(".test")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324600"/>
          </a:xfrm>
        </p:spPr>
        <p:txBody>
          <a:bodyPr/>
          <a:lstStyle/>
          <a:p>
            <a:pPr>
              <a:buNone/>
            </a:pPr>
            <a:r>
              <a:rPr lang="en-US" b="1" dirty="0"/>
              <a:t>The jQuery library contains the following features:</a:t>
            </a:r>
          </a:p>
          <a:p>
            <a:r>
              <a:rPr lang="en-US" dirty="0"/>
              <a:t>HTML/DOM manipulation</a:t>
            </a:r>
          </a:p>
          <a:p>
            <a:r>
              <a:rPr lang="en-US" dirty="0"/>
              <a:t>CSS manipulation</a:t>
            </a:r>
          </a:p>
          <a:p>
            <a:r>
              <a:rPr lang="en-US" dirty="0"/>
              <a:t>HTML event methods</a:t>
            </a:r>
          </a:p>
          <a:p>
            <a:r>
              <a:rPr lang="en-US" dirty="0"/>
              <a:t>Effects and animations</a:t>
            </a:r>
          </a:p>
          <a:p>
            <a:r>
              <a:rPr lang="en-US" dirty="0"/>
              <a:t>AJAX</a:t>
            </a:r>
          </a:p>
          <a:p>
            <a:r>
              <a:rPr lang="en-US" dirty="0"/>
              <a:t>Utilities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pPr>
              <a:buNone/>
            </a:pPr>
            <a:r>
              <a:rPr lang="en-US" sz="1600" dirty="0" smtClean="0"/>
              <a:t>&lt;!DOCTYPE html&gt;</a:t>
            </a:r>
          </a:p>
          <a:p>
            <a:pPr>
              <a:buNone/>
            </a:pPr>
            <a:r>
              <a:rPr lang="en-US" sz="1600" dirty="0" smtClean="0"/>
              <a:t>&lt;html&gt;</a:t>
            </a:r>
          </a:p>
          <a:p>
            <a:pPr>
              <a:buNone/>
            </a:pPr>
            <a:r>
              <a:rPr lang="en-US" sz="1600" dirty="0" smtClean="0"/>
              <a:t>&lt;head&gt;</a:t>
            </a:r>
          </a:p>
          <a:p>
            <a:pPr>
              <a:buNone/>
            </a:pPr>
            <a:r>
              <a:rPr lang="en-US" sz="1600" dirty="0" smtClean="0"/>
              <a:t>&lt;script </a:t>
            </a:r>
            <a:r>
              <a:rPr lang="en-US" sz="1600" dirty="0" err="1" smtClean="0"/>
              <a:t>src</a:t>
            </a:r>
            <a:r>
              <a:rPr lang="en-US" sz="1600" dirty="0" smtClean="0"/>
              <a:t>="https://ajax.googleapis.com/ajax/libs/jquery/3.7.1/jquery.min.js"&gt;&lt;/script&gt;</a:t>
            </a:r>
          </a:p>
          <a:p>
            <a:pPr>
              <a:buNone/>
            </a:pPr>
            <a:r>
              <a:rPr lang="en-US" sz="1600" dirty="0" smtClean="0"/>
              <a:t>&lt;script&gt;</a:t>
            </a:r>
          </a:p>
          <a:p>
            <a:pPr>
              <a:buNone/>
            </a:pPr>
            <a:r>
              <a:rPr lang="en-US" sz="1600" dirty="0" smtClean="0"/>
              <a:t>$(document).ready(function(){</a:t>
            </a:r>
          </a:p>
          <a:p>
            <a:pPr>
              <a:buNone/>
            </a:pPr>
            <a:r>
              <a:rPr lang="en-US" sz="1600" dirty="0" smtClean="0"/>
              <a:t>  $("button").click(function(){</a:t>
            </a:r>
          </a:p>
          <a:p>
            <a:pPr>
              <a:buNone/>
            </a:pPr>
            <a:r>
              <a:rPr lang="en-US" sz="1600" dirty="0" smtClean="0"/>
              <a:t>    $(".test").hide();</a:t>
            </a:r>
          </a:p>
          <a:p>
            <a:pPr>
              <a:buNone/>
            </a:pPr>
            <a:r>
              <a:rPr lang="en-US" sz="1600" dirty="0" smtClean="0"/>
              <a:t>  });</a:t>
            </a:r>
          </a:p>
          <a:p>
            <a:pPr>
              <a:buNone/>
            </a:pPr>
            <a:r>
              <a:rPr lang="en-US" sz="1600" dirty="0" smtClean="0"/>
              <a:t>});</a:t>
            </a:r>
          </a:p>
          <a:p>
            <a:pPr>
              <a:buNone/>
            </a:pPr>
            <a:r>
              <a:rPr lang="en-US" sz="1600" dirty="0" smtClean="0"/>
              <a:t>&lt;/script&gt;</a:t>
            </a:r>
          </a:p>
          <a:p>
            <a:pPr>
              <a:buNone/>
            </a:pPr>
            <a:r>
              <a:rPr lang="en-US" sz="1600" dirty="0" smtClean="0"/>
              <a:t>&lt;/head&gt;</a:t>
            </a:r>
          </a:p>
          <a:p>
            <a:pPr>
              <a:buNone/>
            </a:pPr>
            <a:r>
              <a:rPr lang="en-US" sz="1600" dirty="0" smtClean="0"/>
              <a:t>&lt;body&gt;</a:t>
            </a:r>
          </a:p>
          <a:p>
            <a:pPr>
              <a:buNone/>
            </a:pPr>
            <a:r>
              <a:rPr lang="en-US" sz="1600" dirty="0" smtClean="0"/>
              <a:t>&lt;h2 class="test"&gt;This is a heading&lt;/h2&gt;</a:t>
            </a:r>
          </a:p>
          <a:p>
            <a:pPr>
              <a:buNone/>
            </a:pPr>
            <a:r>
              <a:rPr lang="en-US" sz="1600" dirty="0" smtClean="0"/>
              <a:t>&lt;p class="test"&gt;This is a paragraph.&lt;/p&gt;</a:t>
            </a:r>
          </a:p>
          <a:p>
            <a:pPr>
              <a:buNone/>
            </a:pPr>
            <a:r>
              <a:rPr lang="en-US" sz="1600" dirty="0" smtClean="0"/>
              <a:t>&lt;p&gt;This is another paragraph.&lt;/p&gt;</a:t>
            </a:r>
          </a:p>
          <a:p>
            <a:pPr>
              <a:buNone/>
            </a:pPr>
            <a:r>
              <a:rPr lang="en-US" sz="1600" dirty="0" smtClean="0"/>
              <a:t>&lt;button&gt;Click me&lt;/button&gt;</a:t>
            </a:r>
          </a:p>
          <a:p>
            <a:pPr>
              <a:buNone/>
            </a:pPr>
            <a:r>
              <a:rPr lang="en-US" sz="1600" dirty="0" smtClean="0"/>
              <a:t>&lt;/body&gt;</a:t>
            </a:r>
          </a:p>
          <a:p>
            <a:pPr>
              <a:buNone/>
            </a:pPr>
            <a:r>
              <a:rPr lang="en-US" sz="1600" dirty="0" smtClean="0"/>
              <a:t>&lt;/html&gt;</a:t>
            </a:r>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0"/>
          <a:ext cx="8839200" cy="7127777"/>
        </p:xfrm>
        <a:graphic>
          <a:graphicData uri="http://schemas.openxmlformats.org/drawingml/2006/table">
            <a:tbl>
              <a:tblPr firstRow="1" bandRow="1">
                <a:tableStyleId>{5C22544A-7EE6-4342-B048-85BDC9FD1C3A}</a:tableStyleId>
              </a:tblPr>
              <a:tblGrid>
                <a:gridCol w="2946400"/>
                <a:gridCol w="2946400"/>
                <a:gridCol w="2946400"/>
              </a:tblGrid>
              <a:tr h="377066">
                <a:tc>
                  <a:txBody>
                    <a:bodyPr/>
                    <a:lstStyle/>
                    <a:p>
                      <a:pPr algn="l" fontAlgn="t"/>
                      <a:r>
                        <a:rPr lang="en-US" dirty="0">
                          <a:solidFill>
                            <a:srgbClr val="000000"/>
                          </a:solidFill>
                          <a:latin typeface="times new roman"/>
                        </a:rPr>
                        <a:t>Selector</a:t>
                      </a:r>
                    </a:p>
                  </a:txBody>
                  <a:tcPr marL="76200" marR="76200" marT="76200" marB="76200"/>
                </a:tc>
                <a:tc>
                  <a:txBody>
                    <a:bodyPr/>
                    <a:lstStyle/>
                    <a:p>
                      <a:pPr algn="l" fontAlgn="t"/>
                      <a:r>
                        <a:rPr lang="en-US">
                          <a:solidFill>
                            <a:srgbClr val="000000"/>
                          </a:solidFill>
                          <a:latin typeface="times new roman"/>
                        </a:rPr>
                        <a:t>Example</a:t>
                      </a:r>
                    </a:p>
                  </a:txBody>
                  <a:tcPr marL="76200" marR="76200" marT="76200" marB="76200"/>
                </a:tc>
                <a:tc>
                  <a:txBody>
                    <a:bodyPr/>
                    <a:lstStyle/>
                    <a:p>
                      <a:pPr algn="l" fontAlgn="t"/>
                      <a:r>
                        <a:rPr lang="en-US">
                          <a:solidFill>
                            <a:srgbClr val="000000"/>
                          </a:solidFill>
                          <a:latin typeface="times new roman"/>
                        </a:rPr>
                        <a:t>Description</a:t>
                      </a:r>
                    </a:p>
                  </a:txBody>
                  <a:tcPr marL="76200" marR="76200" marT="76200" marB="76200"/>
                </a:tc>
              </a:tr>
              <a:tr h="574577">
                <a:tc>
                  <a:txBody>
                    <a:bodyPr/>
                    <a:lstStyle/>
                    <a:p>
                      <a:pPr algn="just" fontAlgn="t"/>
                      <a:r>
                        <a:rPr lang="en-US">
                          <a:solidFill>
                            <a:srgbClr val="333333"/>
                          </a:solidFill>
                          <a:latin typeface="inter-regular"/>
                        </a:rPr>
                        <a:t>*</a:t>
                      </a:r>
                    </a:p>
                  </a:txBody>
                  <a:tcPr marL="50800" marR="50800" marT="50800" marB="50800"/>
                </a:tc>
                <a:tc>
                  <a:txBody>
                    <a:bodyPr/>
                    <a:lstStyle/>
                    <a:p>
                      <a:pPr algn="just" fontAlgn="t"/>
                      <a:r>
                        <a:rPr lang="en-US">
                          <a:solidFill>
                            <a:srgbClr val="333333"/>
                          </a:solidFill>
                          <a:latin typeface="inter-regular"/>
                        </a:rPr>
                        <a:t>$("*")</a:t>
                      </a:r>
                    </a:p>
                  </a:txBody>
                  <a:tcPr marL="50800" marR="50800" marT="50800" marB="50800"/>
                </a:tc>
                <a:tc>
                  <a:txBody>
                    <a:bodyPr/>
                    <a:lstStyle/>
                    <a:p>
                      <a:pPr algn="just" fontAlgn="t"/>
                      <a:r>
                        <a:rPr lang="en-US">
                          <a:solidFill>
                            <a:srgbClr val="333333"/>
                          </a:solidFill>
                          <a:latin typeface="inter-regular"/>
                        </a:rPr>
                        <a:t>It is used to select all elements.</a:t>
                      </a:r>
                    </a:p>
                  </a:txBody>
                  <a:tcPr marL="50800" marR="50800" marT="50800" marB="50800"/>
                </a:tc>
              </a:tr>
              <a:tr h="574577">
                <a:tc>
                  <a:txBody>
                    <a:bodyPr/>
                    <a:lstStyle/>
                    <a:p>
                      <a:pPr algn="just" fontAlgn="t"/>
                      <a:r>
                        <a:rPr lang="en-US">
                          <a:solidFill>
                            <a:srgbClr val="333333"/>
                          </a:solidFill>
                          <a:latin typeface="inter-regular"/>
                        </a:rPr>
                        <a:t>#id</a:t>
                      </a:r>
                    </a:p>
                  </a:txBody>
                  <a:tcPr marL="50800" marR="50800" marT="50800" marB="50800"/>
                </a:tc>
                <a:tc>
                  <a:txBody>
                    <a:bodyPr/>
                    <a:lstStyle/>
                    <a:p>
                      <a:pPr algn="just" fontAlgn="t"/>
                      <a:r>
                        <a:rPr lang="en-US">
                          <a:solidFill>
                            <a:srgbClr val="333333"/>
                          </a:solidFill>
                          <a:latin typeface="inter-regular"/>
                        </a:rPr>
                        <a:t>$("#firstname")</a:t>
                      </a:r>
                    </a:p>
                  </a:txBody>
                  <a:tcPr marL="50800" marR="50800" marT="50800" marB="50800"/>
                </a:tc>
                <a:tc>
                  <a:txBody>
                    <a:bodyPr/>
                    <a:lstStyle/>
                    <a:p>
                      <a:pPr algn="just" fontAlgn="t"/>
                      <a:r>
                        <a:rPr lang="en-US">
                          <a:solidFill>
                            <a:srgbClr val="333333"/>
                          </a:solidFill>
                          <a:latin typeface="inter-regular"/>
                        </a:rPr>
                        <a:t>It will select the element with id="firstname"</a:t>
                      </a:r>
                    </a:p>
                  </a:txBody>
                  <a:tcPr marL="50800" marR="50800" marT="50800" marB="50800"/>
                </a:tc>
              </a:tr>
              <a:tr h="574577">
                <a:tc>
                  <a:txBody>
                    <a:bodyPr/>
                    <a:lstStyle/>
                    <a:p>
                      <a:pPr algn="just" fontAlgn="t"/>
                      <a:r>
                        <a:rPr lang="en-US">
                          <a:solidFill>
                            <a:srgbClr val="333333"/>
                          </a:solidFill>
                          <a:latin typeface="inter-regular"/>
                        </a:rPr>
                        <a:t>.class</a:t>
                      </a:r>
                    </a:p>
                  </a:txBody>
                  <a:tcPr marL="50800" marR="50800" marT="50800" marB="50800"/>
                </a:tc>
                <a:tc>
                  <a:txBody>
                    <a:bodyPr/>
                    <a:lstStyle/>
                    <a:p>
                      <a:pPr algn="just" fontAlgn="t"/>
                      <a:r>
                        <a:rPr lang="en-US">
                          <a:solidFill>
                            <a:srgbClr val="333333"/>
                          </a:solidFill>
                          <a:latin typeface="inter-regular"/>
                        </a:rPr>
                        <a:t>$(".primary")</a:t>
                      </a:r>
                    </a:p>
                  </a:txBody>
                  <a:tcPr marL="50800" marR="50800" marT="50800" marB="50800"/>
                </a:tc>
                <a:tc>
                  <a:txBody>
                    <a:bodyPr/>
                    <a:lstStyle/>
                    <a:p>
                      <a:pPr algn="just" fontAlgn="t"/>
                      <a:r>
                        <a:rPr lang="en-US">
                          <a:solidFill>
                            <a:srgbClr val="333333"/>
                          </a:solidFill>
                          <a:latin typeface="inter-regular"/>
                        </a:rPr>
                        <a:t>It will select all elements with class="primary"</a:t>
                      </a:r>
                    </a:p>
                  </a:txBody>
                  <a:tcPr marL="50800" marR="50800" marT="50800" marB="50800"/>
                </a:tc>
              </a:tr>
              <a:tr h="816977">
                <a:tc>
                  <a:txBody>
                    <a:bodyPr/>
                    <a:lstStyle/>
                    <a:p>
                      <a:pPr algn="just" fontAlgn="t"/>
                      <a:r>
                        <a:rPr lang="en-US">
                          <a:solidFill>
                            <a:srgbClr val="333333"/>
                          </a:solidFill>
                          <a:latin typeface="inter-regular"/>
                        </a:rPr>
                        <a:t>class,.class</a:t>
                      </a:r>
                    </a:p>
                  </a:txBody>
                  <a:tcPr marL="50800" marR="50800" marT="50800" marB="50800"/>
                </a:tc>
                <a:tc>
                  <a:txBody>
                    <a:bodyPr/>
                    <a:lstStyle/>
                    <a:p>
                      <a:pPr algn="just" fontAlgn="t"/>
                      <a:r>
                        <a:rPr lang="en-US">
                          <a:solidFill>
                            <a:srgbClr val="333333"/>
                          </a:solidFill>
                          <a:latin typeface="inter-regular"/>
                        </a:rPr>
                        <a:t>$(".primary,.secondary")</a:t>
                      </a:r>
                    </a:p>
                  </a:txBody>
                  <a:tcPr marL="50800" marR="50800" marT="50800" marB="50800"/>
                </a:tc>
                <a:tc>
                  <a:txBody>
                    <a:bodyPr/>
                    <a:lstStyle/>
                    <a:p>
                      <a:pPr algn="just" fontAlgn="t"/>
                      <a:r>
                        <a:rPr lang="en-US">
                          <a:solidFill>
                            <a:srgbClr val="333333"/>
                          </a:solidFill>
                          <a:latin typeface="inter-regular"/>
                        </a:rPr>
                        <a:t>It will select all elements with the class "primary" or "secondary"</a:t>
                      </a:r>
                    </a:p>
                  </a:txBody>
                  <a:tcPr marL="50800" marR="50800" marT="50800" marB="50800"/>
                </a:tc>
              </a:tr>
              <a:tr h="574577">
                <a:tc>
                  <a:txBody>
                    <a:bodyPr/>
                    <a:lstStyle/>
                    <a:p>
                      <a:pPr algn="just" fontAlgn="t"/>
                      <a:r>
                        <a:rPr lang="en-US">
                          <a:solidFill>
                            <a:srgbClr val="333333"/>
                          </a:solidFill>
                          <a:latin typeface="inter-regular"/>
                        </a:rPr>
                        <a:t>element</a:t>
                      </a:r>
                    </a:p>
                  </a:txBody>
                  <a:tcPr marL="50800" marR="50800" marT="50800" marB="50800"/>
                </a:tc>
                <a:tc>
                  <a:txBody>
                    <a:bodyPr/>
                    <a:lstStyle/>
                    <a:p>
                      <a:pPr algn="just" fontAlgn="t"/>
                      <a:r>
                        <a:rPr lang="en-US">
                          <a:solidFill>
                            <a:srgbClr val="333333"/>
                          </a:solidFill>
                          <a:latin typeface="inter-regular"/>
                        </a:rPr>
                        <a:t>$("p")</a:t>
                      </a:r>
                    </a:p>
                  </a:txBody>
                  <a:tcPr marL="50800" marR="50800" marT="50800" marB="50800"/>
                </a:tc>
                <a:tc>
                  <a:txBody>
                    <a:bodyPr/>
                    <a:lstStyle/>
                    <a:p>
                      <a:pPr algn="just" fontAlgn="t"/>
                      <a:r>
                        <a:rPr lang="en-US">
                          <a:solidFill>
                            <a:srgbClr val="333333"/>
                          </a:solidFill>
                          <a:latin typeface="inter-regular"/>
                        </a:rPr>
                        <a:t>It will select all p elements.</a:t>
                      </a:r>
                    </a:p>
                  </a:txBody>
                  <a:tcPr marL="50800" marR="50800" marT="50800" marB="50800"/>
                </a:tc>
              </a:tr>
              <a:tr h="574577">
                <a:tc>
                  <a:txBody>
                    <a:bodyPr/>
                    <a:lstStyle/>
                    <a:p>
                      <a:pPr algn="just" fontAlgn="t"/>
                      <a:r>
                        <a:rPr lang="en-US">
                          <a:solidFill>
                            <a:srgbClr val="333333"/>
                          </a:solidFill>
                          <a:latin typeface="inter-regular"/>
                        </a:rPr>
                        <a:t>el1,el2,el3</a:t>
                      </a:r>
                    </a:p>
                  </a:txBody>
                  <a:tcPr marL="50800" marR="50800" marT="50800" marB="50800"/>
                </a:tc>
                <a:tc>
                  <a:txBody>
                    <a:bodyPr/>
                    <a:lstStyle/>
                    <a:p>
                      <a:pPr algn="just" fontAlgn="t"/>
                      <a:r>
                        <a:rPr lang="en-US">
                          <a:solidFill>
                            <a:srgbClr val="333333"/>
                          </a:solidFill>
                          <a:latin typeface="inter-regular"/>
                        </a:rPr>
                        <a:t>$("h1,div,p")</a:t>
                      </a:r>
                    </a:p>
                  </a:txBody>
                  <a:tcPr marL="50800" marR="50800" marT="50800" marB="50800"/>
                </a:tc>
                <a:tc>
                  <a:txBody>
                    <a:bodyPr/>
                    <a:lstStyle/>
                    <a:p>
                      <a:pPr algn="just" fontAlgn="t"/>
                      <a:r>
                        <a:rPr lang="en-US">
                          <a:solidFill>
                            <a:srgbClr val="333333"/>
                          </a:solidFill>
                          <a:latin typeface="inter-regular"/>
                        </a:rPr>
                        <a:t>It will select all h1, div, and p elements.</a:t>
                      </a:r>
                    </a:p>
                  </a:txBody>
                  <a:tcPr marL="50800" marR="50800" marT="50800" marB="50800"/>
                </a:tc>
              </a:tr>
              <a:tr h="574577">
                <a:tc>
                  <a:txBody>
                    <a:bodyPr/>
                    <a:lstStyle/>
                    <a:p>
                      <a:pPr algn="just" fontAlgn="t"/>
                      <a:r>
                        <a:rPr lang="en-US">
                          <a:solidFill>
                            <a:srgbClr val="333333"/>
                          </a:solidFill>
                          <a:latin typeface="inter-regular"/>
                        </a:rPr>
                        <a:t>:first</a:t>
                      </a:r>
                    </a:p>
                  </a:txBody>
                  <a:tcPr marL="50800" marR="50800" marT="50800" marB="50800"/>
                </a:tc>
                <a:tc>
                  <a:txBody>
                    <a:bodyPr/>
                    <a:lstStyle/>
                    <a:p>
                      <a:pPr algn="just" fontAlgn="t"/>
                      <a:r>
                        <a:rPr lang="en-US">
                          <a:solidFill>
                            <a:srgbClr val="333333"/>
                          </a:solidFill>
                          <a:latin typeface="inter-regular"/>
                        </a:rPr>
                        <a:t>$("p:first")</a:t>
                      </a:r>
                    </a:p>
                  </a:txBody>
                  <a:tcPr marL="50800" marR="50800" marT="50800" marB="50800"/>
                </a:tc>
                <a:tc>
                  <a:txBody>
                    <a:bodyPr/>
                    <a:lstStyle/>
                    <a:p>
                      <a:pPr algn="just" fontAlgn="t"/>
                      <a:r>
                        <a:rPr lang="en-US">
                          <a:solidFill>
                            <a:srgbClr val="333333"/>
                          </a:solidFill>
                          <a:latin typeface="inter-regular"/>
                        </a:rPr>
                        <a:t>This will select the first p element</a:t>
                      </a:r>
                    </a:p>
                  </a:txBody>
                  <a:tcPr marL="50800" marR="50800" marT="50800" marB="50800"/>
                </a:tc>
              </a:tr>
              <a:tr h="574577">
                <a:tc>
                  <a:txBody>
                    <a:bodyPr/>
                    <a:lstStyle/>
                    <a:p>
                      <a:pPr algn="just" fontAlgn="t"/>
                      <a:r>
                        <a:rPr lang="en-US">
                          <a:solidFill>
                            <a:srgbClr val="333333"/>
                          </a:solidFill>
                          <a:latin typeface="inter-regular"/>
                        </a:rPr>
                        <a:t>:last</a:t>
                      </a:r>
                    </a:p>
                  </a:txBody>
                  <a:tcPr marL="50800" marR="50800" marT="50800" marB="50800"/>
                </a:tc>
                <a:tc>
                  <a:txBody>
                    <a:bodyPr/>
                    <a:lstStyle/>
                    <a:p>
                      <a:pPr algn="just" fontAlgn="t"/>
                      <a:r>
                        <a:rPr lang="en-US">
                          <a:solidFill>
                            <a:srgbClr val="333333"/>
                          </a:solidFill>
                          <a:latin typeface="inter-regular"/>
                        </a:rPr>
                        <a:t>$("p:last")</a:t>
                      </a:r>
                    </a:p>
                  </a:txBody>
                  <a:tcPr marL="50800" marR="50800" marT="50800" marB="50800"/>
                </a:tc>
                <a:tc>
                  <a:txBody>
                    <a:bodyPr/>
                    <a:lstStyle/>
                    <a:p>
                      <a:pPr algn="just" fontAlgn="t"/>
                      <a:r>
                        <a:rPr lang="en-US">
                          <a:solidFill>
                            <a:srgbClr val="333333"/>
                          </a:solidFill>
                          <a:latin typeface="inter-regular"/>
                        </a:rPr>
                        <a:t>This will select he last p element</a:t>
                      </a:r>
                    </a:p>
                  </a:txBody>
                  <a:tcPr marL="50800" marR="50800" marT="50800" marB="50800"/>
                </a:tc>
              </a:tr>
              <a:tr h="574577">
                <a:tc>
                  <a:txBody>
                    <a:bodyPr/>
                    <a:lstStyle/>
                    <a:p>
                      <a:pPr algn="just" fontAlgn="t"/>
                      <a:r>
                        <a:rPr lang="en-US">
                          <a:solidFill>
                            <a:srgbClr val="333333"/>
                          </a:solidFill>
                          <a:latin typeface="inter-regular"/>
                        </a:rPr>
                        <a:t>:even</a:t>
                      </a:r>
                    </a:p>
                  </a:txBody>
                  <a:tcPr marL="50800" marR="50800" marT="50800" marB="50800"/>
                </a:tc>
                <a:tc>
                  <a:txBody>
                    <a:bodyPr/>
                    <a:lstStyle/>
                    <a:p>
                      <a:pPr algn="just" fontAlgn="t"/>
                      <a:r>
                        <a:rPr lang="en-US">
                          <a:solidFill>
                            <a:srgbClr val="333333"/>
                          </a:solidFill>
                          <a:latin typeface="inter-regular"/>
                        </a:rPr>
                        <a:t>$("tr:even")</a:t>
                      </a:r>
                    </a:p>
                  </a:txBody>
                  <a:tcPr marL="50800" marR="50800" marT="50800" marB="50800"/>
                </a:tc>
                <a:tc>
                  <a:txBody>
                    <a:bodyPr/>
                    <a:lstStyle/>
                    <a:p>
                      <a:pPr algn="just" fontAlgn="t"/>
                      <a:r>
                        <a:rPr lang="en-US">
                          <a:solidFill>
                            <a:srgbClr val="333333"/>
                          </a:solidFill>
                          <a:latin typeface="inter-regular"/>
                        </a:rPr>
                        <a:t>This will select all even tr elements</a:t>
                      </a:r>
                    </a:p>
                  </a:txBody>
                  <a:tcPr marL="50800" marR="50800" marT="50800" marB="50800"/>
                </a:tc>
              </a:tr>
              <a:tr h="574577">
                <a:tc>
                  <a:txBody>
                    <a:bodyPr/>
                    <a:lstStyle/>
                    <a:p>
                      <a:pPr algn="just" fontAlgn="t"/>
                      <a:r>
                        <a:rPr lang="en-US">
                          <a:solidFill>
                            <a:srgbClr val="333333"/>
                          </a:solidFill>
                          <a:latin typeface="inter-regular"/>
                        </a:rPr>
                        <a:t>:odd</a:t>
                      </a:r>
                    </a:p>
                  </a:txBody>
                  <a:tcPr marL="50800" marR="50800" marT="50800" marB="50800"/>
                </a:tc>
                <a:tc>
                  <a:txBody>
                    <a:bodyPr/>
                    <a:lstStyle/>
                    <a:p>
                      <a:pPr algn="just" fontAlgn="t"/>
                      <a:r>
                        <a:rPr lang="en-US" dirty="0">
                          <a:solidFill>
                            <a:srgbClr val="333333"/>
                          </a:solidFill>
                          <a:latin typeface="inter-regular"/>
                        </a:rPr>
                        <a:t>$("</a:t>
                      </a:r>
                      <a:r>
                        <a:rPr lang="en-US" dirty="0" err="1">
                          <a:solidFill>
                            <a:srgbClr val="333333"/>
                          </a:solidFill>
                          <a:latin typeface="inter-regular"/>
                        </a:rPr>
                        <a:t>tr:odd</a:t>
                      </a:r>
                      <a:r>
                        <a:rPr lang="en-US" dirty="0">
                          <a:solidFill>
                            <a:srgbClr val="333333"/>
                          </a:solidFill>
                          <a:latin typeface="inter-regular"/>
                        </a:rPr>
                        <a:t>")</a:t>
                      </a:r>
                    </a:p>
                  </a:txBody>
                  <a:tcPr marL="50800" marR="50800" marT="50800" marB="50800"/>
                </a:tc>
                <a:tc>
                  <a:txBody>
                    <a:bodyPr/>
                    <a:lstStyle/>
                    <a:p>
                      <a:pPr algn="just" fontAlgn="t"/>
                      <a:r>
                        <a:rPr lang="en-US" dirty="0">
                          <a:solidFill>
                            <a:srgbClr val="333333"/>
                          </a:solidFill>
                          <a:latin typeface="inter-regular"/>
                        </a:rPr>
                        <a:t>This will select all odd </a:t>
                      </a:r>
                      <a:r>
                        <a:rPr lang="en-US" dirty="0" err="1">
                          <a:solidFill>
                            <a:srgbClr val="333333"/>
                          </a:solidFill>
                          <a:latin typeface="inter-regular"/>
                        </a:rPr>
                        <a:t>tr</a:t>
                      </a:r>
                      <a:r>
                        <a:rPr lang="en-US" dirty="0">
                          <a:solidFill>
                            <a:srgbClr val="333333"/>
                          </a:solidFill>
                          <a:latin typeface="inter-regular"/>
                        </a:rPr>
                        <a:t> elements</a:t>
                      </a:r>
                    </a:p>
                  </a:txBody>
                  <a:tcPr marL="50800" marR="50800" marT="50800" marB="508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457200"/>
          <a:ext cx="8458200" cy="17658080"/>
        </p:xfrm>
        <a:graphic>
          <a:graphicData uri="http://schemas.openxmlformats.org/drawingml/2006/table">
            <a:tbl>
              <a:tblPr firstRow="1" bandRow="1">
                <a:tableStyleId>{5C22544A-7EE6-4342-B048-85BDC9FD1C3A}</a:tableStyleId>
              </a:tblPr>
              <a:tblGrid>
                <a:gridCol w="2819400"/>
                <a:gridCol w="2819400"/>
                <a:gridCol w="2819400"/>
              </a:tblGrid>
              <a:tr h="325796">
                <a:tc>
                  <a:txBody>
                    <a:bodyPr/>
                    <a:lstStyle/>
                    <a:p>
                      <a:endParaRPr lang="en-US" dirty="0"/>
                    </a:p>
                  </a:txBody>
                  <a:tcPr/>
                </a:tc>
                <a:tc>
                  <a:txBody>
                    <a:bodyPr/>
                    <a:lstStyle/>
                    <a:p>
                      <a:endParaRPr lang="en-US"/>
                    </a:p>
                  </a:txBody>
                  <a:tcPr/>
                </a:tc>
                <a:tc>
                  <a:txBody>
                    <a:bodyPr/>
                    <a:lstStyle/>
                    <a:p>
                      <a:endParaRPr lang="en-US"/>
                    </a:p>
                  </a:txBody>
                  <a:tcPr/>
                </a:tc>
              </a:tr>
              <a:tr h="823539">
                <a:tc>
                  <a:txBody>
                    <a:bodyPr/>
                    <a:lstStyle/>
                    <a:p>
                      <a:pPr algn="just" fontAlgn="t"/>
                      <a:r>
                        <a:rPr lang="en-US" dirty="0">
                          <a:solidFill>
                            <a:srgbClr val="333333"/>
                          </a:solidFill>
                          <a:latin typeface="inter-regular"/>
                        </a:rPr>
                        <a:t>:first-child</a:t>
                      </a:r>
                    </a:p>
                  </a:txBody>
                  <a:tcPr marL="50800" marR="50800" marT="50800" marB="50800"/>
                </a:tc>
                <a:tc>
                  <a:txBody>
                    <a:bodyPr/>
                    <a:lstStyle/>
                    <a:p>
                      <a:pPr algn="just" fontAlgn="t"/>
                      <a:r>
                        <a:rPr lang="en-US">
                          <a:solidFill>
                            <a:srgbClr val="333333"/>
                          </a:solidFill>
                          <a:latin typeface="inter-regular"/>
                        </a:rPr>
                        <a:t>$("p:first-child")</a:t>
                      </a:r>
                    </a:p>
                  </a:txBody>
                  <a:tcPr marL="50800" marR="50800" marT="50800" marB="50800"/>
                </a:tc>
                <a:tc>
                  <a:txBody>
                    <a:bodyPr/>
                    <a:lstStyle/>
                    <a:p>
                      <a:pPr algn="just" fontAlgn="t"/>
                      <a:r>
                        <a:rPr lang="en-US">
                          <a:solidFill>
                            <a:srgbClr val="333333"/>
                          </a:solidFill>
                          <a:latin typeface="inter-regular"/>
                        </a:rPr>
                        <a:t>It will select all p elements that are the first child of their parent</a:t>
                      </a:r>
                    </a:p>
                  </a:txBody>
                  <a:tcPr marL="50800" marR="50800" marT="50800" marB="50800"/>
                </a:tc>
              </a:tr>
              <a:tr h="823539">
                <a:tc>
                  <a:txBody>
                    <a:bodyPr/>
                    <a:lstStyle/>
                    <a:p>
                      <a:pPr algn="just" fontAlgn="t"/>
                      <a:r>
                        <a:rPr lang="en-US">
                          <a:solidFill>
                            <a:srgbClr val="333333"/>
                          </a:solidFill>
                          <a:latin typeface="inter-regular"/>
                        </a:rPr>
                        <a:t>:first-of-type</a:t>
                      </a:r>
                    </a:p>
                  </a:txBody>
                  <a:tcPr marL="50800" marR="50800" marT="50800" marB="50800"/>
                </a:tc>
                <a:tc>
                  <a:txBody>
                    <a:bodyPr/>
                    <a:lstStyle/>
                    <a:p>
                      <a:pPr algn="just" fontAlgn="t"/>
                      <a:r>
                        <a:rPr lang="en-US">
                          <a:solidFill>
                            <a:srgbClr val="333333"/>
                          </a:solidFill>
                          <a:latin typeface="inter-regular"/>
                        </a:rPr>
                        <a:t>$("p:first-of-type")</a:t>
                      </a:r>
                    </a:p>
                  </a:txBody>
                  <a:tcPr marL="50800" marR="50800" marT="50800" marB="50800"/>
                </a:tc>
                <a:tc>
                  <a:txBody>
                    <a:bodyPr/>
                    <a:lstStyle/>
                    <a:p>
                      <a:pPr algn="just" fontAlgn="t"/>
                      <a:r>
                        <a:rPr lang="en-US">
                          <a:solidFill>
                            <a:srgbClr val="333333"/>
                          </a:solidFill>
                          <a:latin typeface="inter-regular"/>
                        </a:rPr>
                        <a:t>It will select all p elements that are the first p element of their parent</a:t>
                      </a:r>
                    </a:p>
                  </a:txBody>
                  <a:tcPr marL="50800" marR="50800" marT="50800" marB="50800"/>
                </a:tc>
              </a:tr>
              <a:tr h="823539">
                <a:tc>
                  <a:txBody>
                    <a:bodyPr/>
                    <a:lstStyle/>
                    <a:p>
                      <a:pPr algn="just" fontAlgn="t"/>
                      <a:r>
                        <a:rPr lang="en-US">
                          <a:solidFill>
                            <a:srgbClr val="333333"/>
                          </a:solidFill>
                          <a:latin typeface="inter-regular"/>
                        </a:rPr>
                        <a:t>:last-child</a:t>
                      </a:r>
                    </a:p>
                  </a:txBody>
                  <a:tcPr marL="50800" marR="50800" marT="50800" marB="50800"/>
                </a:tc>
                <a:tc>
                  <a:txBody>
                    <a:bodyPr/>
                    <a:lstStyle/>
                    <a:p>
                      <a:pPr algn="just" fontAlgn="t"/>
                      <a:r>
                        <a:rPr lang="en-US">
                          <a:solidFill>
                            <a:srgbClr val="333333"/>
                          </a:solidFill>
                          <a:latin typeface="inter-regular"/>
                        </a:rPr>
                        <a:t>$("p:last-child")</a:t>
                      </a:r>
                    </a:p>
                  </a:txBody>
                  <a:tcPr marL="50800" marR="50800" marT="50800" marB="50800"/>
                </a:tc>
                <a:tc>
                  <a:txBody>
                    <a:bodyPr/>
                    <a:lstStyle/>
                    <a:p>
                      <a:pPr algn="just" fontAlgn="t"/>
                      <a:r>
                        <a:rPr lang="en-US" dirty="0">
                          <a:solidFill>
                            <a:srgbClr val="333333"/>
                          </a:solidFill>
                          <a:latin typeface="inter-regular"/>
                        </a:rPr>
                        <a:t>It will select all p elements that are the last child of their parent</a:t>
                      </a:r>
                    </a:p>
                  </a:txBody>
                  <a:tcPr marL="50800" marR="50800" marT="50800" marB="50800"/>
                </a:tc>
              </a:tr>
              <a:tr h="823539">
                <a:tc>
                  <a:txBody>
                    <a:bodyPr/>
                    <a:lstStyle/>
                    <a:p>
                      <a:pPr algn="just" fontAlgn="t"/>
                      <a:r>
                        <a:rPr lang="en-US">
                          <a:solidFill>
                            <a:srgbClr val="333333"/>
                          </a:solidFill>
                          <a:latin typeface="inter-regular"/>
                        </a:rPr>
                        <a:t>:last-of-type</a:t>
                      </a:r>
                    </a:p>
                  </a:txBody>
                  <a:tcPr marL="50800" marR="50800" marT="50800" marB="50800"/>
                </a:tc>
                <a:tc>
                  <a:txBody>
                    <a:bodyPr/>
                    <a:lstStyle/>
                    <a:p>
                      <a:pPr algn="just" fontAlgn="t"/>
                      <a:r>
                        <a:rPr lang="en-US">
                          <a:solidFill>
                            <a:srgbClr val="333333"/>
                          </a:solidFill>
                          <a:latin typeface="inter-regular"/>
                        </a:rPr>
                        <a:t>$("p:last-of-type")</a:t>
                      </a:r>
                    </a:p>
                  </a:txBody>
                  <a:tcPr marL="50800" marR="50800" marT="50800" marB="50800"/>
                </a:tc>
                <a:tc>
                  <a:txBody>
                    <a:bodyPr/>
                    <a:lstStyle/>
                    <a:p>
                      <a:pPr algn="just" fontAlgn="t"/>
                      <a:r>
                        <a:rPr lang="en-US" dirty="0">
                          <a:solidFill>
                            <a:srgbClr val="333333"/>
                          </a:solidFill>
                          <a:latin typeface="inter-regular"/>
                        </a:rPr>
                        <a:t>It will select all p elements that are the last p element of their parent</a:t>
                      </a:r>
                    </a:p>
                  </a:txBody>
                  <a:tcPr marL="50800" marR="50800" marT="50800" marB="50800"/>
                </a:tc>
              </a:tr>
              <a:tr h="823539">
                <a:tc>
                  <a:txBody>
                    <a:bodyPr/>
                    <a:lstStyle/>
                    <a:p>
                      <a:pPr algn="just" fontAlgn="t"/>
                      <a:r>
                        <a:rPr lang="en-US">
                          <a:solidFill>
                            <a:srgbClr val="333333"/>
                          </a:solidFill>
                          <a:latin typeface="inter-regular"/>
                        </a:rPr>
                        <a:t>:nth-child(n)</a:t>
                      </a:r>
                    </a:p>
                  </a:txBody>
                  <a:tcPr marL="50800" marR="50800" marT="50800" marB="50800"/>
                </a:tc>
                <a:tc>
                  <a:txBody>
                    <a:bodyPr/>
                    <a:lstStyle/>
                    <a:p>
                      <a:pPr algn="just" fontAlgn="t"/>
                      <a:r>
                        <a:rPr lang="en-US">
                          <a:solidFill>
                            <a:srgbClr val="333333"/>
                          </a:solidFill>
                          <a:latin typeface="inter-regular"/>
                        </a:rPr>
                        <a:t>$("p:nth-child(2)")</a:t>
                      </a:r>
                    </a:p>
                  </a:txBody>
                  <a:tcPr marL="50800" marR="50800" marT="50800" marB="50800"/>
                </a:tc>
                <a:tc>
                  <a:txBody>
                    <a:bodyPr/>
                    <a:lstStyle/>
                    <a:p>
                      <a:pPr algn="just" fontAlgn="t"/>
                      <a:r>
                        <a:rPr lang="en-US">
                          <a:solidFill>
                            <a:srgbClr val="333333"/>
                          </a:solidFill>
                          <a:latin typeface="inter-regular"/>
                        </a:rPr>
                        <a:t>This will select all p elements that are the 2nd child of their parent</a:t>
                      </a:r>
                    </a:p>
                  </a:txBody>
                  <a:tcPr marL="50800" marR="50800" marT="50800" marB="50800"/>
                </a:tc>
              </a:tr>
              <a:tr h="1067886">
                <a:tc>
                  <a:txBody>
                    <a:bodyPr/>
                    <a:lstStyle/>
                    <a:p>
                      <a:pPr algn="just" fontAlgn="t"/>
                      <a:r>
                        <a:rPr lang="en-US">
                          <a:solidFill>
                            <a:srgbClr val="333333"/>
                          </a:solidFill>
                          <a:latin typeface="inter-regular"/>
                        </a:rPr>
                        <a:t>:nth-last-child(n)</a:t>
                      </a:r>
                    </a:p>
                  </a:txBody>
                  <a:tcPr marL="50800" marR="50800" marT="50800" marB="50800"/>
                </a:tc>
                <a:tc>
                  <a:txBody>
                    <a:bodyPr/>
                    <a:lstStyle/>
                    <a:p>
                      <a:pPr algn="just" fontAlgn="t"/>
                      <a:r>
                        <a:rPr lang="en-US">
                          <a:solidFill>
                            <a:srgbClr val="333333"/>
                          </a:solidFill>
                          <a:latin typeface="inter-regular"/>
                        </a:rPr>
                        <a:t>$("p:nth-last-child(2)")</a:t>
                      </a:r>
                    </a:p>
                  </a:txBody>
                  <a:tcPr marL="50800" marR="50800" marT="50800" marB="50800"/>
                </a:tc>
                <a:tc>
                  <a:txBody>
                    <a:bodyPr/>
                    <a:lstStyle/>
                    <a:p>
                      <a:pPr algn="just" fontAlgn="t"/>
                      <a:r>
                        <a:rPr lang="en-US" dirty="0">
                          <a:solidFill>
                            <a:srgbClr val="333333"/>
                          </a:solidFill>
                          <a:latin typeface="inter-regular"/>
                        </a:rPr>
                        <a:t>This will select all p elements that are the 2nd child of their parent, counting from the last child</a:t>
                      </a:r>
                    </a:p>
                  </a:txBody>
                  <a:tcPr marL="50800" marR="50800" marT="50800" marB="50800"/>
                </a:tc>
              </a:tr>
              <a:tr h="823539">
                <a:tc>
                  <a:txBody>
                    <a:bodyPr/>
                    <a:lstStyle/>
                    <a:p>
                      <a:pPr algn="just" fontAlgn="t"/>
                      <a:r>
                        <a:rPr lang="en-US">
                          <a:solidFill>
                            <a:srgbClr val="333333"/>
                          </a:solidFill>
                          <a:latin typeface="inter-regular"/>
                        </a:rPr>
                        <a:t>:nth-of-type(n)</a:t>
                      </a:r>
                    </a:p>
                  </a:txBody>
                  <a:tcPr marL="50800" marR="50800" marT="50800" marB="50800"/>
                </a:tc>
                <a:tc>
                  <a:txBody>
                    <a:bodyPr/>
                    <a:lstStyle/>
                    <a:p>
                      <a:pPr algn="just" fontAlgn="t"/>
                      <a:r>
                        <a:rPr lang="en-US">
                          <a:solidFill>
                            <a:srgbClr val="333333"/>
                          </a:solidFill>
                          <a:latin typeface="inter-regular"/>
                        </a:rPr>
                        <a:t>$("p:nth-of-type(2)")</a:t>
                      </a:r>
                    </a:p>
                  </a:txBody>
                  <a:tcPr marL="50800" marR="50800" marT="50800" marB="50800"/>
                </a:tc>
                <a:tc>
                  <a:txBody>
                    <a:bodyPr/>
                    <a:lstStyle/>
                    <a:p>
                      <a:pPr algn="just" fontAlgn="t"/>
                      <a:r>
                        <a:rPr lang="en-US">
                          <a:solidFill>
                            <a:srgbClr val="333333"/>
                          </a:solidFill>
                          <a:latin typeface="inter-regular"/>
                        </a:rPr>
                        <a:t>It will select all p elements that are the 2nd p element of their parent</a:t>
                      </a:r>
                    </a:p>
                  </a:txBody>
                  <a:tcPr marL="50800" marR="50800" marT="50800" marB="50800"/>
                </a:tc>
              </a:tr>
              <a:tr h="1067886">
                <a:tc>
                  <a:txBody>
                    <a:bodyPr/>
                    <a:lstStyle/>
                    <a:p>
                      <a:pPr algn="just" fontAlgn="t"/>
                      <a:r>
                        <a:rPr lang="en-US">
                          <a:solidFill>
                            <a:srgbClr val="333333"/>
                          </a:solidFill>
                          <a:latin typeface="inter-regular"/>
                        </a:rPr>
                        <a:t>:nth-last-of-type(n)</a:t>
                      </a:r>
                    </a:p>
                  </a:txBody>
                  <a:tcPr marL="50800" marR="50800" marT="50800" marB="50800"/>
                </a:tc>
                <a:tc>
                  <a:txBody>
                    <a:bodyPr/>
                    <a:lstStyle/>
                    <a:p>
                      <a:pPr algn="just" fontAlgn="t"/>
                      <a:r>
                        <a:rPr lang="en-US">
                          <a:solidFill>
                            <a:srgbClr val="333333"/>
                          </a:solidFill>
                          <a:latin typeface="inter-regular"/>
                        </a:rPr>
                        <a:t>$("p:nth-last-of-type(2)")</a:t>
                      </a:r>
                    </a:p>
                  </a:txBody>
                  <a:tcPr marL="50800" marR="50800" marT="50800" marB="50800"/>
                </a:tc>
                <a:tc>
                  <a:txBody>
                    <a:bodyPr/>
                    <a:lstStyle/>
                    <a:p>
                      <a:pPr algn="just" fontAlgn="t"/>
                      <a:r>
                        <a:rPr lang="en-US">
                          <a:solidFill>
                            <a:srgbClr val="333333"/>
                          </a:solidFill>
                          <a:latin typeface="inter-regular"/>
                        </a:rPr>
                        <a:t>This will select all p elements that are the 2nd p element of their parent, counting from the last child</a:t>
                      </a:r>
                    </a:p>
                  </a:txBody>
                  <a:tcPr marL="50800" marR="50800" marT="50800" marB="50800"/>
                </a:tc>
              </a:tr>
              <a:tr h="823539">
                <a:tc>
                  <a:txBody>
                    <a:bodyPr/>
                    <a:lstStyle/>
                    <a:p>
                      <a:pPr algn="just" fontAlgn="t"/>
                      <a:r>
                        <a:rPr lang="en-US">
                          <a:solidFill>
                            <a:srgbClr val="333333"/>
                          </a:solidFill>
                          <a:latin typeface="inter-regular"/>
                        </a:rPr>
                        <a:t>:only-child</a:t>
                      </a:r>
                    </a:p>
                  </a:txBody>
                  <a:tcPr marL="50800" marR="50800" marT="50800" marB="50800"/>
                </a:tc>
                <a:tc>
                  <a:txBody>
                    <a:bodyPr/>
                    <a:lstStyle/>
                    <a:p>
                      <a:pPr algn="just" fontAlgn="t"/>
                      <a:r>
                        <a:rPr lang="en-US">
                          <a:solidFill>
                            <a:srgbClr val="333333"/>
                          </a:solidFill>
                          <a:latin typeface="inter-regular"/>
                        </a:rPr>
                        <a:t>$("p:only-child")</a:t>
                      </a:r>
                    </a:p>
                  </a:txBody>
                  <a:tcPr marL="50800" marR="50800" marT="50800" marB="50800"/>
                </a:tc>
                <a:tc>
                  <a:txBody>
                    <a:bodyPr/>
                    <a:lstStyle/>
                    <a:p>
                      <a:pPr algn="just" fontAlgn="t"/>
                      <a:r>
                        <a:rPr lang="en-US">
                          <a:solidFill>
                            <a:srgbClr val="333333"/>
                          </a:solidFill>
                          <a:latin typeface="inter-regular"/>
                        </a:rPr>
                        <a:t>It will select all p elements that are the only child of their parent</a:t>
                      </a:r>
                    </a:p>
                  </a:txBody>
                  <a:tcPr marL="50800" marR="50800" marT="50800" marB="50800"/>
                </a:tc>
              </a:tr>
              <a:tr h="823539">
                <a:tc>
                  <a:txBody>
                    <a:bodyPr/>
                    <a:lstStyle/>
                    <a:p>
                      <a:pPr algn="just" fontAlgn="t"/>
                      <a:r>
                        <a:rPr lang="en-US">
                          <a:solidFill>
                            <a:srgbClr val="333333"/>
                          </a:solidFill>
                          <a:latin typeface="inter-regular"/>
                        </a:rPr>
                        <a:t>:only-of-type</a:t>
                      </a:r>
                    </a:p>
                  </a:txBody>
                  <a:tcPr marL="50800" marR="50800" marT="50800" marB="50800"/>
                </a:tc>
                <a:tc>
                  <a:txBody>
                    <a:bodyPr/>
                    <a:lstStyle/>
                    <a:p>
                      <a:pPr algn="just" fontAlgn="t"/>
                      <a:r>
                        <a:rPr lang="en-US">
                          <a:solidFill>
                            <a:srgbClr val="333333"/>
                          </a:solidFill>
                          <a:latin typeface="inter-regular"/>
                        </a:rPr>
                        <a:t>$("p:only-of-type")</a:t>
                      </a:r>
                    </a:p>
                  </a:txBody>
                  <a:tcPr marL="50800" marR="50800" marT="50800" marB="50800"/>
                </a:tc>
                <a:tc>
                  <a:txBody>
                    <a:bodyPr/>
                    <a:lstStyle/>
                    <a:p>
                      <a:pPr algn="just" fontAlgn="t"/>
                      <a:r>
                        <a:rPr lang="en-US">
                          <a:solidFill>
                            <a:srgbClr val="333333"/>
                          </a:solidFill>
                          <a:latin typeface="inter-regular"/>
                        </a:rPr>
                        <a:t>It will select all p elements that are the only child, of its type, of their parent</a:t>
                      </a:r>
                    </a:p>
                  </a:txBody>
                  <a:tcPr marL="50800" marR="50800" marT="50800" marB="50800"/>
                </a:tc>
              </a:tr>
              <a:tr h="823539">
                <a:tc>
                  <a:txBody>
                    <a:bodyPr/>
                    <a:lstStyle/>
                    <a:p>
                      <a:pPr algn="just" fontAlgn="t"/>
                      <a:r>
                        <a:rPr lang="en-US">
                          <a:solidFill>
                            <a:srgbClr val="333333"/>
                          </a:solidFill>
                          <a:latin typeface="inter-regular"/>
                        </a:rPr>
                        <a:t>parent &gt; child</a:t>
                      </a:r>
                    </a:p>
                  </a:txBody>
                  <a:tcPr marL="50800" marR="50800" marT="50800" marB="50800"/>
                </a:tc>
                <a:tc>
                  <a:txBody>
                    <a:bodyPr/>
                    <a:lstStyle/>
                    <a:p>
                      <a:pPr algn="just" fontAlgn="t"/>
                      <a:r>
                        <a:rPr lang="en-US">
                          <a:solidFill>
                            <a:srgbClr val="333333"/>
                          </a:solidFill>
                          <a:latin typeface="inter-regular"/>
                        </a:rPr>
                        <a:t>$("div &gt; p")</a:t>
                      </a:r>
                    </a:p>
                  </a:txBody>
                  <a:tcPr marL="50800" marR="50800" marT="50800" marB="50800"/>
                </a:tc>
                <a:tc>
                  <a:txBody>
                    <a:bodyPr/>
                    <a:lstStyle/>
                    <a:p>
                      <a:pPr algn="just" fontAlgn="t"/>
                      <a:r>
                        <a:rPr lang="en-US">
                          <a:solidFill>
                            <a:srgbClr val="333333"/>
                          </a:solidFill>
                          <a:latin typeface="inter-regular"/>
                        </a:rPr>
                        <a:t>It will select all p elements that are a direct child of a div element</a:t>
                      </a:r>
                    </a:p>
                  </a:txBody>
                  <a:tcPr marL="50800" marR="50800" marT="50800" marB="50800"/>
                </a:tc>
              </a:tr>
              <a:tr h="823539">
                <a:tc>
                  <a:txBody>
                    <a:bodyPr/>
                    <a:lstStyle/>
                    <a:p>
                      <a:pPr algn="just" fontAlgn="t"/>
                      <a:r>
                        <a:rPr lang="en-US">
                          <a:solidFill>
                            <a:srgbClr val="333333"/>
                          </a:solidFill>
                          <a:latin typeface="inter-regular"/>
                        </a:rPr>
                        <a:t>parent descendant</a:t>
                      </a:r>
                    </a:p>
                  </a:txBody>
                  <a:tcPr marL="50800" marR="50800" marT="50800" marB="50800"/>
                </a:tc>
                <a:tc>
                  <a:txBody>
                    <a:bodyPr/>
                    <a:lstStyle/>
                    <a:p>
                      <a:pPr algn="just" fontAlgn="t"/>
                      <a:r>
                        <a:rPr lang="en-US">
                          <a:solidFill>
                            <a:srgbClr val="333333"/>
                          </a:solidFill>
                          <a:latin typeface="inter-regular"/>
                        </a:rPr>
                        <a:t>$("div p")</a:t>
                      </a:r>
                    </a:p>
                  </a:txBody>
                  <a:tcPr marL="50800" marR="50800" marT="50800" marB="50800"/>
                </a:tc>
                <a:tc>
                  <a:txBody>
                    <a:bodyPr/>
                    <a:lstStyle/>
                    <a:p>
                      <a:pPr algn="just" fontAlgn="t"/>
                      <a:r>
                        <a:rPr lang="en-US">
                          <a:solidFill>
                            <a:srgbClr val="333333"/>
                          </a:solidFill>
                          <a:latin typeface="inter-regular"/>
                        </a:rPr>
                        <a:t>It will select all p elements that are descendants of a div element</a:t>
                      </a:r>
                    </a:p>
                  </a:txBody>
                  <a:tcPr marL="50800" marR="50800" marT="50800" marB="50800"/>
                </a:tc>
              </a:tr>
              <a:tr h="823539">
                <a:tc>
                  <a:txBody>
                    <a:bodyPr/>
                    <a:lstStyle/>
                    <a:p>
                      <a:pPr algn="just" fontAlgn="t"/>
                      <a:r>
                        <a:rPr lang="en-US">
                          <a:solidFill>
                            <a:srgbClr val="333333"/>
                          </a:solidFill>
                          <a:latin typeface="inter-regular"/>
                        </a:rPr>
                        <a:t>element + next</a:t>
                      </a:r>
                    </a:p>
                  </a:txBody>
                  <a:tcPr marL="50800" marR="50800" marT="50800" marB="50800"/>
                </a:tc>
                <a:tc>
                  <a:txBody>
                    <a:bodyPr/>
                    <a:lstStyle/>
                    <a:p>
                      <a:pPr algn="just" fontAlgn="t"/>
                      <a:r>
                        <a:rPr lang="en-US">
                          <a:solidFill>
                            <a:srgbClr val="333333"/>
                          </a:solidFill>
                          <a:latin typeface="inter-regular"/>
                        </a:rPr>
                        <a:t>$("div + p")</a:t>
                      </a:r>
                    </a:p>
                  </a:txBody>
                  <a:tcPr marL="50800" marR="50800" marT="50800" marB="50800"/>
                </a:tc>
                <a:tc>
                  <a:txBody>
                    <a:bodyPr/>
                    <a:lstStyle/>
                    <a:p>
                      <a:pPr algn="just" fontAlgn="t"/>
                      <a:r>
                        <a:rPr lang="en-US">
                          <a:solidFill>
                            <a:srgbClr val="333333"/>
                          </a:solidFill>
                          <a:latin typeface="inter-regular"/>
                        </a:rPr>
                        <a:t>It selects the p element that are next to each div elements</a:t>
                      </a:r>
                    </a:p>
                  </a:txBody>
                  <a:tcPr marL="50800" marR="50800" marT="50800" marB="50800"/>
                </a:tc>
              </a:tr>
              <a:tr h="579192">
                <a:tc>
                  <a:txBody>
                    <a:bodyPr/>
                    <a:lstStyle/>
                    <a:p>
                      <a:pPr algn="just" fontAlgn="t"/>
                      <a:r>
                        <a:rPr lang="en-US">
                          <a:solidFill>
                            <a:srgbClr val="333333"/>
                          </a:solidFill>
                          <a:latin typeface="inter-regular"/>
                        </a:rPr>
                        <a:t>element ~ siblings</a:t>
                      </a:r>
                    </a:p>
                  </a:txBody>
                  <a:tcPr marL="50800" marR="50800" marT="50800" marB="50800"/>
                </a:tc>
                <a:tc>
                  <a:txBody>
                    <a:bodyPr/>
                    <a:lstStyle/>
                    <a:p>
                      <a:pPr algn="just" fontAlgn="t"/>
                      <a:r>
                        <a:rPr lang="en-US">
                          <a:solidFill>
                            <a:srgbClr val="333333"/>
                          </a:solidFill>
                          <a:latin typeface="inter-regular"/>
                        </a:rPr>
                        <a:t>$("div ~ p")</a:t>
                      </a:r>
                    </a:p>
                  </a:txBody>
                  <a:tcPr marL="50800" marR="50800" marT="50800" marB="50800"/>
                </a:tc>
                <a:tc>
                  <a:txBody>
                    <a:bodyPr/>
                    <a:lstStyle/>
                    <a:p>
                      <a:pPr algn="just" fontAlgn="t"/>
                      <a:r>
                        <a:rPr lang="en-US">
                          <a:solidFill>
                            <a:srgbClr val="333333"/>
                          </a:solidFill>
                          <a:latin typeface="inter-regular"/>
                        </a:rPr>
                        <a:t>It selects all p elements that are siblings of a div element</a:t>
                      </a:r>
                    </a:p>
                  </a:txBody>
                  <a:tcPr marL="50800" marR="50800" marT="50800" marB="50800"/>
                </a:tc>
              </a:tr>
              <a:tr h="823539">
                <a:tc>
                  <a:txBody>
                    <a:bodyPr/>
                    <a:lstStyle/>
                    <a:p>
                      <a:pPr algn="just" fontAlgn="t"/>
                      <a:r>
                        <a:rPr lang="en-US">
                          <a:solidFill>
                            <a:srgbClr val="333333"/>
                          </a:solidFill>
                          <a:latin typeface="inter-regular"/>
                        </a:rPr>
                        <a:t>:eq(index)</a:t>
                      </a:r>
                    </a:p>
                  </a:txBody>
                  <a:tcPr marL="50800" marR="50800" marT="50800" marB="50800"/>
                </a:tc>
                <a:tc>
                  <a:txBody>
                    <a:bodyPr/>
                    <a:lstStyle/>
                    <a:p>
                      <a:pPr algn="just" fontAlgn="t"/>
                      <a:r>
                        <a:rPr lang="en-US">
                          <a:solidFill>
                            <a:srgbClr val="333333"/>
                          </a:solidFill>
                          <a:latin typeface="inter-regular"/>
                        </a:rPr>
                        <a:t>$("ul li:eq(3)")</a:t>
                      </a:r>
                    </a:p>
                  </a:txBody>
                  <a:tcPr marL="50800" marR="50800" marT="50800" marB="50800"/>
                </a:tc>
                <a:tc>
                  <a:txBody>
                    <a:bodyPr/>
                    <a:lstStyle/>
                    <a:p>
                      <a:pPr algn="just" fontAlgn="t"/>
                      <a:r>
                        <a:rPr lang="en-US">
                          <a:solidFill>
                            <a:srgbClr val="333333"/>
                          </a:solidFill>
                          <a:latin typeface="inter-regular"/>
                        </a:rPr>
                        <a:t>It will select the fourth element in a list (index starts at 0)</a:t>
                      </a:r>
                    </a:p>
                  </a:txBody>
                  <a:tcPr marL="50800" marR="50800" marT="50800" marB="50800"/>
                </a:tc>
              </a:tr>
              <a:tr h="579192">
                <a:tc>
                  <a:txBody>
                    <a:bodyPr/>
                    <a:lstStyle/>
                    <a:p>
                      <a:pPr algn="just" fontAlgn="t"/>
                      <a:r>
                        <a:rPr lang="en-US">
                          <a:solidFill>
                            <a:srgbClr val="333333"/>
                          </a:solidFill>
                          <a:latin typeface="inter-regular"/>
                        </a:rPr>
                        <a:t>:gt(no)</a:t>
                      </a:r>
                    </a:p>
                  </a:txBody>
                  <a:tcPr marL="50800" marR="50800" marT="50800" marB="50800"/>
                </a:tc>
                <a:tc>
                  <a:txBody>
                    <a:bodyPr/>
                    <a:lstStyle/>
                    <a:p>
                      <a:pPr algn="just" fontAlgn="t"/>
                      <a:r>
                        <a:rPr lang="en-US">
                          <a:solidFill>
                            <a:srgbClr val="333333"/>
                          </a:solidFill>
                          <a:latin typeface="inter-regular"/>
                        </a:rPr>
                        <a:t>$("ul li:gt(3)")</a:t>
                      </a:r>
                    </a:p>
                  </a:txBody>
                  <a:tcPr marL="50800" marR="50800" marT="50800" marB="50800"/>
                </a:tc>
                <a:tc>
                  <a:txBody>
                    <a:bodyPr/>
                    <a:lstStyle/>
                    <a:p>
                      <a:pPr algn="just" fontAlgn="t"/>
                      <a:r>
                        <a:rPr lang="en-US">
                          <a:solidFill>
                            <a:srgbClr val="333333"/>
                          </a:solidFill>
                          <a:latin typeface="inter-regular"/>
                        </a:rPr>
                        <a:t>Select the list elements with an index greater than 3</a:t>
                      </a:r>
                    </a:p>
                  </a:txBody>
                  <a:tcPr marL="50800" marR="50800" marT="50800" marB="50800"/>
                </a:tc>
              </a:tr>
              <a:tr h="579192">
                <a:tc>
                  <a:txBody>
                    <a:bodyPr/>
                    <a:lstStyle/>
                    <a:p>
                      <a:pPr algn="just" fontAlgn="t"/>
                      <a:r>
                        <a:rPr lang="en-US">
                          <a:solidFill>
                            <a:srgbClr val="333333"/>
                          </a:solidFill>
                          <a:latin typeface="inter-regular"/>
                        </a:rPr>
                        <a:t>:lt(no)</a:t>
                      </a:r>
                    </a:p>
                  </a:txBody>
                  <a:tcPr marL="50800" marR="50800" marT="50800" marB="50800"/>
                </a:tc>
                <a:tc>
                  <a:txBody>
                    <a:bodyPr/>
                    <a:lstStyle/>
                    <a:p>
                      <a:pPr algn="just" fontAlgn="t"/>
                      <a:r>
                        <a:rPr lang="en-US">
                          <a:solidFill>
                            <a:srgbClr val="333333"/>
                          </a:solidFill>
                          <a:latin typeface="inter-regular"/>
                        </a:rPr>
                        <a:t>$("ul li:lt(3)")</a:t>
                      </a:r>
                    </a:p>
                  </a:txBody>
                  <a:tcPr marL="50800" marR="50800" marT="50800" marB="50800"/>
                </a:tc>
                <a:tc>
                  <a:txBody>
                    <a:bodyPr/>
                    <a:lstStyle/>
                    <a:p>
                      <a:pPr algn="just" fontAlgn="t"/>
                      <a:r>
                        <a:rPr lang="en-US">
                          <a:solidFill>
                            <a:srgbClr val="333333"/>
                          </a:solidFill>
                          <a:latin typeface="inter-regular"/>
                        </a:rPr>
                        <a:t>Select the list elements with an index less than 3</a:t>
                      </a:r>
                    </a:p>
                  </a:txBody>
                  <a:tcPr marL="50800" marR="50800" marT="50800" marB="50800"/>
                </a:tc>
              </a:tr>
              <a:tr h="579192">
                <a:tc>
                  <a:txBody>
                    <a:bodyPr/>
                    <a:lstStyle/>
                    <a:p>
                      <a:pPr algn="just" fontAlgn="t"/>
                      <a:r>
                        <a:rPr lang="en-US">
                          <a:solidFill>
                            <a:srgbClr val="333333"/>
                          </a:solidFill>
                          <a:latin typeface="inter-regular"/>
                        </a:rPr>
                        <a:t>:not(selector)</a:t>
                      </a:r>
                    </a:p>
                  </a:txBody>
                  <a:tcPr marL="50800" marR="50800" marT="50800" marB="50800"/>
                </a:tc>
                <a:tc>
                  <a:txBody>
                    <a:bodyPr/>
                    <a:lstStyle/>
                    <a:p>
                      <a:pPr algn="just" fontAlgn="t"/>
                      <a:r>
                        <a:rPr lang="en-US">
                          <a:solidFill>
                            <a:srgbClr val="333333"/>
                          </a:solidFill>
                          <a:latin typeface="inter-regular"/>
                        </a:rPr>
                        <a:t>$("input:not(:empty)")</a:t>
                      </a:r>
                    </a:p>
                  </a:txBody>
                  <a:tcPr marL="50800" marR="50800" marT="50800" marB="50800"/>
                </a:tc>
                <a:tc>
                  <a:txBody>
                    <a:bodyPr/>
                    <a:lstStyle/>
                    <a:p>
                      <a:pPr algn="just" fontAlgn="t"/>
                      <a:r>
                        <a:rPr lang="en-US">
                          <a:solidFill>
                            <a:srgbClr val="333333"/>
                          </a:solidFill>
                          <a:latin typeface="inter-regular"/>
                        </a:rPr>
                        <a:t>Select all input elements that are not empty</a:t>
                      </a:r>
                    </a:p>
                  </a:txBody>
                  <a:tcPr marL="50800" marR="50800" marT="50800" marB="50800"/>
                </a:tc>
              </a:tr>
              <a:tr h="579192">
                <a:tc>
                  <a:txBody>
                    <a:bodyPr/>
                    <a:lstStyle/>
                    <a:p>
                      <a:pPr algn="just" fontAlgn="t"/>
                      <a:r>
                        <a:rPr lang="en-US">
                          <a:solidFill>
                            <a:srgbClr val="333333"/>
                          </a:solidFill>
                          <a:latin typeface="inter-regular"/>
                        </a:rPr>
                        <a:t>:header</a:t>
                      </a:r>
                    </a:p>
                  </a:txBody>
                  <a:tcPr marL="50800" marR="50800" marT="50800" marB="50800"/>
                </a:tc>
                <a:tc>
                  <a:txBody>
                    <a:bodyPr/>
                    <a:lstStyle/>
                    <a:p>
                      <a:pPr algn="just" fontAlgn="t"/>
                      <a:r>
                        <a:rPr lang="en-US" dirty="0">
                          <a:solidFill>
                            <a:srgbClr val="333333"/>
                          </a:solidFill>
                          <a:latin typeface="inter-regular"/>
                        </a:rPr>
                        <a:t>$(":header")</a:t>
                      </a:r>
                    </a:p>
                  </a:txBody>
                  <a:tcPr marL="50800" marR="50800" marT="50800" marB="50800"/>
                </a:tc>
                <a:tc>
                  <a:txBody>
                    <a:bodyPr/>
                    <a:lstStyle/>
                    <a:p>
                      <a:pPr algn="just" fontAlgn="t"/>
                      <a:r>
                        <a:rPr lang="en-US" dirty="0">
                          <a:solidFill>
                            <a:srgbClr val="333333"/>
                          </a:solidFill>
                          <a:latin typeface="inter-regular"/>
                        </a:rPr>
                        <a:t>Select all header elements h1, h2 ...</a:t>
                      </a:r>
                    </a:p>
                  </a:txBody>
                  <a:tcPr marL="50800" marR="50800" marT="50800" marB="508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0" y="-2438400"/>
          <a:ext cx="8229600" cy="141681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:animated</a:t>
                      </a:r>
                    </a:p>
                  </a:txBody>
                  <a:tcPr marL="50800" marR="50800" marT="50800" marB="50800"/>
                </a:tc>
                <a:tc>
                  <a:txBody>
                    <a:bodyPr/>
                    <a:lstStyle/>
                    <a:p>
                      <a:pPr algn="just" fontAlgn="t"/>
                      <a:r>
                        <a:rPr lang="en-US">
                          <a:solidFill>
                            <a:srgbClr val="333333"/>
                          </a:solidFill>
                          <a:latin typeface="inter-regular"/>
                        </a:rPr>
                        <a:t>$(":animated")</a:t>
                      </a:r>
                    </a:p>
                  </a:txBody>
                  <a:tcPr marL="50800" marR="50800" marT="50800" marB="50800"/>
                </a:tc>
                <a:tc>
                  <a:txBody>
                    <a:bodyPr/>
                    <a:lstStyle/>
                    <a:p>
                      <a:pPr algn="just" fontAlgn="t"/>
                      <a:r>
                        <a:rPr lang="en-US">
                          <a:solidFill>
                            <a:srgbClr val="333333"/>
                          </a:solidFill>
                          <a:latin typeface="inter-regular"/>
                        </a:rPr>
                        <a:t>Select all animated elements</a:t>
                      </a:r>
                    </a:p>
                  </a:txBody>
                  <a:tcPr marL="50800" marR="50800" marT="50800" marB="50800"/>
                </a:tc>
              </a:tr>
              <a:tr h="370840">
                <a:tc>
                  <a:txBody>
                    <a:bodyPr/>
                    <a:lstStyle/>
                    <a:p>
                      <a:pPr algn="just" fontAlgn="t"/>
                      <a:r>
                        <a:rPr lang="en-US">
                          <a:solidFill>
                            <a:srgbClr val="333333"/>
                          </a:solidFill>
                          <a:latin typeface="inter-regular"/>
                        </a:rPr>
                        <a:t>:focus</a:t>
                      </a:r>
                    </a:p>
                  </a:txBody>
                  <a:tcPr marL="50800" marR="50800" marT="50800" marB="50800"/>
                </a:tc>
                <a:tc>
                  <a:txBody>
                    <a:bodyPr/>
                    <a:lstStyle/>
                    <a:p>
                      <a:pPr algn="just" fontAlgn="t"/>
                      <a:r>
                        <a:rPr lang="en-US">
                          <a:solidFill>
                            <a:srgbClr val="333333"/>
                          </a:solidFill>
                          <a:latin typeface="inter-regular"/>
                        </a:rPr>
                        <a:t>$(":focus")</a:t>
                      </a:r>
                    </a:p>
                  </a:txBody>
                  <a:tcPr marL="50800" marR="50800" marT="50800" marB="50800"/>
                </a:tc>
                <a:tc>
                  <a:txBody>
                    <a:bodyPr/>
                    <a:lstStyle/>
                    <a:p>
                      <a:pPr algn="just" fontAlgn="t"/>
                      <a:r>
                        <a:rPr lang="en-US">
                          <a:solidFill>
                            <a:srgbClr val="333333"/>
                          </a:solidFill>
                          <a:latin typeface="inter-regular"/>
                        </a:rPr>
                        <a:t>Select the element that currently has focus</a:t>
                      </a:r>
                    </a:p>
                  </a:txBody>
                  <a:tcPr marL="50800" marR="50800" marT="50800" marB="50800"/>
                </a:tc>
              </a:tr>
              <a:tr h="370840">
                <a:tc>
                  <a:txBody>
                    <a:bodyPr/>
                    <a:lstStyle/>
                    <a:p>
                      <a:pPr algn="just" fontAlgn="t"/>
                      <a:r>
                        <a:rPr lang="en-US">
                          <a:solidFill>
                            <a:srgbClr val="333333"/>
                          </a:solidFill>
                          <a:latin typeface="inter-regular"/>
                        </a:rPr>
                        <a:t>:contains(text)</a:t>
                      </a:r>
                    </a:p>
                  </a:txBody>
                  <a:tcPr marL="50800" marR="50800" marT="50800" marB="50800"/>
                </a:tc>
                <a:tc>
                  <a:txBody>
                    <a:bodyPr/>
                    <a:lstStyle/>
                    <a:p>
                      <a:pPr algn="just" fontAlgn="t"/>
                      <a:r>
                        <a:rPr lang="en-US">
                          <a:solidFill>
                            <a:srgbClr val="333333"/>
                          </a:solidFill>
                          <a:latin typeface="inter-regular"/>
                        </a:rPr>
                        <a:t>$(":contains('Hello')")</a:t>
                      </a:r>
                    </a:p>
                  </a:txBody>
                  <a:tcPr marL="50800" marR="50800" marT="50800" marB="50800"/>
                </a:tc>
                <a:tc>
                  <a:txBody>
                    <a:bodyPr/>
                    <a:lstStyle/>
                    <a:p>
                      <a:pPr algn="just" fontAlgn="t"/>
                      <a:r>
                        <a:rPr lang="en-US">
                          <a:solidFill>
                            <a:srgbClr val="333333"/>
                          </a:solidFill>
                          <a:latin typeface="inter-regular"/>
                        </a:rPr>
                        <a:t>Select all elements which contains the text "Hello"</a:t>
                      </a:r>
                    </a:p>
                  </a:txBody>
                  <a:tcPr marL="50800" marR="50800" marT="50800" marB="50800"/>
                </a:tc>
              </a:tr>
              <a:tr h="370840">
                <a:tc>
                  <a:txBody>
                    <a:bodyPr/>
                    <a:lstStyle/>
                    <a:p>
                      <a:pPr algn="just" fontAlgn="t"/>
                      <a:r>
                        <a:rPr lang="en-US">
                          <a:solidFill>
                            <a:srgbClr val="333333"/>
                          </a:solidFill>
                          <a:latin typeface="inter-regular"/>
                        </a:rPr>
                        <a:t>:has(selector)</a:t>
                      </a:r>
                    </a:p>
                  </a:txBody>
                  <a:tcPr marL="50800" marR="50800" marT="50800" marB="50800"/>
                </a:tc>
                <a:tc>
                  <a:txBody>
                    <a:bodyPr/>
                    <a:lstStyle/>
                    <a:p>
                      <a:pPr algn="just" fontAlgn="t"/>
                      <a:r>
                        <a:rPr lang="en-US">
                          <a:solidFill>
                            <a:srgbClr val="333333"/>
                          </a:solidFill>
                          <a:latin typeface="inter-regular"/>
                        </a:rPr>
                        <a:t>$("div:has(p)")</a:t>
                      </a:r>
                    </a:p>
                  </a:txBody>
                  <a:tcPr marL="50800" marR="50800" marT="50800" marB="50800"/>
                </a:tc>
                <a:tc>
                  <a:txBody>
                    <a:bodyPr/>
                    <a:lstStyle/>
                    <a:p>
                      <a:pPr algn="just" fontAlgn="t"/>
                      <a:r>
                        <a:rPr lang="en-US">
                          <a:solidFill>
                            <a:srgbClr val="333333"/>
                          </a:solidFill>
                          <a:latin typeface="inter-regular"/>
                        </a:rPr>
                        <a:t>Select all div elements that have a p element</a:t>
                      </a:r>
                    </a:p>
                  </a:txBody>
                  <a:tcPr marL="50800" marR="50800" marT="50800" marB="50800"/>
                </a:tc>
              </a:tr>
              <a:tr h="370840">
                <a:tc>
                  <a:txBody>
                    <a:bodyPr/>
                    <a:lstStyle/>
                    <a:p>
                      <a:pPr algn="just" fontAlgn="t"/>
                      <a:r>
                        <a:rPr lang="en-US">
                          <a:solidFill>
                            <a:srgbClr val="333333"/>
                          </a:solidFill>
                          <a:latin typeface="inter-regular"/>
                        </a:rPr>
                        <a:t>:empty</a:t>
                      </a:r>
                    </a:p>
                  </a:txBody>
                  <a:tcPr marL="50800" marR="50800" marT="50800" marB="50800"/>
                </a:tc>
                <a:tc>
                  <a:txBody>
                    <a:bodyPr/>
                    <a:lstStyle/>
                    <a:p>
                      <a:pPr algn="just" fontAlgn="t"/>
                      <a:r>
                        <a:rPr lang="en-US">
                          <a:solidFill>
                            <a:srgbClr val="333333"/>
                          </a:solidFill>
                          <a:latin typeface="inter-regular"/>
                        </a:rPr>
                        <a:t>$(":empty")</a:t>
                      </a:r>
                    </a:p>
                  </a:txBody>
                  <a:tcPr marL="50800" marR="50800" marT="50800" marB="50800"/>
                </a:tc>
                <a:tc>
                  <a:txBody>
                    <a:bodyPr/>
                    <a:lstStyle/>
                    <a:p>
                      <a:pPr algn="just" fontAlgn="t"/>
                      <a:r>
                        <a:rPr lang="en-US">
                          <a:solidFill>
                            <a:srgbClr val="333333"/>
                          </a:solidFill>
                          <a:latin typeface="inter-regular"/>
                        </a:rPr>
                        <a:t>Select all elements that are empty</a:t>
                      </a:r>
                    </a:p>
                  </a:txBody>
                  <a:tcPr marL="50800" marR="50800" marT="50800" marB="50800"/>
                </a:tc>
              </a:tr>
              <a:tr h="370840">
                <a:tc>
                  <a:txBody>
                    <a:bodyPr/>
                    <a:lstStyle/>
                    <a:p>
                      <a:pPr algn="just" fontAlgn="t"/>
                      <a:r>
                        <a:rPr lang="en-US">
                          <a:solidFill>
                            <a:srgbClr val="333333"/>
                          </a:solidFill>
                          <a:latin typeface="inter-regular"/>
                        </a:rPr>
                        <a:t>:parent</a:t>
                      </a:r>
                    </a:p>
                  </a:txBody>
                  <a:tcPr marL="50800" marR="50800" marT="50800" marB="50800"/>
                </a:tc>
                <a:tc>
                  <a:txBody>
                    <a:bodyPr/>
                    <a:lstStyle/>
                    <a:p>
                      <a:pPr algn="just" fontAlgn="t"/>
                      <a:r>
                        <a:rPr lang="en-US">
                          <a:solidFill>
                            <a:srgbClr val="333333"/>
                          </a:solidFill>
                          <a:latin typeface="inter-regular"/>
                        </a:rPr>
                        <a:t>$(":parent")</a:t>
                      </a:r>
                    </a:p>
                  </a:txBody>
                  <a:tcPr marL="50800" marR="50800" marT="50800" marB="50800"/>
                </a:tc>
                <a:tc>
                  <a:txBody>
                    <a:bodyPr/>
                    <a:lstStyle/>
                    <a:p>
                      <a:pPr algn="just" fontAlgn="t"/>
                      <a:r>
                        <a:rPr lang="en-US">
                          <a:solidFill>
                            <a:srgbClr val="333333"/>
                          </a:solidFill>
                          <a:latin typeface="inter-regular"/>
                        </a:rPr>
                        <a:t>Select all elements that are a parent of another element</a:t>
                      </a:r>
                    </a:p>
                  </a:txBody>
                  <a:tcPr marL="50800" marR="50800" marT="50800" marB="50800"/>
                </a:tc>
              </a:tr>
              <a:tr h="370840">
                <a:tc>
                  <a:txBody>
                    <a:bodyPr/>
                    <a:lstStyle/>
                    <a:p>
                      <a:pPr algn="just" fontAlgn="t"/>
                      <a:r>
                        <a:rPr lang="en-US">
                          <a:solidFill>
                            <a:srgbClr val="333333"/>
                          </a:solidFill>
                          <a:latin typeface="inter-regular"/>
                        </a:rPr>
                        <a:t>:hidden</a:t>
                      </a:r>
                    </a:p>
                  </a:txBody>
                  <a:tcPr marL="50800" marR="50800" marT="50800" marB="50800"/>
                </a:tc>
                <a:tc>
                  <a:txBody>
                    <a:bodyPr/>
                    <a:lstStyle/>
                    <a:p>
                      <a:pPr algn="just" fontAlgn="t"/>
                      <a:r>
                        <a:rPr lang="en-US">
                          <a:solidFill>
                            <a:srgbClr val="333333"/>
                          </a:solidFill>
                          <a:latin typeface="inter-regular"/>
                        </a:rPr>
                        <a:t>$("p:hidden")</a:t>
                      </a:r>
                    </a:p>
                  </a:txBody>
                  <a:tcPr marL="50800" marR="50800" marT="50800" marB="50800"/>
                </a:tc>
                <a:tc>
                  <a:txBody>
                    <a:bodyPr/>
                    <a:lstStyle/>
                    <a:p>
                      <a:pPr algn="just" fontAlgn="t"/>
                      <a:r>
                        <a:rPr lang="en-US">
                          <a:solidFill>
                            <a:srgbClr val="333333"/>
                          </a:solidFill>
                          <a:latin typeface="inter-regular"/>
                        </a:rPr>
                        <a:t>Select all hidden p elements</a:t>
                      </a:r>
                    </a:p>
                  </a:txBody>
                  <a:tcPr marL="50800" marR="50800" marT="50800" marB="50800"/>
                </a:tc>
              </a:tr>
              <a:tr h="370840">
                <a:tc>
                  <a:txBody>
                    <a:bodyPr/>
                    <a:lstStyle/>
                    <a:p>
                      <a:pPr algn="just" fontAlgn="t"/>
                      <a:r>
                        <a:rPr lang="en-US">
                          <a:solidFill>
                            <a:srgbClr val="333333"/>
                          </a:solidFill>
                          <a:latin typeface="inter-regular"/>
                        </a:rPr>
                        <a:t>:visible</a:t>
                      </a:r>
                    </a:p>
                  </a:txBody>
                  <a:tcPr marL="50800" marR="50800" marT="50800" marB="50800"/>
                </a:tc>
                <a:tc>
                  <a:txBody>
                    <a:bodyPr/>
                    <a:lstStyle/>
                    <a:p>
                      <a:pPr algn="just" fontAlgn="t"/>
                      <a:r>
                        <a:rPr lang="en-US">
                          <a:solidFill>
                            <a:srgbClr val="333333"/>
                          </a:solidFill>
                          <a:latin typeface="inter-regular"/>
                        </a:rPr>
                        <a:t>$("table:visible")</a:t>
                      </a:r>
                    </a:p>
                  </a:txBody>
                  <a:tcPr marL="50800" marR="50800" marT="50800" marB="50800"/>
                </a:tc>
                <a:tc>
                  <a:txBody>
                    <a:bodyPr/>
                    <a:lstStyle/>
                    <a:p>
                      <a:pPr algn="just" fontAlgn="t"/>
                      <a:r>
                        <a:rPr lang="en-US">
                          <a:solidFill>
                            <a:srgbClr val="333333"/>
                          </a:solidFill>
                          <a:latin typeface="inter-regular"/>
                        </a:rPr>
                        <a:t>Select all visible tables</a:t>
                      </a:r>
                    </a:p>
                  </a:txBody>
                  <a:tcPr marL="50800" marR="50800" marT="50800" marB="50800"/>
                </a:tc>
              </a:tr>
              <a:tr h="370840">
                <a:tc>
                  <a:txBody>
                    <a:bodyPr/>
                    <a:lstStyle/>
                    <a:p>
                      <a:pPr algn="just" fontAlgn="t"/>
                      <a:r>
                        <a:rPr lang="en-US">
                          <a:solidFill>
                            <a:srgbClr val="333333"/>
                          </a:solidFill>
                          <a:latin typeface="inter-regular"/>
                        </a:rPr>
                        <a:t>:root</a:t>
                      </a:r>
                    </a:p>
                  </a:txBody>
                  <a:tcPr marL="50800" marR="50800" marT="50800" marB="50800"/>
                </a:tc>
                <a:tc>
                  <a:txBody>
                    <a:bodyPr/>
                    <a:lstStyle/>
                    <a:p>
                      <a:pPr algn="just" fontAlgn="t"/>
                      <a:r>
                        <a:rPr lang="en-US">
                          <a:solidFill>
                            <a:srgbClr val="333333"/>
                          </a:solidFill>
                          <a:latin typeface="inter-regular"/>
                        </a:rPr>
                        <a:t>$(":root")</a:t>
                      </a:r>
                    </a:p>
                  </a:txBody>
                  <a:tcPr marL="50800" marR="50800" marT="50800" marB="50800"/>
                </a:tc>
                <a:tc>
                  <a:txBody>
                    <a:bodyPr/>
                    <a:lstStyle/>
                    <a:p>
                      <a:pPr algn="just" fontAlgn="t"/>
                      <a:r>
                        <a:rPr lang="en-US">
                          <a:solidFill>
                            <a:srgbClr val="333333"/>
                          </a:solidFill>
                          <a:latin typeface="inter-regular"/>
                        </a:rPr>
                        <a:t>It will select the document's root element</a:t>
                      </a:r>
                    </a:p>
                  </a:txBody>
                  <a:tcPr marL="50800" marR="50800" marT="50800" marB="50800"/>
                </a:tc>
              </a:tr>
              <a:tr h="370840">
                <a:tc>
                  <a:txBody>
                    <a:bodyPr/>
                    <a:lstStyle/>
                    <a:p>
                      <a:pPr algn="just" fontAlgn="t"/>
                      <a:r>
                        <a:rPr lang="en-US">
                          <a:solidFill>
                            <a:srgbClr val="333333"/>
                          </a:solidFill>
                          <a:latin typeface="inter-regular"/>
                        </a:rPr>
                        <a:t>:lang(language)</a:t>
                      </a:r>
                    </a:p>
                  </a:txBody>
                  <a:tcPr marL="50800" marR="50800" marT="50800" marB="50800"/>
                </a:tc>
                <a:tc>
                  <a:txBody>
                    <a:bodyPr/>
                    <a:lstStyle/>
                    <a:p>
                      <a:pPr algn="just" fontAlgn="t"/>
                      <a:r>
                        <a:rPr lang="en-US">
                          <a:solidFill>
                            <a:srgbClr val="333333"/>
                          </a:solidFill>
                          <a:latin typeface="inter-regular"/>
                        </a:rPr>
                        <a:t>$("p:lang(de)")</a:t>
                      </a:r>
                    </a:p>
                  </a:txBody>
                  <a:tcPr marL="50800" marR="50800" marT="50800" marB="50800"/>
                </a:tc>
                <a:tc>
                  <a:txBody>
                    <a:bodyPr/>
                    <a:lstStyle/>
                    <a:p>
                      <a:pPr algn="just" fontAlgn="t"/>
                      <a:r>
                        <a:rPr lang="en-US">
                          <a:solidFill>
                            <a:srgbClr val="333333"/>
                          </a:solidFill>
                          <a:latin typeface="inter-regular"/>
                        </a:rPr>
                        <a:t>Select all p elements with a lang attribute value starting with "de"</a:t>
                      </a:r>
                    </a:p>
                  </a:txBody>
                  <a:tcPr marL="50800" marR="50800" marT="50800" marB="50800"/>
                </a:tc>
              </a:tr>
              <a:tr h="370840">
                <a:tc>
                  <a:txBody>
                    <a:bodyPr/>
                    <a:lstStyle/>
                    <a:p>
                      <a:pPr algn="just" fontAlgn="t"/>
                      <a:r>
                        <a:rPr lang="en-US">
                          <a:solidFill>
                            <a:srgbClr val="333333"/>
                          </a:solidFill>
                          <a:latin typeface="inter-regular"/>
                        </a:rPr>
                        <a:t>[attribute]</a:t>
                      </a:r>
                    </a:p>
                  </a:txBody>
                  <a:tcPr marL="50800" marR="50800" marT="50800" marB="50800"/>
                </a:tc>
                <a:tc>
                  <a:txBody>
                    <a:bodyPr/>
                    <a:lstStyle/>
                    <a:p>
                      <a:pPr algn="just" fontAlgn="t"/>
                      <a:r>
                        <a:rPr lang="en-US">
                          <a:solidFill>
                            <a:srgbClr val="333333"/>
                          </a:solidFill>
                          <a:latin typeface="inter-regular"/>
                        </a:rPr>
                        <a:t>$("[href]")</a:t>
                      </a:r>
                    </a:p>
                  </a:txBody>
                  <a:tcPr marL="50800" marR="50800" marT="50800" marB="50800"/>
                </a:tc>
                <a:tc>
                  <a:txBody>
                    <a:bodyPr/>
                    <a:lstStyle/>
                    <a:p>
                      <a:pPr algn="just" fontAlgn="t"/>
                      <a:r>
                        <a:rPr lang="en-US">
                          <a:solidFill>
                            <a:srgbClr val="333333"/>
                          </a:solidFill>
                          <a:latin typeface="inter-regular"/>
                        </a:rPr>
                        <a:t>Select all elements with a href attribute</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$("[href='default.htm']")</a:t>
                      </a:r>
                    </a:p>
                  </a:txBody>
                  <a:tcPr marL="50800" marR="50800" marT="50800" marB="50800"/>
                </a:tc>
                <a:tc>
                  <a:txBody>
                    <a:bodyPr/>
                    <a:lstStyle/>
                    <a:p>
                      <a:pPr algn="just" fontAlgn="t"/>
                      <a:r>
                        <a:rPr lang="en-US">
                          <a:solidFill>
                            <a:srgbClr val="333333"/>
                          </a:solidFill>
                          <a:latin typeface="inter-regular"/>
                        </a:rPr>
                        <a:t>Select all elements with a href attribute value equal to "default.htm"</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$("[href!='default.htm']")</a:t>
                      </a:r>
                    </a:p>
                  </a:txBody>
                  <a:tcPr marL="50800" marR="50800" marT="50800" marB="50800"/>
                </a:tc>
                <a:tc>
                  <a:txBody>
                    <a:bodyPr/>
                    <a:lstStyle/>
                    <a:p>
                      <a:pPr algn="just" fontAlgn="t"/>
                      <a:r>
                        <a:rPr lang="en-US">
                          <a:solidFill>
                            <a:srgbClr val="333333"/>
                          </a:solidFill>
                          <a:latin typeface="inter-regular"/>
                        </a:rPr>
                        <a:t>It will select all elements with a href attribute value not equal to "default.htm"</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$("[href$='.jpg']")</a:t>
                      </a:r>
                    </a:p>
                  </a:txBody>
                  <a:tcPr marL="50800" marR="50800" marT="50800" marB="50800"/>
                </a:tc>
                <a:tc>
                  <a:txBody>
                    <a:bodyPr/>
                    <a:lstStyle/>
                    <a:p>
                      <a:pPr algn="just" fontAlgn="t"/>
                      <a:r>
                        <a:rPr lang="en-US">
                          <a:solidFill>
                            <a:srgbClr val="333333"/>
                          </a:solidFill>
                          <a:latin typeface="inter-regular"/>
                        </a:rPr>
                        <a:t>It will select all elements with a href attribute value ending with ".jpg"</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$("[title|='Tomorrow']")</a:t>
                      </a:r>
                    </a:p>
                  </a:txBody>
                  <a:tcPr marL="50800" marR="50800" marT="50800" marB="50800"/>
                </a:tc>
                <a:tc>
                  <a:txBody>
                    <a:bodyPr/>
                    <a:lstStyle/>
                    <a:p>
                      <a:pPr algn="just" fontAlgn="t"/>
                      <a:r>
                        <a:rPr lang="en-US">
                          <a:solidFill>
                            <a:srgbClr val="333333"/>
                          </a:solidFill>
                          <a:latin typeface="inter-regular"/>
                        </a:rPr>
                        <a:t>Select all elements with a title attribute value equal to 'Tomorrow', or starting with 'Tomorrow' followed by a hyphen</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$("[title^='Tom']")</a:t>
                      </a:r>
                    </a:p>
                  </a:txBody>
                  <a:tcPr marL="50800" marR="50800" marT="50800" marB="50800"/>
                </a:tc>
                <a:tc>
                  <a:txBody>
                    <a:bodyPr/>
                    <a:lstStyle/>
                    <a:p>
                      <a:pPr algn="just" fontAlgn="t"/>
                      <a:r>
                        <a:rPr lang="en-US">
                          <a:solidFill>
                            <a:srgbClr val="333333"/>
                          </a:solidFill>
                          <a:latin typeface="inter-regular"/>
                        </a:rPr>
                        <a:t>Select all elements with a title attribute value starting with "Tom"</a:t>
                      </a:r>
                    </a:p>
                  </a:txBody>
                  <a:tcPr marL="50800" marR="50800" marT="50800" marB="50800"/>
                </a:tc>
              </a:tr>
              <a:tr h="370840">
                <a:tc>
                  <a:txBody>
                    <a:bodyPr/>
                    <a:lstStyle/>
                    <a:p>
                      <a:pPr algn="just" fontAlgn="t"/>
                      <a:r>
                        <a:rPr lang="en-US">
                          <a:solidFill>
                            <a:srgbClr val="333333"/>
                          </a:solidFill>
                          <a:latin typeface="inter-regular"/>
                        </a:rPr>
                        <a:t>[attribute~=value]</a:t>
                      </a:r>
                    </a:p>
                  </a:txBody>
                  <a:tcPr marL="50800" marR="50800" marT="50800" marB="50800"/>
                </a:tc>
                <a:tc>
                  <a:txBody>
                    <a:bodyPr/>
                    <a:lstStyle/>
                    <a:p>
                      <a:pPr algn="just" fontAlgn="t"/>
                      <a:r>
                        <a:rPr lang="en-US" dirty="0">
                          <a:solidFill>
                            <a:srgbClr val="333333"/>
                          </a:solidFill>
                          <a:latin typeface="inter-regular"/>
                        </a:rPr>
                        <a:t>$("[title~='hello']")</a:t>
                      </a:r>
                    </a:p>
                  </a:txBody>
                  <a:tcPr marL="50800" marR="50800" marT="50800" marB="50800"/>
                </a:tc>
                <a:tc>
                  <a:txBody>
                    <a:bodyPr/>
                    <a:lstStyle/>
                    <a:p>
                      <a:pPr algn="just" fontAlgn="t"/>
                      <a:r>
                        <a:rPr lang="en-US" dirty="0">
                          <a:solidFill>
                            <a:srgbClr val="333333"/>
                          </a:solidFill>
                          <a:latin typeface="inter-regular"/>
                        </a:rPr>
                        <a:t>Select all elements with a title attribute value containing the specific word "hello"</a:t>
                      </a:r>
                    </a:p>
                  </a:txBody>
                  <a:tcPr marL="50800" marR="50800" marT="50800" marB="508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12593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[attribute*=value]</a:t>
                      </a:r>
                    </a:p>
                  </a:txBody>
                  <a:tcPr marL="50800" marR="50800" marT="50800" marB="50800"/>
                </a:tc>
                <a:tc>
                  <a:txBody>
                    <a:bodyPr/>
                    <a:lstStyle/>
                    <a:p>
                      <a:pPr algn="just" fontAlgn="t"/>
                      <a:r>
                        <a:rPr lang="en-US">
                          <a:solidFill>
                            <a:srgbClr val="333333"/>
                          </a:solidFill>
                          <a:latin typeface="inter-regular"/>
                        </a:rPr>
                        <a:t>$("[title*='hello']")</a:t>
                      </a:r>
                    </a:p>
                  </a:txBody>
                  <a:tcPr marL="50800" marR="50800" marT="50800" marB="50800"/>
                </a:tc>
                <a:tc>
                  <a:txBody>
                    <a:bodyPr/>
                    <a:lstStyle/>
                    <a:p>
                      <a:pPr algn="just" fontAlgn="t"/>
                      <a:r>
                        <a:rPr lang="en-US">
                          <a:solidFill>
                            <a:srgbClr val="333333"/>
                          </a:solidFill>
                          <a:latin typeface="inter-regular"/>
                        </a:rPr>
                        <a:t>Select all elements with a title attribute value containing the word "hello"</a:t>
                      </a:r>
                    </a:p>
                  </a:txBody>
                  <a:tcPr marL="50800" marR="50800" marT="50800" marB="50800"/>
                </a:tc>
              </a:tr>
              <a:tr h="370840">
                <a:tc>
                  <a:txBody>
                    <a:bodyPr/>
                    <a:lstStyle/>
                    <a:p>
                      <a:pPr algn="just" fontAlgn="t"/>
                      <a:r>
                        <a:rPr lang="en-US">
                          <a:solidFill>
                            <a:srgbClr val="333333"/>
                          </a:solidFill>
                          <a:latin typeface="inter-regular"/>
                        </a:rPr>
                        <a:t>:input</a:t>
                      </a:r>
                    </a:p>
                  </a:txBody>
                  <a:tcPr marL="50800" marR="50800" marT="50800" marB="50800"/>
                </a:tc>
                <a:tc>
                  <a:txBody>
                    <a:bodyPr/>
                    <a:lstStyle/>
                    <a:p>
                      <a:pPr algn="just" fontAlgn="t"/>
                      <a:r>
                        <a:rPr lang="en-US">
                          <a:solidFill>
                            <a:srgbClr val="333333"/>
                          </a:solidFill>
                          <a:latin typeface="inter-regular"/>
                        </a:rPr>
                        <a:t>$(":input")</a:t>
                      </a:r>
                    </a:p>
                  </a:txBody>
                  <a:tcPr marL="50800" marR="50800" marT="50800" marB="50800"/>
                </a:tc>
                <a:tc>
                  <a:txBody>
                    <a:bodyPr/>
                    <a:lstStyle/>
                    <a:p>
                      <a:pPr algn="just" fontAlgn="t"/>
                      <a:r>
                        <a:rPr lang="en-US">
                          <a:solidFill>
                            <a:srgbClr val="333333"/>
                          </a:solidFill>
                          <a:latin typeface="inter-regular"/>
                        </a:rPr>
                        <a:t>It will select all input elements</a:t>
                      </a:r>
                    </a:p>
                  </a:txBody>
                  <a:tcPr marL="50800" marR="50800" marT="50800" marB="50800"/>
                </a:tc>
              </a:tr>
              <a:tr h="370840">
                <a:tc>
                  <a:txBody>
                    <a:bodyPr/>
                    <a:lstStyle/>
                    <a:p>
                      <a:pPr algn="just" fontAlgn="t"/>
                      <a:r>
                        <a:rPr lang="en-US">
                          <a:solidFill>
                            <a:srgbClr val="333333"/>
                          </a:solidFill>
                          <a:latin typeface="inter-regular"/>
                        </a:rPr>
                        <a:t>:text</a:t>
                      </a:r>
                    </a:p>
                  </a:txBody>
                  <a:tcPr marL="50800" marR="50800" marT="50800" marB="50800"/>
                </a:tc>
                <a:tc>
                  <a:txBody>
                    <a:bodyPr/>
                    <a:lstStyle/>
                    <a:p>
                      <a:pPr algn="just" fontAlgn="t"/>
                      <a:r>
                        <a:rPr lang="en-US">
                          <a:solidFill>
                            <a:srgbClr val="333333"/>
                          </a:solidFill>
                          <a:latin typeface="inter-regular"/>
                        </a:rPr>
                        <a:t>$(":text")</a:t>
                      </a:r>
                    </a:p>
                  </a:txBody>
                  <a:tcPr marL="50800" marR="50800" marT="50800" marB="50800"/>
                </a:tc>
                <a:tc>
                  <a:txBody>
                    <a:bodyPr/>
                    <a:lstStyle/>
                    <a:p>
                      <a:pPr algn="just" fontAlgn="t"/>
                      <a:r>
                        <a:rPr lang="en-US">
                          <a:solidFill>
                            <a:srgbClr val="333333"/>
                          </a:solidFill>
                          <a:latin typeface="inter-regular"/>
                        </a:rPr>
                        <a:t>It will select all input elements with type="text"</a:t>
                      </a:r>
                    </a:p>
                  </a:txBody>
                  <a:tcPr marL="50800" marR="50800" marT="50800" marB="50800"/>
                </a:tc>
              </a:tr>
              <a:tr h="370840">
                <a:tc>
                  <a:txBody>
                    <a:bodyPr/>
                    <a:lstStyle/>
                    <a:p>
                      <a:pPr algn="just" fontAlgn="t"/>
                      <a:r>
                        <a:rPr lang="en-US">
                          <a:solidFill>
                            <a:srgbClr val="333333"/>
                          </a:solidFill>
                          <a:latin typeface="inter-regular"/>
                        </a:rPr>
                        <a:t>:password</a:t>
                      </a:r>
                    </a:p>
                  </a:txBody>
                  <a:tcPr marL="50800" marR="50800" marT="50800" marB="50800"/>
                </a:tc>
                <a:tc>
                  <a:txBody>
                    <a:bodyPr/>
                    <a:lstStyle/>
                    <a:p>
                      <a:pPr algn="just" fontAlgn="t"/>
                      <a:r>
                        <a:rPr lang="en-US">
                          <a:solidFill>
                            <a:srgbClr val="333333"/>
                          </a:solidFill>
                          <a:latin typeface="inter-regular"/>
                        </a:rPr>
                        <a:t>$(":password")</a:t>
                      </a:r>
                    </a:p>
                  </a:txBody>
                  <a:tcPr marL="50800" marR="50800" marT="50800" marB="50800"/>
                </a:tc>
                <a:tc>
                  <a:txBody>
                    <a:bodyPr/>
                    <a:lstStyle/>
                    <a:p>
                      <a:pPr algn="just" fontAlgn="t"/>
                      <a:r>
                        <a:rPr lang="en-US">
                          <a:solidFill>
                            <a:srgbClr val="333333"/>
                          </a:solidFill>
                          <a:latin typeface="inter-regular"/>
                        </a:rPr>
                        <a:t>It will select all input elements with type="password"</a:t>
                      </a:r>
                    </a:p>
                  </a:txBody>
                  <a:tcPr marL="50800" marR="50800" marT="50800" marB="50800"/>
                </a:tc>
              </a:tr>
              <a:tr h="370840">
                <a:tc>
                  <a:txBody>
                    <a:bodyPr/>
                    <a:lstStyle/>
                    <a:p>
                      <a:pPr algn="just" fontAlgn="t"/>
                      <a:r>
                        <a:rPr lang="en-US">
                          <a:solidFill>
                            <a:srgbClr val="333333"/>
                          </a:solidFill>
                          <a:latin typeface="inter-regular"/>
                        </a:rPr>
                        <a:t>:radio</a:t>
                      </a:r>
                    </a:p>
                  </a:txBody>
                  <a:tcPr marL="50800" marR="50800" marT="50800" marB="50800"/>
                </a:tc>
                <a:tc>
                  <a:txBody>
                    <a:bodyPr/>
                    <a:lstStyle/>
                    <a:p>
                      <a:pPr algn="just" fontAlgn="t"/>
                      <a:r>
                        <a:rPr lang="en-US">
                          <a:solidFill>
                            <a:srgbClr val="333333"/>
                          </a:solidFill>
                          <a:latin typeface="inter-regular"/>
                        </a:rPr>
                        <a:t>$(":radio")</a:t>
                      </a:r>
                    </a:p>
                  </a:txBody>
                  <a:tcPr marL="50800" marR="50800" marT="50800" marB="50800"/>
                </a:tc>
                <a:tc>
                  <a:txBody>
                    <a:bodyPr/>
                    <a:lstStyle/>
                    <a:p>
                      <a:pPr algn="just" fontAlgn="t"/>
                      <a:r>
                        <a:rPr lang="en-US">
                          <a:solidFill>
                            <a:srgbClr val="333333"/>
                          </a:solidFill>
                          <a:latin typeface="inter-regular"/>
                        </a:rPr>
                        <a:t>It will select all input elements with type="radio"</a:t>
                      </a:r>
                    </a:p>
                  </a:txBody>
                  <a:tcPr marL="50800" marR="50800" marT="50800" marB="50800"/>
                </a:tc>
              </a:tr>
              <a:tr h="370840">
                <a:tc>
                  <a:txBody>
                    <a:bodyPr/>
                    <a:lstStyle/>
                    <a:p>
                      <a:pPr algn="just" fontAlgn="t"/>
                      <a:r>
                        <a:rPr lang="en-US">
                          <a:solidFill>
                            <a:srgbClr val="333333"/>
                          </a:solidFill>
                          <a:latin typeface="inter-regular"/>
                        </a:rPr>
                        <a:t>:checkbox</a:t>
                      </a:r>
                    </a:p>
                  </a:txBody>
                  <a:tcPr marL="50800" marR="50800" marT="50800" marB="50800"/>
                </a:tc>
                <a:tc>
                  <a:txBody>
                    <a:bodyPr/>
                    <a:lstStyle/>
                    <a:p>
                      <a:pPr algn="just" fontAlgn="t"/>
                      <a:r>
                        <a:rPr lang="en-US">
                          <a:solidFill>
                            <a:srgbClr val="333333"/>
                          </a:solidFill>
                          <a:latin typeface="inter-regular"/>
                        </a:rPr>
                        <a:t>$(":checkbox")</a:t>
                      </a:r>
                    </a:p>
                  </a:txBody>
                  <a:tcPr marL="50800" marR="50800" marT="50800" marB="50800"/>
                </a:tc>
                <a:tc>
                  <a:txBody>
                    <a:bodyPr/>
                    <a:lstStyle/>
                    <a:p>
                      <a:pPr algn="just" fontAlgn="t"/>
                      <a:r>
                        <a:rPr lang="en-US">
                          <a:solidFill>
                            <a:srgbClr val="333333"/>
                          </a:solidFill>
                          <a:latin typeface="inter-regular"/>
                        </a:rPr>
                        <a:t>Itwill select all input elements with type="checkbox"</a:t>
                      </a:r>
                    </a:p>
                  </a:txBody>
                  <a:tcPr marL="50800" marR="50800" marT="50800" marB="50800"/>
                </a:tc>
              </a:tr>
              <a:tr h="370840">
                <a:tc>
                  <a:txBody>
                    <a:bodyPr/>
                    <a:lstStyle/>
                    <a:p>
                      <a:pPr algn="just" fontAlgn="t"/>
                      <a:r>
                        <a:rPr lang="en-US">
                          <a:solidFill>
                            <a:srgbClr val="333333"/>
                          </a:solidFill>
                          <a:latin typeface="inter-regular"/>
                        </a:rPr>
                        <a:t>:submit</a:t>
                      </a:r>
                    </a:p>
                  </a:txBody>
                  <a:tcPr marL="50800" marR="50800" marT="50800" marB="50800"/>
                </a:tc>
                <a:tc>
                  <a:txBody>
                    <a:bodyPr/>
                    <a:lstStyle/>
                    <a:p>
                      <a:pPr algn="just" fontAlgn="t"/>
                      <a:r>
                        <a:rPr lang="en-US">
                          <a:solidFill>
                            <a:srgbClr val="333333"/>
                          </a:solidFill>
                          <a:latin typeface="inter-regular"/>
                        </a:rPr>
                        <a:t>$(":submit")</a:t>
                      </a:r>
                    </a:p>
                  </a:txBody>
                  <a:tcPr marL="50800" marR="50800" marT="50800" marB="50800"/>
                </a:tc>
                <a:tc>
                  <a:txBody>
                    <a:bodyPr/>
                    <a:lstStyle/>
                    <a:p>
                      <a:pPr algn="just" fontAlgn="t"/>
                      <a:r>
                        <a:rPr lang="en-US">
                          <a:solidFill>
                            <a:srgbClr val="333333"/>
                          </a:solidFill>
                          <a:latin typeface="inter-regular"/>
                        </a:rPr>
                        <a:t>It will select all input elements with type="submit"</a:t>
                      </a:r>
                    </a:p>
                  </a:txBody>
                  <a:tcPr marL="50800" marR="50800" marT="50800" marB="50800"/>
                </a:tc>
              </a:tr>
              <a:tr h="370840">
                <a:tc>
                  <a:txBody>
                    <a:bodyPr/>
                    <a:lstStyle/>
                    <a:p>
                      <a:pPr algn="just" fontAlgn="t"/>
                      <a:r>
                        <a:rPr lang="en-US">
                          <a:solidFill>
                            <a:srgbClr val="333333"/>
                          </a:solidFill>
                          <a:latin typeface="inter-regular"/>
                        </a:rPr>
                        <a:t>:reset</a:t>
                      </a:r>
                    </a:p>
                  </a:txBody>
                  <a:tcPr marL="50800" marR="50800" marT="50800" marB="50800"/>
                </a:tc>
                <a:tc>
                  <a:txBody>
                    <a:bodyPr/>
                    <a:lstStyle/>
                    <a:p>
                      <a:pPr algn="just" fontAlgn="t"/>
                      <a:r>
                        <a:rPr lang="en-US">
                          <a:solidFill>
                            <a:srgbClr val="333333"/>
                          </a:solidFill>
                          <a:latin typeface="inter-regular"/>
                        </a:rPr>
                        <a:t>$(":reset")</a:t>
                      </a:r>
                    </a:p>
                  </a:txBody>
                  <a:tcPr marL="50800" marR="50800" marT="50800" marB="50800"/>
                </a:tc>
                <a:tc>
                  <a:txBody>
                    <a:bodyPr/>
                    <a:lstStyle/>
                    <a:p>
                      <a:pPr algn="just" fontAlgn="t"/>
                      <a:r>
                        <a:rPr lang="en-US">
                          <a:solidFill>
                            <a:srgbClr val="333333"/>
                          </a:solidFill>
                          <a:latin typeface="inter-regular"/>
                        </a:rPr>
                        <a:t>It will select all input elements with type="reset"</a:t>
                      </a:r>
                    </a:p>
                  </a:txBody>
                  <a:tcPr marL="50800" marR="50800" marT="50800" marB="50800"/>
                </a:tc>
              </a:tr>
              <a:tr h="370840">
                <a:tc>
                  <a:txBody>
                    <a:bodyPr/>
                    <a:lstStyle/>
                    <a:p>
                      <a:pPr algn="just" fontAlgn="t"/>
                      <a:r>
                        <a:rPr lang="en-US">
                          <a:solidFill>
                            <a:srgbClr val="333333"/>
                          </a:solidFill>
                          <a:latin typeface="inter-regular"/>
                        </a:rPr>
                        <a:t>:button</a:t>
                      </a:r>
                    </a:p>
                  </a:txBody>
                  <a:tcPr marL="50800" marR="50800" marT="50800" marB="50800"/>
                </a:tc>
                <a:tc>
                  <a:txBody>
                    <a:bodyPr/>
                    <a:lstStyle/>
                    <a:p>
                      <a:pPr algn="just" fontAlgn="t"/>
                      <a:r>
                        <a:rPr lang="en-US">
                          <a:solidFill>
                            <a:srgbClr val="333333"/>
                          </a:solidFill>
                          <a:latin typeface="inter-regular"/>
                        </a:rPr>
                        <a:t>$(":button")</a:t>
                      </a:r>
                    </a:p>
                  </a:txBody>
                  <a:tcPr marL="50800" marR="50800" marT="50800" marB="50800"/>
                </a:tc>
                <a:tc>
                  <a:txBody>
                    <a:bodyPr/>
                    <a:lstStyle/>
                    <a:p>
                      <a:pPr algn="just" fontAlgn="t"/>
                      <a:r>
                        <a:rPr lang="en-US">
                          <a:solidFill>
                            <a:srgbClr val="333333"/>
                          </a:solidFill>
                          <a:latin typeface="inter-regular"/>
                        </a:rPr>
                        <a:t>It will select all input elements with type="button"</a:t>
                      </a:r>
                    </a:p>
                  </a:txBody>
                  <a:tcPr marL="50800" marR="50800" marT="50800" marB="50800"/>
                </a:tc>
              </a:tr>
              <a:tr h="370840">
                <a:tc>
                  <a:txBody>
                    <a:bodyPr/>
                    <a:lstStyle/>
                    <a:p>
                      <a:pPr algn="just" fontAlgn="t"/>
                      <a:r>
                        <a:rPr lang="en-US">
                          <a:solidFill>
                            <a:srgbClr val="333333"/>
                          </a:solidFill>
                          <a:latin typeface="inter-regular"/>
                        </a:rPr>
                        <a:t>:image</a:t>
                      </a:r>
                    </a:p>
                  </a:txBody>
                  <a:tcPr marL="50800" marR="50800" marT="50800" marB="50800"/>
                </a:tc>
                <a:tc>
                  <a:txBody>
                    <a:bodyPr/>
                    <a:lstStyle/>
                    <a:p>
                      <a:pPr algn="just" fontAlgn="t"/>
                      <a:r>
                        <a:rPr lang="en-US">
                          <a:solidFill>
                            <a:srgbClr val="333333"/>
                          </a:solidFill>
                          <a:latin typeface="inter-regular"/>
                        </a:rPr>
                        <a:t>$(":image")</a:t>
                      </a:r>
                    </a:p>
                  </a:txBody>
                  <a:tcPr marL="50800" marR="50800" marT="50800" marB="50800"/>
                </a:tc>
                <a:tc>
                  <a:txBody>
                    <a:bodyPr/>
                    <a:lstStyle/>
                    <a:p>
                      <a:pPr algn="just" fontAlgn="t"/>
                      <a:r>
                        <a:rPr lang="en-US">
                          <a:solidFill>
                            <a:srgbClr val="333333"/>
                          </a:solidFill>
                          <a:latin typeface="inter-regular"/>
                        </a:rPr>
                        <a:t>It will select all input elements with type="image"</a:t>
                      </a:r>
                    </a:p>
                  </a:txBody>
                  <a:tcPr marL="50800" marR="50800" marT="50800" marB="50800"/>
                </a:tc>
              </a:tr>
              <a:tr h="370840">
                <a:tc>
                  <a:txBody>
                    <a:bodyPr/>
                    <a:lstStyle/>
                    <a:p>
                      <a:pPr algn="just" fontAlgn="t"/>
                      <a:r>
                        <a:rPr lang="en-US">
                          <a:solidFill>
                            <a:srgbClr val="333333"/>
                          </a:solidFill>
                          <a:latin typeface="inter-regular"/>
                        </a:rPr>
                        <a:t>:file</a:t>
                      </a:r>
                    </a:p>
                  </a:txBody>
                  <a:tcPr marL="50800" marR="50800" marT="50800" marB="50800"/>
                </a:tc>
                <a:tc>
                  <a:txBody>
                    <a:bodyPr/>
                    <a:lstStyle/>
                    <a:p>
                      <a:pPr algn="just" fontAlgn="t"/>
                      <a:r>
                        <a:rPr lang="en-US">
                          <a:solidFill>
                            <a:srgbClr val="333333"/>
                          </a:solidFill>
                          <a:latin typeface="inter-regular"/>
                        </a:rPr>
                        <a:t>$(":file")</a:t>
                      </a:r>
                    </a:p>
                  </a:txBody>
                  <a:tcPr marL="50800" marR="50800" marT="50800" marB="50800"/>
                </a:tc>
                <a:tc>
                  <a:txBody>
                    <a:bodyPr/>
                    <a:lstStyle/>
                    <a:p>
                      <a:pPr algn="just" fontAlgn="t"/>
                      <a:r>
                        <a:rPr lang="en-US">
                          <a:solidFill>
                            <a:srgbClr val="333333"/>
                          </a:solidFill>
                          <a:latin typeface="inter-regular"/>
                        </a:rPr>
                        <a:t>It will select all input elements with type="file"</a:t>
                      </a:r>
                    </a:p>
                  </a:txBody>
                  <a:tcPr marL="50800" marR="50800" marT="50800" marB="50800"/>
                </a:tc>
              </a:tr>
              <a:tr h="370840">
                <a:tc>
                  <a:txBody>
                    <a:bodyPr/>
                    <a:lstStyle/>
                    <a:p>
                      <a:pPr algn="just" fontAlgn="t"/>
                      <a:r>
                        <a:rPr lang="en-US">
                          <a:solidFill>
                            <a:srgbClr val="333333"/>
                          </a:solidFill>
                          <a:latin typeface="inter-regular"/>
                        </a:rPr>
                        <a:t>:enabled</a:t>
                      </a:r>
                    </a:p>
                  </a:txBody>
                  <a:tcPr marL="50800" marR="50800" marT="50800" marB="50800"/>
                </a:tc>
                <a:tc>
                  <a:txBody>
                    <a:bodyPr/>
                    <a:lstStyle/>
                    <a:p>
                      <a:pPr algn="just" fontAlgn="t"/>
                      <a:r>
                        <a:rPr lang="en-US">
                          <a:solidFill>
                            <a:srgbClr val="333333"/>
                          </a:solidFill>
                          <a:latin typeface="inter-regular"/>
                        </a:rPr>
                        <a:t>$(":enabled")</a:t>
                      </a:r>
                    </a:p>
                  </a:txBody>
                  <a:tcPr marL="50800" marR="50800" marT="50800" marB="50800"/>
                </a:tc>
                <a:tc>
                  <a:txBody>
                    <a:bodyPr/>
                    <a:lstStyle/>
                    <a:p>
                      <a:pPr algn="just" fontAlgn="t"/>
                      <a:r>
                        <a:rPr lang="en-US">
                          <a:solidFill>
                            <a:srgbClr val="333333"/>
                          </a:solidFill>
                          <a:latin typeface="inter-regular"/>
                        </a:rPr>
                        <a:t>Select all enabled input elements</a:t>
                      </a:r>
                    </a:p>
                  </a:txBody>
                  <a:tcPr marL="50800" marR="50800" marT="50800" marB="50800"/>
                </a:tc>
              </a:tr>
              <a:tr h="370840">
                <a:tc>
                  <a:txBody>
                    <a:bodyPr/>
                    <a:lstStyle/>
                    <a:p>
                      <a:pPr algn="just" fontAlgn="t"/>
                      <a:r>
                        <a:rPr lang="en-US">
                          <a:solidFill>
                            <a:srgbClr val="333333"/>
                          </a:solidFill>
                          <a:latin typeface="inter-regular"/>
                        </a:rPr>
                        <a:t>:disabled</a:t>
                      </a:r>
                    </a:p>
                  </a:txBody>
                  <a:tcPr marL="50800" marR="50800" marT="50800" marB="50800"/>
                </a:tc>
                <a:tc>
                  <a:txBody>
                    <a:bodyPr/>
                    <a:lstStyle/>
                    <a:p>
                      <a:pPr algn="just" fontAlgn="t"/>
                      <a:r>
                        <a:rPr lang="en-US">
                          <a:solidFill>
                            <a:srgbClr val="333333"/>
                          </a:solidFill>
                          <a:latin typeface="inter-regular"/>
                        </a:rPr>
                        <a:t>$(":disabled")</a:t>
                      </a:r>
                    </a:p>
                  </a:txBody>
                  <a:tcPr marL="50800" marR="50800" marT="50800" marB="50800"/>
                </a:tc>
                <a:tc>
                  <a:txBody>
                    <a:bodyPr/>
                    <a:lstStyle/>
                    <a:p>
                      <a:pPr algn="just" fontAlgn="t"/>
                      <a:r>
                        <a:rPr lang="en-US">
                          <a:solidFill>
                            <a:srgbClr val="333333"/>
                          </a:solidFill>
                          <a:latin typeface="inter-regular"/>
                        </a:rPr>
                        <a:t>It will select all disabled input elements</a:t>
                      </a:r>
                    </a:p>
                  </a:txBody>
                  <a:tcPr marL="50800" marR="50800" marT="50800" marB="50800"/>
                </a:tc>
              </a:tr>
              <a:tr h="370840">
                <a:tc>
                  <a:txBody>
                    <a:bodyPr/>
                    <a:lstStyle/>
                    <a:p>
                      <a:pPr algn="just" fontAlgn="t"/>
                      <a:r>
                        <a:rPr lang="en-US">
                          <a:solidFill>
                            <a:srgbClr val="333333"/>
                          </a:solidFill>
                          <a:latin typeface="inter-regular"/>
                        </a:rPr>
                        <a:t>:selected</a:t>
                      </a:r>
                    </a:p>
                  </a:txBody>
                  <a:tcPr marL="50800" marR="50800" marT="50800" marB="50800"/>
                </a:tc>
                <a:tc>
                  <a:txBody>
                    <a:bodyPr/>
                    <a:lstStyle/>
                    <a:p>
                      <a:pPr algn="just" fontAlgn="t"/>
                      <a:r>
                        <a:rPr lang="en-US">
                          <a:solidFill>
                            <a:srgbClr val="333333"/>
                          </a:solidFill>
                          <a:latin typeface="inter-regular"/>
                        </a:rPr>
                        <a:t>$(":selected")</a:t>
                      </a:r>
                    </a:p>
                  </a:txBody>
                  <a:tcPr marL="50800" marR="50800" marT="50800" marB="50800"/>
                </a:tc>
                <a:tc>
                  <a:txBody>
                    <a:bodyPr/>
                    <a:lstStyle/>
                    <a:p>
                      <a:pPr algn="just" fontAlgn="t"/>
                      <a:r>
                        <a:rPr lang="en-US">
                          <a:solidFill>
                            <a:srgbClr val="333333"/>
                          </a:solidFill>
                          <a:latin typeface="inter-regular"/>
                        </a:rPr>
                        <a:t>It will select all selected input elements</a:t>
                      </a:r>
                    </a:p>
                  </a:txBody>
                  <a:tcPr marL="50800" marR="50800" marT="50800" marB="50800"/>
                </a:tc>
              </a:tr>
              <a:tr h="370840">
                <a:tc>
                  <a:txBody>
                    <a:bodyPr/>
                    <a:lstStyle/>
                    <a:p>
                      <a:pPr algn="just" fontAlgn="t"/>
                      <a:r>
                        <a:rPr lang="en-US">
                          <a:solidFill>
                            <a:srgbClr val="333333"/>
                          </a:solidFill>
                          <a:latin typeface="inter-regular"/>
                        </a:rPr>
                        <a:t>:checked</a:t>
                      </a:r>
                    </a:p>
                  </a:txBody>
                  <a:tcPr marL="50800" marR="50800" marT="50800" marB="50800"/>
                </a:tc>
                <a:tc>
                  <a:txBody>
                    <a:bodyPr/>
                    <a:lstStyle/>
                    <a:p>
                      <a:pPr algn="just" fontAlgn="t"/>
                      <a:r>
                        <a:rPr lang="en-US">
                          <a:solidFill>
                            <a:srgbClr val="333333"/>
                          </a:solidFill>
                          <a:latin typeface="inter-regular"/>
                        </a:rPr>
                        <a:t>$(":checked")</a:t>
                      </a:r>
                    </a:p>
                  </a:txBody>
                  <a:tcPr marL="50800" marR="50800" marT="50800" marB="50800"/>
                </a:tc>
                <a:tc>
                  <a:txBody>
                    <a:bodyPr/>
                    <a:lstStyle/>
                    <a:p>
                      <a:pPr algn="just" fontAlgn="t"/>
                      <a:r>
                        <a:rPr lang="en-US" dirty="0">
                          <a:solidFill>
                            <a:srgbClr val="333333"/>
                          </a:solidFill>
                          <a:latin typeface="inter-regular"/>
                        </a:rPr>
                        <a:t>It will select all checked input elements</a:t>
                      </a:r>
                    </a:p>
                  </a:txBody>
                  <a:tcPr marL="50800" marR="50800" marT="50800" marB="508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jQuery Event Methods</a:t>
            </a:r>
            <a:br>
              <a:rPr lang="en-US" dirty="0"/>
            </a:br>
            <a:endParaRPr lang="en-US" dirty="0"/>
          </a:p>
        </p:txBody>
      </p:sp>
      <p:sp>
        <p:nvSpPr>
          <p:cNvPr id="3" name="Content Placeholder 2"/>
          <p:cNvSpPr>
            <a:spLocks noGrp="1"/>
          </p:cNvSpPr>
          <p:nvPr>
            <p:ph idx="1"/>
          </p:nvPr>
        </p:nvSpPr>
        <p:spPr>
          <a:xfrm>
            <a:off x="457200" y="838200"/>
            <a:ext cx="8382000" cy="5562600"/>
          </a:xfrm>
        </p:spPr>
        <p:txBody>
          <a:bodyPr>
            <a:normAutofit fontScale="92500" lnSpcReduction="20000"/>
          </a:bodyPr>
          <a:lstStyle/>
          <a:p>
            <a:r>
              <a:rPr lang="en-US" b="1" dirty="0"/>
              <a:t>What are Events?</a:t>
            </a:r>
          </a:p>
          <a:p>
            <a:r>
              <a:rPr lang="en-US" dirty="0"/>
              <a:t>All the different visitors' actions that a web page can respond to are called events.</a:t>
            </a:r>
          </a:p>
          <a:p>
            <a:r>
              <a:rPr lang="en-US" dirty="0"/>
              <a:t>An event represents the precise moment when something happens.</a:t>
            </a:r>
          </a:p>
          <a:p>
            <a:r>
              <a:rPr lang="en-US" dirty="0"/>
              <a:t>Examples:</a:t>
            </a:r>
          </a:p>
          <a:p>
            <a:r>
              <a:rPr lang="en-US" dirty="0"/>
              <a:t>moving a mouse over an element</a:t>
            </a:r>
          </a:p>
          <a:p>
            <a:r>
              <a:rPr lang="en-US" dirty="0"/>
              <a:t>selecting a radio button</a:t>
            </a:r>
          </a:p>
          <a:p>
            <a:r>
              <a:rPr lang="en-US" dirty="0"/>
              <a:t>clicking on an element</a:t>
            </a:r>
          </a:p>
          <a:p>
            <a:r>
              <a:rPr lang="en-US" dirty="0"/>
              <a:t>The term </a:t>
            </a:r>
            <a:r>
              <a:rPr lang="en-US" b="1" dirty="0"/>
              <a:t>"fires/fired"</a:t>
            </a:r>
            <a:r>
              <a:rPr lang="en-US" dirty="0"/>
              <a:t> is often used with events. Example: "The </a:t>
            </a:r>
            <a:r>
              <a:rPr lang="en-US" dirty="0" err="1"/>
              <a:t>keypress</a:t>
            </a:r>
            <a:r>
              <a:rPr lang="en-US" dirty="0"/>
              <a:t> event is fired, the moment you press a key".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458200" cy="5562601"/>
        </p:xfrm>
        <a:graphic>
          <a:graphicData uri="http://schemas.openxmlformats.org/drawingml/2006/table">
            <a:tbl>
              <a:tblPr firstRow="1" bandRow="1">
                <a:tableStyleId>{5C22544A-7EE6-4342-B048-85BDC9FD1C3A}</a:tableStyleId>
              </a:tblPr>
              <a:tblGrid>
                <a:gridCol w="2114550"/>
                <a:gridCol w="2114550"/>
                <a:gridCol w="2114550"/>
                <a:gridCol w="2114550"/>
              </a:tblGrid>
              <a:tr h="1107329">
                <a:tc>
                  <a:txBody>
                    <a:bodyPr/>
                    <a:lstStyle/>
                    <a:p>
                      <a:pPr algn="l" fontAlgn="t"/>
                      <a:r>
                        <a:rPr lang="en-US" dirty="0"/>
                        <a:t>Mouse Events</a:t>
                      </a:r>
                    </a:p>
                  </a:txBody>
                  <a:tcPr marL="101600" marR="50800" marT="50800" marB="50800"/>
                </a:tc>
                <a:tc>
                  <a:txBody>
                    <a:bodyPr/>
                    <a:lstStyle/>
                    <a:p>
                      <a:pPr algn="l" fontAlgn="t"/>
                      <a:r>
                        <a:rPr lang="en-US"/>
                        <a:t>Keyboard Events</a:t>
                      </a:r>
                    </a:p>
                  </a:txBody>
                  <a:tcPr marL="50800" marR="50800" marT="50800" marB="50800"/>
                </a:tc>
                <a:tc>
                  <a:txBody>
                    <a:bodyPr/>
                    <a:lstStyle/>
                    <a:p>
                      <a:pPr algn="l" fontAlgn="t"/>
                      <a:r>
                        <a:rPr lang="en-US"/>
                        <a:t>Form Events</a:t>
                      </a:r>
                    </a:p>
                  </a:txBody>
                  <a:tcPr marL="50800" marR="50800" marT="50800" marB="50800"/>
                </a:tc>
                <a:tc>
                  <a:txBody>
                    <a:bodyPr/>
                    <a:lstStyle/>
                    <a:p>
                      <a:pPr algn="l" fontAlgn="t"/>
                      <a:r>
                        <a:rPr lang="en-US"/>
                        <a:t>Document/Window Events</a:t>
                      </a:r>
                    </a:p>
                  </a:txBody>
                  <a:tcPr marL="50800" marR="50800" marT="50800" marB="50800"/>
                </a:tc>
              </a:tr>
              <a:tr h="640175">
                <a:tc>
                  <a:txBody>
                    <a:bodyPr/>
                    <a:lstStyle/>
                    <a:p>
                      <a:pPr algn="l" fontAlgn="t"/>
                      <a:r>
                        <a:rPr lang="en-US"/>
                        <a:t>click</a:t>
                      </a:r>
                    </a:p>
                  </a:txBody>
                  <a:tcPr marL="101600" marR="50800" marT="50800" marB="50800"/>
                </a:tc>
                <a:tc>
                  <a:txBody>
                    <a:bodyPr/>
                    <a:lstStyle/>
                    <a:p>
                      <a:pPr algn="l" fontAlgn="t"/>
                      <a:r>
                        <a:rPr lang="en-US"/>
                        <a:t>keypress</a:t>
                      </a:r>
                    </a:p>
                  </a:txBody>
                  <a:tcPr marL="50800" marR="50800" marT="50800" marB="50800"/>
                </a:tc>
                <a:tc>
                  <a:txBody>
                    <a:bodyPr/>
                    <a:lstStyle/>
                    <a:p>
                      <a:pPr algn="l" fontAlgn="t"/>
                      <a:r>
                        <a:rPr lang="en-US"/>
                        <a:t>submit</a:t>
                      </a:r>
                    </a:p>
                  </a:txBody>
                  <a:tcPr marL="50800" marR="50800" marT="50800" marB="50800"/>
                </a:tc>
                <a:tc>
                  <a:txBody>
                    <a:bodyPr/>
                    <a:lstStyle/>
                    <a:p>
                      <a:pPr algn="l" fontAlgn="t"/>
                      <a:r>
                        <a:rPr lang="en-US"/>
                        <a:t>load</a:t>
                      </a:r>
                    </a:p>
                  </a:txBody>
                  <a:tcPr marL="50800" marR="50800" marT="50800" marB="50800"/>
                </a:tc>
              </a:tr>
              <a:tr h="640175">
                <a:tc>
                  <a:txBody>
                    <a:bodyPr/>
                    <a:lstStyle/>
                    <a:p>
                      <a:pPr algn="l" fontAlgn="t"/>
                      <a:r>
                        <a:rPr lang="en-US"/>
                        <a:t>dblclick</a:t>
                      </a:r>
                    </a:p>
                  </a:txBody>
                  <a:tcPr marL="101600" marR="50800" marT="50800" marB="50800"/>
                </a:tc>
                <a:tc>
                  <a:txBody>
                    <a:bodyPr/>
                    <a:lstStyle/>
                    <a:p>
                      <a:pPr algn="l" fontAlgn="t"/>
                      <a:r>
                        <a:rPr lang="en-US"/>
                        <a:t>keydown</a:t>
                      </a:r>
                    </a:p>
                  </a:txBody>
                  <a:tcPr marL="50800" marR="50800" marT="50800" marB="50800"/>
                </a:tc>
                <a:tc>
                  <a:txBody>
                    <a:bodyPr/>
                    <a:lstStyle/>
                    <a:p>
                      <a:pPr algn="l" fontAlgn="t"/>
                      <a:r>
                        <a:rPr lang="en-US"/>
                        <a:t>change</a:t>
                      </a:r>
                    </a:p>
                  </a:txBody>
                  <a:tcPr marL="50800" marR="50800" marT="50800" marB="50800"/>
                </a:tc>
                <a:tc>
                  <a:txBody>
                    <a:bodyPr/>
                    <a:lstStyle/>
                    <a:p>
                      <a:pPr algn="l" fontAlgn="t"/>
                      <a:r>
                        <a:rPr lang="en-US"/>
                        <a:t>resize</a:t>
                      </a:r>
                    </a:p>
                  </a:txBody>
                  <a:tcPr marL="50800" marR="50800" marT="50800" marB="50800"/>
                </a:tc>
              </a:tr>
              <a:tr h="640175">
                <a:tc>
                  <a:txBody>
                    <a:bodyPr/>
                    <a:lstStyle/>
                    <a:p>
                      <a:pPr algn="l" fontAlgn="t"/>
                      <a:r>
                        <a:rPr lang="en-US"/>
                        <a:t>mouseenter</a:t>
                      </a:r>
                    </a:p>
                  </a:txBody>
                  <a:tcPr marL="101600" marR="50800" marT="50800" marB="50800"/>
                </a:tc>
                <a:tc>
                  <a:txBody>
                    <a:bodyPr/>
                    <a:lstStyle/>
                    <a:p>
                      <a:pPr algn="l" fontAlgn="t"/>
                      <a:r>
                        <a:rPr lang="en-US"/>
                        <a:t>keyup</a:t>
                      </a:r>
                    </a:p>
                  </a:txBody>
                  <a:tcPr marL="50800" marR="50800" marT="50800" marB="50800"/>
                </a:tc>
                <a:tc>
                  <a:txBody>
                    <a:bodyPr/>
                    <a:lstStyle/>
                    <a:p>
                      <a:pPr algn="l" fontAlgn="t"/>
                      <a:r>
                        <a:rPr lang="en-US"/>
                        <a:t>focus</a:t>
                      </a:r>
                    </a:p>
                  </a:txBody>
                  <a:tcPr marL="50800" marR="50800" marT="50800" marB="50800"/>
                </a:tc>
                <a:tc>
                  <a:txBody>
                    <a:bodyPr/>
                    <a:lstStyle/>
                    <a:p>
                      <a:pPr algn="l" fontAlgn="t"/>
                      <a:r>
                        <a:rPr lang="en-US"/>
                        <a:t>scroll</a:t>
                      </a:r>
                    </a:p>
                  </a:txBody>
                  <a:tcPr marL="50800" marR="50800" marT="50800" marB="50800"/>
                </a:tc>
              </a:tr>
              <a:tr h="640175">
                <a:tc>
                  <a:txBody>
                    <a:bodyPr/>
                    <a:lstStyle/>
                    <a:p>
                      <a:pPr algn="l" fontAlgn="t"/>
                      <a:r>
                        <a:rPr lang="en-US"/>
                        <a:t>mouseleave</a:t>
                      </a:r>
                    </a:p>
                  </a:txBody>
                  <a:tcPr marL="101600" marR="50800" marT="50800" marB="50800"/>
                </a:tc>
                <a:tc>
                  <a:txBody>
                    <a:bodyPr/>
                    <a:lstStyle/>
                    <a:p>
                      <a:pPr algn="l" fontAlgn="t"/>
                      <a:r>
                        <a:rPr lang="en-US"/>
                        <a:t> </a:t>
                      </a:r>
                    </a:p>
                  </a:txBody>
                  <a:tcPr marL="50800" marR="50800" marT="50800" marB="50800"/>
                </a:tc>
                <a:tc>
                  <a:txBody>
                    <a:bodyPr/>
                    <a:lstStyle/>
                    <a:p>
                      <a:pPr algn="l" fontAlgn="t"/>
                      <a:r>
                        <a:rPr lang="en-US"/>
                        <a:t>blur</a:t>
                      </a:r>
                    </a:p>
                  </a:txBody>
                  <a:tcPr marL="50800" marR="50800" marT="50800" marB="50800"/>
                </a:tc>
                <a:tc>
                  <a:txBody>
                    <a:bodyPr/>
                    <a:lstStyle/>
                    <a:p>
                      <a:pPr algn="l" fontAlgn="t"/>
                      <a:r>
                        <a:rPr lang="en-US" dirty="0"/>
                        <a:t>unload</a:t>
                      </a:r>
                    </a:p>
                  </a:txBody>
                  <a:tcPr marL="50800" marR="50800" marT="50800" marB="50800"/>
                </a:tc>
              </a:tr>
              <a:tr h="63152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152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3152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Syntax For Event Methods</a:t>
            </a:r>
            <a:br>
              <a:rPr lang="en-US" dirty="0"/>
            </a:br>
            <a:endParaRPr lang="en-US" dirty="0"/>
          </a:p>
        </p:txBody>
      </p:sp>
      <p:sp>
        <p:nvSpPr>
          <p:cNvPr id="3" name="Content Placeholder 2"/>
          <p:cNvSpPr>
            <a:spLocks noGrp="1"/>
          </p:cNvSpPr>
          <p:nvPr>
            <p:ph idx="1"/>
          </p:nvPr>
        </p:nvSpPr>
        <p:spPr>
          <a:xfrm>
            <a:off x="457200" y="838201"/>
            <a:ext cx="8229600" cy="5029200"/>
          </a:xfrm>
        </p:spPr>
        <p:txBody>
          <a:bodyPr>
            <a:normAutofit fontScale="85000" lnSpcReduction="10000"/>
          </a:bodyPr>
          <a:lstStyle/>
          <a:p>
            <a:r>
              <a:rPr lang="en-US" dirty="0"/>
              <a:t>In jQuery, most DOM events have an equivalent jQuery method.</a:t>
            </a:r>
          </a:p>
          <a:p>
            <a:r>
              <a:rPr lang="en-US" dirty="0"/>
              <a:t>To assign a click event to all paragraphs on a page,</a:t>
            </a:r>
          </a:p>
          <a:p>
            <a:r>
              <a:rPr lang="en-US" dirty="0"/>
              <a:t>$("p").click</a:t>
            </a:r>
            <a:r>
              <a:rPr lang="en-US" dirty="0" smtClean="0"/>
              <a:t>();</a:t>
            </a:r>
          </a:p>
          <a:p>
            <a:r>
              <a:rPr lang="en-US" dirty="0"/>
              <a:t>The next step is to define what should happen when the event fires. You must pass a function to the event</a:t>
            </a:r>
            <a:r>
              <a:rPr lang="en-US" dirty="0" smtClean="0"/>
              <a:t>:</a:t>
            </a:r>
          </a:p>
          <a:p>
            <a:r>
              <a:rPr lang="en-US" dirty="0"/>
              <a:t>$("p").click(function(){</a:t>
            </a:r>
            <a:br>
              <a:rPr lang="en-US" dirty="0"/>
            </a:br>
            <a:r>
              <a:rPr lang="en-US" dirty="0"/>
              <a:t>  // action goes here!!</a:t>
            </a:r>
            <a:br>
              <a:rPr lang="en-US" dirty="0"/>
            </a:br>
            <a:r>
              <a:rPr lang="en-US" dirty="0"/>
              <a:t>});</a:t>
            </a:r>
          </a:p>
          <a:p>
            <a:pPr>
              <a:buNone/>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dirty="0"/>
              <a:t>Commonly Used jQuery Event Methods</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b="1" dirty="0"/>
              <a:t>$(document).ready()</a:t>
            </a:r>
            <a:endParaRPr lang="en-US" dirty="0"/>
          </a:p>
          <a:p>
            <a:r>
              <a:rPr lang="en-US" dirty="0"/>
              <a:t>The $(document).ready() method allows us to execute a function when the document is fully loaded. </a:t>
            </a:r>
          </a:p>
          <a:p>
            <a:pPr>
              <a:buNone/>
            </a:pPr>
            <a:r>
              <a:rPr lang="en-US" b="1" dirty="0" smtClean="0"/>
              <a:t>                                 </a:t>
            </a:r>
            <a:r>
              <a:rPr lang="en-US" sz="4000" b="1" dirty="0" smtClean="0"/>
              <a:t>click</a:t>
            </a:r>
            <a:r>
              <a:rPr lang="en-US" sz="4000" b="1" dirty="0"/>
              <a:t>()</a:t>
            </a:r>
            <a:endParaRPr lang="en-US" sz="4000" dirty="0"/>
          </a:p>
          <a:p>
            <a:r>
              <a:rPr lang="en-US" dirty="0"/>
              <a:t>The click() method attaches an event handler function to an HTML element.</a:t>
            </a:r>
          </a:p>
          <a:p>
            <a:r>
              <a:rPr lang="en-US" dirty="0"/>
              <a:t>The function is executed when the user clicks on the HTML element.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458200" cy="5562600"/>
          </a:xfrm>
        </p:spPr>
        <p:txBody>
          <a:bodyPr>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$("p").click(function(){</a:t>
            </a:r>
          </a:p>
          <a:p>
            <a:pPr>
              <a:buNone/>
            </a:pPr>
            <a:r>
              <a:rPr lang="en-US" dirty="0" smtClean="0"/>
              <a:t>    $(this).hide();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&lt;p&gt;If you click on me, I will disappear.&lt;/p&gt;</a:t>
            </a:r>
          </a:p>
          <a:p>
            <a:pPr>
              <a:buNone/>
            </a:pPr>
            <a:r>
              <a:rPr lang="en-US" dirty="0" smtClean="0"/>
              <a:t>&lt;p&gt;Click me away!&lt;/p&gt;</a:t>
            </a:r>
          </a:p>
          <a:p>
            <a:pPr>
              <a:buNone/>
            </a:pPr>
            <a:r>
              <a:rPr lang="en-US" dirty="0" smtClean="0"/>
              <a:t>&lt;p&gt;Click me too!&lt;/p&gt;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jQuery?</a:t>
            </a:r>
            <a:br>
              <a:rPr lang="en-US" b="1" dirty="0"/>
            </a:br>
            <a:endParaRPr lang="en-US" b="1" dirty="0"/>
          </a:p>
        </p:txBody>
      </p:sp>
      <p:sp>
        <p:nvSpPr>
          <p:cNvPr id="3" name="Content Placeholder 2"/>
          <p:cNvSpPr>
            <a:spLocks noGrp="1"/>
          </p:cNvSpPr>
          <p:nvPr>
            <p:ph idx="1"/>
          </p:nvPr>
        </p:nvSpPr>
        <p:spPr>
          <a:xfrm>
            <a:off x="457200" y="990600"/>
            <a:ext cx="8229600" cy="5135563"/>
          </a:xfrm>
        </p:spPr>
        <p:txBody>
          <a:bodyPr/>
          <a:lstStyle/>
          <a:p>
            <a:r>
              <a:rPr lang="en-US" dirty="0"/>
              <a:t>There are lots of other JavaScript libraries out there, but jQuery is probably the most popular, and also the most extendable.</a:t>
            </a:r>
          </a:p>
          <a:p>
            <a:r>
              <a:rPr lang="en-US" dirty="0"/>
              <a:t>Many of the biggest companies on the Web use jQuery, such as:</a:t>
            </a:r>
          </a:p>
          <a:p>
            <a:r>
              <a:rPr lang="en-US" dirty="0"/>
              <a:t>Google</a:t>
            </a:r>
          </a:p>
          <a:p>
            <a:r>
              <a:rPr lang="en-US" dirty="0"/>
              <a:t>Microsoft</a:t>
            </a:r>
          </a:p>
          <a:p>
            <a:r>
              <a:rPr lang="en-US" dirty="0"/>
              <a:t>IBM</a:t>
            </a:r>
          </a:p>
          <a:p>
            <a:r>
              <a:rPr lang="en-US" dirty="0"/>
              <a:t>Netflix</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dblclick</a:t>
            </a:r>
            <a:r>
              <a:rPr lang="en-US" b="1" dirty="0"/>
              <a:t>()</a:t>
            </a:r>
            <a:endParaRPr lang="en-US" dirty="0"/>
          </a:p>
        </p:txBody>
      </p:sp>
      <p:sp>
        <p:nvSpPr>
          <p:cNvPr id="3" name="Content Placeholder 2"/>
          <p:cNvSpPr>
            <a:spLocks noGrp="1"/>
          </p:cNvSpPr>
          <p:nvPr>
            <p:ph idx="1"/>
          </p:nvPr>
        </p:nvSpPr>
        <p:spPr>
          <a:xfrm>
            <a:off x="457200" y="1066800"/>
            <a:ext cx="8458200" cy="5638800"/>
          </a:xfrm>
        </p:spPr>
        <p:txBody>
          <a:bodyPr>
            <a:normAutofit fontScale="55000" lnSpcReduction="20000"/>
          </a:bodyPr>
          <a:lstStyle/>
          <a:p>
            <a:r>
              <a:rPr lang="en-US" sz="3600" dirty="0"/>
              <a:t>The </a:t>
            </a:r>
            <a:r>
              <a:rPr lang="en-US" sz="3600" dirty="0" err="1" smtClean="0"/>
              <a:t>dblclick</a:t>
            </a:r>
            <a:r>
              <a:rPr lang="en-US" sz="3600" dirty="0" smtClean="0"/>
              <a:t>()</a:t>
            </a:r>
            <a:r>
              <a:rPr lang="en-US" sz="3600" dirty="0"/>
              <a:t> method attaches an event handler function to an HTML element</a:t>
            </a:r>
            <a:r>
              <a:rPr lang="en-US" sz="36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a:t>
            </a:r>
            <a:r>
              <a:rPr lang="en-US" dirty="0" err="1" smtClean="0"/>
              <a:t>dblclick</a:t>
            </a:r>
            <a:r>
              <a:rPr lang="en-US" dirty="0" smtClean="0"/>
              <a:t>(function(){</a:t>
            </a:r>
          </a:p>
          <a:p>
            <a:pPr>
              <a:buNone/>
            </a:pPr>
            <a:r>
              <a:rPr lang="en-US" dirty="0" smtClean="0"/>
              <a:t>    $(this).hide();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&lt;p&gt;If you double-click on me, I will disappear.&lt;/p&gt;</a:t>
            </a:r>
          </a:p>
          <a:p>
            <a:pPr>
              <a:buNone/>
            </a:pPr>
            <a:r>
              <a:rPr lang="en-US" dirty="0" smtClean="0"/>
              <a:t>&lt;p&gt;Click me away!&lt;/p&gt;</a:t>
            </a:r>
          </a:p>
          <a:p>
            <a:pPr>
              <a:buNone/>
            </a:pPr>
            <a:r>
              <a:rPr lang="en-US" dirty="0" smtClean="0"/>
              <a:t>&lt;p&gt;Click me too!&lt;/p&gt;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a:t>mouseenter</a:t>
            </a:r>
            <a:r>
              <a:rPr lang="en-US" b="1" dirty="0"/>
              <a:t>()</a:t>
            </a:r>
            <a:endParaRPr lang="en-US" dirty="0"/>
          </a:p>
        </p:txBody>
      </p:sp>
      <p:sp>
        <p:nvSpPr>
          <p:cNvPr id="3" name="Content Placeholder 2"/>
          <p:cNvSpPr>
            <a:spLocks noGrp="1"/>
          </p:cNvSpPr>
          <p:nvPr>
            <p:ph idx="1"/>
          </p:nvPr>
        </p:nvSpPr>
        <p:spPr>
          <a:xfrm>
            <a:off x="457200" y="914400"/>
            <a:ext cx="8458200" cy="5638800"/>
          </a:xfrm>
        </p:spPr>
        <p:txBody>
          <a:bodyPr>
            <a:normAutofit fontScale="55000" lnSpcReduction="20000"/>
          </a:bodyPr>
          <a:lstStyle/>
          <a:p>
            <a:r>
              <a:rPr lang="en-US" sz="4400" dirty="0"/>
              <a:t>The </a:t>
            </a:r>
            <a:r>
              <a:rPr lang="en-US" sz="4400" dirty="0" err="1" smtClean="0"/>
              <a:t>mouseenter</a:t>
            </a:r>
            <a:r>
              <a:rPr lang="en-US" sz="4400" dirty="0" smtClean="0"/>
              <a:t>()</a:t>
            </a:r>
            <a:r>
              <a:rPr lang="en-US" sz="4400" dirty="0"/>
              <a:t> method attaches an event handler function to an HTML element</a:t>
            </a:r>
            <a:r>
              <a:rPr lang="en-US" sz="44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$("#p1").</a:t>
            </a:r>
            <a:r>
              <a:rPr lang="en-US" dirty="0" err="1" smtClean="0"/>
              <a:t>mouseenter</a:t>
            </a:r>
            <a:r>
              <a:rPr lang="en-US" dirty="0" smtClean="0"/>
              <a:t>(function(){</a:t>
            </a:r>
          </a:p>
          <a:p>
            <a:pPr>
              <a:buNone/>
            </a:pPr>
            <a:r>
              <a:rPr lang="en-US" dirty="0" smtClean="0"/>
              <a:t>    alert("You entered p1!");</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&lt;p id="p1"&gt;Enter this paragraph.&lt;/p&gt;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a:t>mouseleave</a:t>
            </a:r>
            <a:r>
              <a:rPr lang="en-US" b="1" dirty="0"/>
              <a:t>()</a:t>
            </a:r>
            <a:endParaRPr lang="en-US" dirty="0"/>
          </a:p>
        </p:txBody>
      </p:sp>
      <p:sp>
        <p:nvSpPr>
          <p:cNvPr id="3" name="Content Placeholder 2"/>
          <p:cNvSpPr>
            <a:spLocks noGrp="1"/>
          </p:cNvSpPr>
          <p:nvPr>
            <p:ph idx="1"/>
          </p:nvPr>
        </p:nvSpPr>
        <p:spPr>
          <a:xfrm>
            <a:off x="152400" y="838200"/>
            <a:ext cx="8763000" cy="5715000"/>
          </a:xfrm>
        </p:spPr>
        <p:txBody>
          <a:bodyPr>
            <a:normAutofit fontScale="55000" lnSpcReduction="20000"/>
          </a:bodyPr>
          <a:lstStyle/>
          <a:p>
            <a:r>
              <a:rPr lang="en-US" sz="3600" dirty="0"/>
              <a:t>The </a:t>
            </a:r>
            <a:r>
              <a:rPr lang="en-US" sz="3600" dirty="0" err="1" smtClean="0"/>
              <a:t>mouseleave</a:t>
            </a:r>
            <a:r>
              <a:rPr lang="en-US" sz="3600" dirty="0" smtClean="0"/>
              <a:t>()</a:t>
            </a:r>
            <a:r>
              <a:rPr lang="en-US" sz="3600" dirty="0"/>
              <a:t> method attaches an event handler function to an HTML element</a:t>
            </a:r>
            <a:r>
              <a:rPr lang="en-US" sz="36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$("#p1").</a:t>
            </a:r>
            <a:r>
              <a:rPr lang="en-US" dirty="0" err="1" smtClean="0"/>
              <a:t>mouseleave</a:t>
            </a:r>
            <a:r>
              <a:rPr lang="en-US" dirty="0" smtClean="0"/>
              <a:t>(function(){</a:t>
            </a:r>
          </a:p>
          <a:p>
            <a:pPr>
              <a:buNone/>
            </a:pPr>
            <a:r>
              <a:rPr lang="en-US" dirty="0" smtClean="0"/>
              <a:t>    alert("Bye! You now leave p1!");</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&lt;p id="p1"&gt;This is a paragraph.&lt;/p&gt;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err="1"/>
              <a:t>mousedown</a:t>
            </a:r>
            <a:r>
              <a:rPr lang="en-US" b="1" dirty="0"/>
              <a:t>()</a:t>
            </a:r>
            <a:endParaRPr lang="en-US" dirty="0"/>
          </a:p>
        </p:txBody>
      </p:sp>
      <p:sp>
        <p:nvSpPr>
          <p:cNvPr id="3" name="Content Placeholder 2"/>
          <p:cNvSpPr>
            <a:spLocks noGrp="1"/>
          </p:cNvSpPr>
          <p:nvPr>
            <p:ph idx="1"/>
          </p:nvPr>
        </p:nvSpPr>
        <p:spPr>
          <a:xfrm>
            <a:off x="457200" y="838200"/>
            <a:ext cx="8534400" cy="5867400"/>
          </a:xfrm>
        </p:spPr>
        <p:txBody>
          <a:bodyPr>
            <a:normAutofit fontScale="55000" lnSpcReduction="20000"/>
          </a:bodyPr>
          <a:lstStyle/>
          <a:p>
            <a:r>
              <a:rPr lang="en-US" sz="5100" dirty="0"/>
              <a:t>The </a:t>
            </a:r>
            <a:r>
              <a:rPr lang="en-US" sz="5100" dirty="0" err="1" smtClean="0"/>
              <a:t>mousedown</a:t>
            </a:r>
            <a:r>
              <a:rPr lang="en-US" sz="5100" dirty="0" smtClean="0"/>
              <a:t>()</a:t>
            </a:r>
            <a:r>
              <a:rPr lang="en-US" sz="5100" dirty="0"/>
              <a:t> method attaches an event handler function to an HTML element</a:t>
            </a:r>
            <a:r>
              <a:rPr lang="en-US" sz="51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$("#p1").</a:t>
            </a:r>
            <a:r>
              <a:rPr lang="en-US" dirty="0" err="1" smtClean="0"/>
              <a:t>mousedown</a:t>
            </a:r>
            <a:r>
              <a:rPr lang="en-US" dirty="0" smtClean="0"/>
              <a:t>(function(){</a:t>
            </a:r>
          </a:p>
          <a:p>
            <a:pPr>
              <a:buNone/>
            </a:pPr>
            <a:r>
              <a:rPr lang="en-US" dirty="0" smtClean="0"/>
              <a:t>    alert("Mouse down over p1!");</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&lt;p id="p1"&gt;This is a paragraph.&lt;/p&gt;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t>mouseup</a:t>
            </a:r>
            <a:r>
              <a:rPr lang="en-US" b="1" dirty="0"/>
              <a:t>()</a:t>
            </a:r>
            <a:endParaRPr lang="en-US" dirty="0"/>
          </a:p>
        </p:txBody>
      </p:sp>
      <p:sp>
        <p:nvSpPr>
          <p:cNvPr id="3" name="Content Placeholder 2"/>
          <p:cNvSpPr>
            <a:spLocks noGrp="1"/>
          </p:cNvSpPr>
          <p:nvPr>
            <p:ph idx="1"/>
          </p:nvPr>
        </p:nvSpPr>
        <p:spPr>
          <a:xfrm>
            <a:off x="152400" y="914400"/>
            <a:ext cx="8991600" cy="5715000"/>
          </a:xfrm>
        </p:spPr>
        <p:txBody>
          <a:bodyPr>
            <a:normAutofit fontScale="55000" lnSpcReduction="20000"/>
          </a:bodyPr>
          <a:lstStyle/>
          <a:p>
            <a:r>
              <a:rPr lang="en-US" sz="4400" dirty="0"/>
              <a:t>The </a:t>
            </a:r>
            <a:r>
              <a:rPr lang="en-US" sz="4400" dirty="0" err="1" smtClean="0"/>
              <a:t>mouseup</a:t>
            </a:r>
            <a:r>
              <a:rPr lang="en-US" sz="4400" dirty="0" smtClean="0"/>
              <a:t>()</a:t>
            </a:r>
            <a:r>
              <a:rPr lang="en-US" sz="4400" dirty="0"/>
              <a:t> method attaches an event handler function to an HTML element</a:t>
            </a:r>
            <a:r>
              <a:rPr lang="en-US" sz="44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$("#p1").</a:t>
            </a:r>
            <a:r>
              <a:rPr lang="en-US" dirty="0" err="1" smtClean="0"/>
              <a:t>mouseup</a:t>
            </a:r>
            <a:r>
              <a:rPr lang="en-US" dirty="0" smtClean="0"/>
              <a:t>(function(){</a:t>
            </a:r>
          </a:p>
          <a:p>
            <a:pPr>
              <a:buNone/>
            </a:pPr>
            <a:r>
              <a:rPr lang="en-US" dirty="0" smtClean="0"/>
              <a:t>    alert("Mouse up over p1!");</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endParaRPr lang="en-US" dirty="0" smtClean="0"/>
          </a:p>
          <a:p>
            <a:pPr>
              <a:buNone/>
            </a:pPr>
            <a:r>
              <a:rPr lang="en-US" dirty="0" smtClean="0"/>
              <a:t>&lt;p id="p1"&gt;This is a paragraph.&lt;/p&gt;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hover()</a:t>
            </a:r>
            <a:endParaRPr lang="en-US" dirty="0"/>
          </a:p>
        </p:txBody>
      </p:sp>
      <p:sp>
        <p:nvSpPr>
          <p:cNvPr id="3" name="Content Placeholder 2"/>
          <p:cNvSpPr>
            <a:spLocks noGrp="1"/>
          </p:cNvSpPr>
          <p:nvPr>
            <p:ph idx="1"/>
          </p:nvPr>
        </p:nvSpPr>
        <p:spPr>
          <a:xfrm>
            <a:off x="228600" y="838200"/>
            <a:ext cx="8458200" cy="5715000"/>
          </a:xfrm>
        </p:spPr>
        <p:txBody>
          <a:bodyPr/>
          <a:lstStyle/>
          <a:p>
            <a:r>
              <a:rPr lang="en-US" dirty="0"/>
              <a:t>The </a:t>
            </a:r>
            <a:r>
              <a:rPr lang="en-US" dirty="0" smtClean="0"/>
              <a:t>hover()</a:t>
            </a:r>
            <a:r>
              <a:rPr lang="en-US" dirty="0"/>
              <a:t> method takes two functions and is a combination of the </a:t>
            </a:r>
            <a:r>
              <a:rPr lang="en-US" dirty="0" err="1" smtClean="0"/>
              <a:t>mouseenter</a:t>
            </a:r>
            <a:r>
              <a:rPr lang="en-US" dirty="0" smtClean="0"/>
              <a:t>()</a:t>
            </a:r>
            <a:r>
              <a:rPr lang="en-US" dirty="0"/>
              <a:t> and </a:t>
            </a:r>
            <a:r>
              <a:rPr lang="en-US" dirty="0" err="1" smtClean="0"/>
              <a:t>mouseleave</a:t>
            </a:r>
            <a:r>
              <a:rPr lang="en-US" dirty="0" smtClean="0"/>
              <a:t>()</a:t>
            </a:r>
            <a:r>
              <a:rPr lang="en-US" dirty="0"/>
              <a:t> methods</a:t>
            </a:r>
            <a:r>
              <a:rPr lang="en-US" dirty="0" smtClean="0"/>
              <a:t>.</a:t>
            </a:r>
          </a:p>
          <a:p>
            <a:r>
              <a:rPr lang="en-US" dirty="0"/>
              <a:t>The first function is executed when the mouse enters the HTML element, and the second function is executed when the mouse leaves the HTML element: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382000" cy="5715000"/>
          </a:xfrm>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$("#p1").hover(function(){</a:t>
            </a:r>
          </a:p>
          <a:p>
            <a:pPr>
              <a:buNone/>
            </a:pPr>
            <a:r>
              <a:rPr lang="en-US" dirty="0" smtClean="0"/>
              <a:t>    alert("You entered p1!");</a:t>
            </a:r>
          </a:p>
          <a:p>
            <a:pPr>
              <a:buNone/>
            </a:pPr>
            <a:r>
              <a:rPr lang="en-US" dirty="0" smtClean="0"/>
              <a:t>  },</a:t>
            </a:r>
          </a:p>
          <a:p>
            <a:pPr>
              <a:buNone/>
            </a:pPr>
            <a:r>
              <a:rPr lang="en-US" dirty="0" smtClean="0"/>
              <a:t>  function(){</a:t>
            </a:r>
          </a:p>
          <a:p>
            <a:pPr>
              <a:buNone/>
            </a:pPr>
            <a:r>
              <a:rPr lang="en-US" dirty="0" smtClean="0"/>
              <a:t>    alert("Bye! You now leave p1!");</a:t>
            </a:r>
          </a:p>
          <a:p>
            <a:pPr>
              <a:buNone/>
            </a:pPr>
            <a:r>
              <a:rPr lang="en-US" dirty="0" smtClean="0"/>
              <a:t>  });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endParaRPr lang="en-US" dirty="0" smtClean="0"/>
          </a:p>
          <a:p>
            <a:pPr>
              <a:buNone/>
            </a:pPr>
            <a:r>
              <a:rPr lang="en-US" dirty="0" smtClean="0"/>
              <a:t>&lt;p id="p1"&gt;This is a paragraph.&lt;/p&gt;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focus()</a:t>
            </a:r>
            <a:endParaRPr lang="en-US" dirty="0"/>
          </a:p>
        </p:txBody>
      </p:sp>
      <p:sp>
        <p:nvSpPr>
          <p:cNvPr id="3" name="Content Placeholder 2"/>
          <p:cNvSpPr>
            <a:spLocks noGrp="1"/>
          </p:cNvSpPr>
          <p:nvPr>
            <p:ph idx="1"/>
          </p:nvPr>
        </p:nvSpPr>
        <p:spPr>
          <a:xfrm>
            <a:off x="228600" y="914400"/>
            <a:ext cx="8610600" cy="5715000"/>
          </a:xfrm>
        </p:spPr>
        <p:txBody>
          <a:bodyPr>
            <a:normAutofit fontScale="47500" lnSpcReduction="20000"/>
          </a:bodyPr>
          <a:lstStyle/>
          <a:p>
            <a:r>
              <a:rPr lang="en-US" sz="4200" dirty="0"/>
              <a:t>The </a:t>
            </a:r>
            <a:r>
              <a:rPr lang="en-US" sz="4200" dirty="0" smtClean="0"/>
              <a:t>focus()</a:t>
            </a:r>
            <a:r>
              <a:rPr lang="en-US" sz="4200" dirty="0"/>
              <a:t> method attaches an event handler function to an HTML form field</a:t>
            </a:r>
            <a:r>
              <a:rPr lang="en-US" sz="42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$("input").focus(function(){</a:t>
            </a:r>
          </a:p>
          <a:p>
            <a:pPr>
              <a:buNone/>
            </a:pPr>
            <a:r>
              <a:rPr lang="en-US" dirty="0" smtClean="0"/>
              <a:t>    $(this).</a:t>
            </a:r>
            <a:r>
              <a:rPr lang="en-US" dirty="0" err="1" smtClean="0"/>
              <a:t>css</a:t>
            </a:r>
            <a:r>
              <a:rPr lang="en-US" dirty="0" smtClean="0"/>
              <a:t>("background-color", "yellow");</a:t>
            </a:r>
          </a:p>
          <a:p>
            <a:pPr>
              <a:buNone/>
            </a:pPr>
            <a:r>
              <a:rPr lang="en-US" dirty="0" smtClean="0"/>
              <a:t>  });</a:t>
            </a:r>
          </a:p>
          <a:p>
            <a:pPr>
              <a:buNone/>
            </a:pPr>
            <a:r>
              <a:rPr lang="en-US" dirty="0" smtClean="0"/>
              <a:t>  $("input").blur(function(){</a:t>
            </a:r>
          </a:p>
          <a:p>
            <a:pPr>
              <a:buNone/>
            </a:pPr>
            <a:r>
              <a:rPr lang="en-US" dirty="0" smtClean="0"/>
              <a:t>    $(this).</a:t>
            </a:r>
            <a:r>
              <a:rPr lang="en-US" dirty="0" err="1" smtClean="0"/>
              <a:t>css</a:t>
            </a:r>
            <a:r>
              <a:rPr lang="en-US" dirty="0" smtClean="0"/>
              <a:t>("background-color", "green");</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Name: &lt;input type="text" name="</a:t>
            </a:r>
            <a:r>
              <a:rPr lang="en-US" dirty="0" err="1" smtClean="0"/>
              <a:t>fullname</a:t>
            </a:r>
            <a:r>
              <a:rPr lang="en-US" dirty="0" smtClean="0"/>
              <a:t>"&gt;&lt;</a:t>
            </a:r>
            <a:r>
              <a:rPr lang="en-US" dirty="0" err="1" smtClean="0"/>
              <a:t>br</a:t>
            </a:r>
            <a:r>
              <a:rPr lang="en-US" dirty="0" smtClean="0"/>
              <a:t>&gt;</a:t>
            </a:r>
          </a:p>
          <a:p>
            <a:pPr>
              <a:buNone/>
            </a:pPr>
            <a:r>
              <a:rPr lang="en-US" dirty="0" smtClean="0"/>
              <a:t>Email: &lt;input type="text" name="email"&gt;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blur()</a:t>
            </a:r>
            <a:endParaRPr lang="en-US" dirty="0"/>
          </a:p>
        </p:txBody>
      </p:sp>
      <p:sp>
        <p:nvSpPr>
          <p:cNvPr id="3" name="Content Placeholder 2"/>
          <p:cNvSpPr>
            <a:spLocks noGrp="1"/>
          </p:cNvSpPr>
          <p:nvPr>
            <p:ph idx="1"/>
          </p:nvPr>
        </p:nvSpPr>
        <p:spPr>
          <a:xfrm>
            <a:off x="152400" y="914400"/>
            <a:ext cx="8534400" cy="5791200"/>
          </a:xfrm>
        </p:spPr>
        <p:txBody>
          <a:bodyPr>
            <a:normAutofit fontScale="47500" lnSpcReduction="20000"/>
          </a:bodyPr>
          <a:lstStyle/>
          <a:p>
            <a:r>
              <a:rPr lang="en-US" sz="5100" dirty="0"/>
              <a:t>The </a:t>
            </a:r>
            <a:r>
              <a:rPr lang="en-US" sz="5100" dirty="0" smtClean="0"/>
              <a:t>blur()</a:t>
            </a:r>
            <a:r>
              <a:rPr lang="en-US" sz="5100" dirty="0"/>
              <a:t> method attaches an event handler function to an HTML form field</a:t>
            </a:r>
            <a:r>
              <a:rPr lang="en-US" sz="5100"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$("input").focus(function(){</a:t>
            </a:r>
          </a:p>
          <a:p>
            <a:pPr>
              <a:buNone/>
            </a:pPr>
            <a:r>
              <a:rPr lang="en-US" dirty="0" smtClean="0"/>
              <a:t>    $(this).</a:t>
            </a:r>
            <a:r>
              <a:rPr lang="en-US" dirty="0" err="1" smtClean="0"/>
              <a:t>css</a:t>
            </a:r>
            <a:r>
              <a:rPr lang="en-US" dirty="0" smtClean="0"/>
              <a:t>("background-color", "yellow");</a:t>
            </a:r>
          </a:p>
          <a:p>
            <a:pPr>
              <a:buNone/>
            </a:pPr>
            <a:r>
              <a:rPr lang="en-US" dirty="0" smtClean="0"/>
              <a:t>  });</a:t>
            </a:r>
          </a:p>
          <a:p>
            <a:pPr>
              <a:buNone/>
            </a:pPr>
            <a:r>
              <a:rPr lang="en-US" dirty="0" smtClean="0"/>
              <a:t>  $("input").blur(function(){</a:t>
            </a:r>
          </a:p>
          <a:p>
            <a:pPr>
              <a:buNone/>
            </a:pPr>
            <a:r>
              <a:rPr lang="en-US" dirty="0" smtClean="0"/>
              <a:t>   $(this).</a:t>
            </a:r>
            <a:r>
              <a:rPr lang="en-US" dirty="0" err="1" smtClean="0"/>
              <a:t>css</a:t>
            </a:r>
            <a:r>
              <a:rPr lang="en-US" dirty="0" smtClean="0"/>
              <a:t>("background-color", "green");</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r>
              <a:rPr lang="en-US" dirty="0" smtClean="0"/>
              <a:t>Name: &lt;input type="text" name="</a:t>
            </a:r>
            <a:r>
              <a:rPr lang="en-US" dirty="0" err="1" smtClean="0"/>
              <a:t>fullname</a:t>
            </a:r>
            <a:r>
              <a:rPr lang="en-US" dirty="0" smtClean="0"/>
              <a:t>"&gt;&lt;</a:t>
            </a:r>
            <a:r>
              <a:rPr lang="en-US" dirty="0" err="1" smtClean="0"/>
              <a:t>br</a:t>
            </a:r>
            <a:r>
              <a:rPr lang="en-US" dirty="0" smtClean="0"/>
              <a:t>&gt;</a:t>
            </a:r>
          </a:p>
          <a:p>
            <a:pPr>
              <a:buNone/>
            </a:pPr>
            <a:r>
              <a:rPr lang="en-US" dirty="0" smtClean="0"/>
              <a:t>Email: &lt;input type="text" name="email"&gt;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on() </a:t>
            </a:r>
            <a:br>
              <a:rPr lang="en-US" dirty="0"/>
            </a:br>
            <a:endParaRPr lang="en-US" dirty="0"/>
          </a:p>
        </p:txBody>
      </p:sp>
      <p:sp>
        <p:nvSpPr>
          <p:cNvPr id="3" name="Content Placeholder 2"/>
          <p:cNvSpPr>
            <a:spLocks noGrp="1"/>
          </p:cNvSpPr>
          <p:nvPr>
            <p:ph idx="1"/>
          </p:nvPr>
        </p:nvSpPr>
        <p:spPr>
          <a:xfrm>
            <a:off x="228600" y="609600"/>
            <a:ext cx="8763000" cy="5943600"/>
          </a:xfrm>
        </p:spPr>
        <p:txBody>
          <a:bodyPr>
            <a:normAutofit fontScale="47500" lnSpcReduction="20000"/>
          </a:bodyPr>
          <a:lstStyle/>
          <a:p>
            <a:r>
              <a:rPr lang="en-US" dirty="0"/>
              <a:t>The </a:t>
            </a:r>
            <a:r>
              <a:rPr lang="en-US" dirty="0" smtClean="0"/>
              <a:t>on()</a:t>
            </a:r>
            <a:r>
              <a:rPr lang="en-US" dirty="0"/>
              <a:t> method attaches one or more event handlers for the selected elements</a:t>
            </a:r>
            <a:r>
              <a:rPr lang="en-US" dirty="0" smtClean="0"/>
              <a:t>.</a:t>
            </a:r>
          </a:p>
          <a:p>
            <a:r>
              <a:rPr lang="en-US" dirty="0"/>
              <a:t>Attach a click event to a </a:t>
            </a:r>
            <a:r>
              <a:rPr lang="en-US" dirty="0" smtClean="0"/>
              <a:t>&lt;p&gt;</a:t>
            </a:r>
            <a:r>
              <a:rPr lang="en-US" dirty="0"/>
              <a:t> element</a:t>
            </a:r>
            <a:r>
              <a:rPr lang="en-US" dirty="0" smtClean="0"/>
              <a:t>:</a:t>
            </a:r>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&lt;script </a:t>
            </a:r>
            <a:r>
              <a:rPr lang="en-US" dirty="0" err="1" smtClean="0"/>
              <a:t>src</a:t>
            </a:r>
            <a:r>
              <a:rPr lang="en-US" dirty="0" smtClean="0"/>
              <a:t>="https://ajax.googleapis.com/ajax/libs/jquery/3.7.1/jquery.min.js"&gt;&lt;/script&gt;</a:t>
            </a:r>
          </a:p>
          <a:p>
            <a:pPr>
              <a:buNone/>
            </a:pPr>
            <a:r>
              <a:rPr lang="en-US" dirty="0" smtClean="0"/>
              <a:t>&lt;script&gt;</a:t>
            </a:r>
          </a:p>
          <a:p>
            <a:pPr>
              <a:buNone/>
            </a:pPr>
            <a:r>
              <a:rPr lang="en-US" dirty="0" smtClean="0"/>
              <a:t>$(document).ready(function(){</a:t>
            </a:r>
          </a:p>
          <a:p>
            <a:pPr>
              <a:buNone/>
            </a:pPr>
            <a:r>
              <a:rPr lang="en-US" dirty="0" smtClean="0"/>
              <a:t>  $("p").on("click", function(){</a:t>
            </a:r>
          </a:p>
          <a:p>
            <a:pPr>
              <a:buNone/>
            </a:pPr>
            <a:r>
              <a:rPr lang="en-US" dirty="0" smtClean="0"/>
              <a:t>    $(this).hide();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endParaRPr lang="en-US" dirty="0" smtClean="0"/>
          </a:p>
          <a:p>
            <a:pPr>
              <a:buNone/>
            </a:pPr>
            <a:r>
              <a:rPr lang="en-US" dirty="0" smtClean="0"/>
              <a:t>&lt;p&gt;If you click on me, I will disappear.&lt;/p&gt;</a:t>
            </a:r>
          </a:p>
          <a:p>
            <a:pPr>
              <a:buNone/>
            </a:pPr>
            <a:r>
              <a:rPr lang="en-US" dirty="0" smtClean="0"/>
              <a:t>&lt;p&gt;Click me away!&lt;/p&gt;</a:t>
            </a:r>
          </a:p>
          <a:p>
            <a:pPr>
              <a:buNone/>
            </a:pPr>
            <a:r>
              <a:rPr lang="en-US" dirty="0" smtClean="0"/>
              <a:t>&lt;p&gt;Click me too!&lt;/p&gt;</a:t>
            </a:r>
          </a:p>
          <a:p>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jQuery History</a:t>
            </a:r>
            <a:br>
              <a:rPr lang="en-US" b="1" dirty="0"/>
            </a:br>
            <a:endParaRPr lang="en-US" b="1" dirty="0"/>
          </a:p>
        </p:txBody>
      </p:sp>
      <p:sp>
        <p:nvSpPr>
          <p:cNvPr id="3" name="Content Placeholder 2"/>
          <p:cNvSpPr>
            <a:spLocks noGrp="1"/>
          </p:cNvSpPr>
          <p:nvPr>
            <p:ph idx="1"/>
          </p:nvPr>
        </p:nvSpPr>
        <p:spPr>
          <a:xfrm>
            <a:off x="152400" y="990600"/>
            <a:ext cx="8686800" cy="5486400"/>
          </a:xfrm>
        </p:spPr>
        <p:txBody>
          <a:bodyPr/>
          <a:lstStyle/>
          <a:p>
            <a:r>
              <a:rPr lang="en-US" dirty="0"/>
              <a:t>jQuery was first released in January 2006 by </a:t>
            </a:r>
            <a:r>
              <a:rPr lang="en-US" b="1" dirty="0"/>
              <a:t>John </a:t>
            </a:r>
            <a:r>
              <a:rPr lang="en-US" b="1" dirty="0" err="1"/>
              <a:t>Resig</a:t>
            </a:r>
            <a:r>
              <a:rPr lang="en-US" dirty="0"/>
              <a:t> at </a:t>
            </a:r>
            <a:r>
              <a:rPr lang="en-US" dirty="0" err="1"/>
              <a:t>BarCamp</a:t>
            </a:r>
            <a:r>
              <a:rPr lang="en-US" dirty="0"/>
              <a:t> NYC. It is currently headed by Timmy Wilson and maintained by a team of developers.</a:t>
            </a:r>
          </a:p>
          <a:p>
            <a:r>
              <a:rPr lang="en-US" dirty="0"/>
              <a:t>Nowadays, jQuery is widely used technology. Most of the websites are using jQuery.</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dirty="0"/>
              <a:t>Attach multiple event handlers to a </a:t>
            </a:r>
            <a:r>
              <a:rPr lang="en-US" dirty="0" smtClean="0"/>
              <a:t>&lt;p&gt;</a:t>
            </a:r>
            <a:r>
              <a:rPr lang="en-US" dirty="0"/>
              <a:t> element:</a:t>
            </a:r>
          </a:p>
        </p:txBody>
      </p:sp>
      <p:sp>
        <p:nvSpPr>
          <p:cNvPr id="3" name="Content Placeholder 2"/>
          <p:cNvSpPr>
            <a:spLocks noGrp="1"/>
          </p:cNvSpPr>
          <p:nvPr>
            <p:ph idx="1"/>
          </p:nvPr>
        </p:nvSpPr>
        <p:spPr>
          <a:xfrm>
            <a:off x="152400" y="1295400"/>
            <a:ext cx="8991600" cy="5562600"/>
          </a:xfrm>
        </p:spPr>
        <p:txBody>
          <a:bodyPr>
            <a:normAutofit fontScale="40000" lnSpcReduction="20000"/>
          </a:bodyPr>
          <a:lstStyle/>
          <a:p>
            <a:pPr>
              <a:buNone/>
            </a:pPr>
            <a:r>
              <a:rPr lang="en-US" sz="3500" dirty="0" smtClean="0"/>
              <a:t>&lt;!DOCTYPE html&gt;</a:t>
            </a:r>
          </a:p>
          <a:p>
            <a:pPr>
              <a:buNone/>
            </a:pPr>
            <a:r>
              <a:rPr lang="en-US" sz="3500" dirty="0" smtClean="0"/>
              <a:t>&lt;html&gt;</a:t>
            </a:r>
          </a:p>
          <a:p>
            <a:pPr>
              <a:buNone/>
            </a:pPr>
            <a:r>
              <a:rPr lang="en-US" sz="3500" dirty="0" smtClean="0"/>
              <a:t>&lt;head&gt;</a:t>
            </a:r>
          </a:p>
          <a:p>
            <a:pPr>
              <a:buNone/>
            </a:pPr>
            <a:r>
              <a:rPr lang="en-US" sz="3500" dirty="0" smtClean="0"/>
              <a:t>&lt;script </a:t>
            </a:r>
            <a:r>
              <a:rPr lang="en-US" sz="3500" dirty="0" err="1" smtClean="0"/>
              <a:t>src</a:t>
            </a:r>
            <a:r>
              <a:rPr lang="en-US" sz="3500" dirty="0" smtClean="0"/>
              <a:t>="https://ajax.googleapis.com/ajax/libs/jquery/3.7.1/jquery.min.js"&gt;&lt;/script&gt;</a:t>
            </a:r>
          </a:p>
          <a:p>
            <a:pPr>
              <a:buNone/>
            </a:pPr>
            <a:r>
              <a:rPr lang="en-US" sz="3500" dirty="0" smtClean="0"/>
              <a:t>&lt;script&gt;</a:t>
            </a:r>
          </a:p>
          <a:p>
            <a:pPr>
              <a:buNone/>
            </a:pPr>
            <a:r>
              <a:rPr lang="en-US" sz="3500" dirty="0" smtClean="0"/>
              <a:t>$(document).ready(function(){</a:t>
            </a:r>
          </a:p>
          <a:p>
            <a:pPr>
              <a:buNone/>
            </a:pPr>
            <a:r>
              <a:rPr lang="en-US" sz="3500" dirty="0" smtClean="0"/>
              <a:t>  $("p").on({</a:t>
            </a:r>
          </a:p>
          <a:p>
            <a:pPr>
              <a:buNone/>
            </a:pPr>
            <a:r>
              <a:rPr lang="en-US" sz="3500" dirty="0" smtClean="0"/>
              <a:t>    </a:t>
            </a:r>
            <a:r>
              <a:rPr lang="en-US" sz="3500" dirty="0" err="1" smtClean="0"/>
              <a:t>mouseenter</a:t>
            </a:r>
            <a:r>
              <a:rPr lang="en-US" sz="3500" dirty="0" smtClean="0"/>
              <a:t>: function(){</a:t>
            </a:r>
          </a:p>
          <a:p>
            <a:pPr>
              <a:buNone/>
            </a:pPr>
            <a:r>
              <a:rPr lang="en-US" sz="3500" dirty="0" smtClean="0"/>
              <a:t>      $(this).</a:t>
            </a:r>
            <a:r>
              <a:rPr lang="en-US" sz="3500" dirty="0" err="1" smtClean="0"/>
              <a:t>css</a:t>
            </a:r>
            <a:r>
              <a:rPr lang="en-US" sz="3500" dirty="0" smtClean="0"/>
              <a:t>("background-color", "</a:t>
            </a:r>
            <a:r>
              <a:rPr lang="en-US" sz="3500" dirty="0" err="1" smtClean="0"/>
              <a:t>lightgray</a:t>
            </a:r>
            <a:r>
              <a:rPr lang="en-US" sz="3500" dirty="0" smtClean="0"/>
              <a:t>");</a:t>
            </a:r>
          </a:p>
          <a:p>
            <a:pPr>
              <a:buNone/>
            </a:pPr>
            <a:r>
              <a:rPr lang="en-US" sz="3500" dirty="0" smtClean="0"/>
              <a:t>    },  </a:t>
            </a:r>
          </a:p>
          <a:p>
            <a:pPr>
              <a:buNone/>
            </a:pPr>
            <a:r>
              <a:rPr lang="en-US" sz="3500" dirty="0" smtClean="0"/>
              <a:t>    </a:t>
            </a:r>
            <a:r>
              <a:rPr lang="en-US" sz="3500" dirty="0" err="1" smtClean="0"/>
              <a:t>mouseleave</a:t>
            </a:r>
            <a:r>
              <a:rPr lang="en-US" sz="3500" dirty="0" smtClean="0"/>
              <a:t>: function(){</a:t>
            </a:r>
          </a:p>
          <a:p>
            <a:pPr>
              <a:buNone/>
            </a:pPr>
            <a:r>
              <a:rPr lang="en-US" sz="3500" dirty="0" smtClean="0"/>
              <a:t>      $(this).</a:t>
            </a:r>
            <a:r>
              <a:rPr lang="en-US" sz="3500" dirty="0" err="1" smtClean="0"/>
              <a:t>css</a:t>
            </a:r>
            <a:r>
              <a:rPr lang="en-US" sz="3500" dirty="0" smtClean="0"/>
              <a:t>("background-color", "</a:t>
            </a:r>
            <a:r>
              <a:rPr lang="en-US" sz="3500" dirty="0" err="1" smtClean="0"/>
              <a:t>lightblue</a:t>
            </a:r>
            <a:r>
              <a:rPr lang="en-US" sz="3500" dirty="0" smtClean="0"/>
              <a:t>");</a:t>
            </a:r>
          </a:p>
          <a:p>
            <a:pPr>
              <a:buNone/>
            </a:pPr>
            <a:r>
              <a:rPr lang="en-US" sz="3500" dirty="0" smtClean="0"/>
              <a:t>    }, </a:t>
            </a:r>
          </a:p>
          <a:p>
            <a:pPr>
              <a:buNone/>
            </a:pPr>
            <a:r>
              <a:rPr lang="en-US" sz="3500" dirty="0" smtClean="0"/>
              <a:t>    click: function(){</a:t>
            </a:r>
          </a:p>
          <a:p>
            <a:pPr>
              <a:buNone/>
            </a:pPr>
            <a:r>
              <a:rPr lang="en-US" sz="3500" dirty="0" smtClean="0"/>
              <a:t>      $(this).</a:t>
            </a:r>
            <a:r>
              <a:rPr lang="en-US" sz="3500" dirty="0" err="1" smtClean="0"/>
              <a:t>css</a:t>
            </a:r>
            <a:r>
              <a:rPr lang="en-US" sz="3500" dirty="0" smtClean="0"/>
              <a:t>("background-color", "yellow");</a:t>
            </a:r>
          </a:p>
          <a:p>
            <a:pPr>
              <a:buNone/>
            </a:pPr>
            <a:r>
              <a:rPr lang="en-US" sz="3500" dirty="0" smtClean="0"/>
              <a:t>    }  </a:t>
            </a:r>
          </a:p>
          <a:p>
            <a:pPr>
              <a:buNone/>
            </a:pPr>
            <a:r>
              <a:rPr lang="en-US" sz="3500" dirty="0" smtClean="0"/>
              <a:t>  });</a:t>
            </a:r>
          </a:p>
          <a:p>
            <a:pPr>
              <a:buNone/>
            </a:pPr>
            <a:r>
              <a:rPr lang="en-US" sz="3500" dirty="0" smtClean="0"/>
              <a:t>});</a:t>
            </a:r>
          </a:p>
          <a:p>
            <a:pPr>
              <a:buNone/>
            </a:pPr>
            <a:r>
              <a:rPr lang="en-US" sz="3500" dirty="0" smtClean="0"/>
              <a:t>&lt;/script&gt;</a:t>
            </a:r>
          </a:p>
          <a:p>
            <a:pPr>
              <a:buNone/>
            </a:pPr>
            <a:r>
              <a:rPr lang="en-US" sz="3500" dirty="0" smtClean="0"/>
              <a:t>&lt;/head&gt;</a:t>
            </a:r>
          </a:p>
          <a:p>
            <a:pPr>
              <a:buNone/>
            </a:pPr>
            <a:r>
              <a:rPr lang="en-US" sz="3500" dirty="0" smtClean="0"/>
              <a:t>&lt;body&gt;</a:t>
            </a:r>
          </a:p>
          <a:p>
            <a:pPr>
              <a:buNone/>
            </a:pPr>
            <a:r>
              <a:rPr lang="en-US" sz="3500" dirty="0" smtClean="0"/>
              <a:t>&lt;p&gt;Click or move the </a:t>
            </a:r>
            <a:r>
              <a:rPr lang="en-US" dirty="0" smtClean="0"/>
              <a:t>mouse pointer over this paragraph.&lt;/p&gt;</a:t>
            </a:r>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jQuery Effects - Hide and Show</a:t>
            </a:r>
            <a:br>
              <a:rPr lang="en-US" dirty="0"/>
            </a:br>
            <a:endParaRPr lang="en-US" dirty="0"/>
          </a:p>
        </p:txBody>
      </p:sp>
      <p:sp>
        <p:nvSpPr>
          <p:cNvPr id="3" name="Content Placeholder 2"/>
          <p:cNvSpPr>
            <a:spLocks noGrp="1"/>
          </p:cNvSpPr>
          <p:nvPr>
            <p:ph idx="1"/>
          </p:nvPr>
        </p:nvSpPr>
        <p:spPr>
          <a:xfrm>
            <a:off x="457200" y="685800"/>
            <a:ext cx="8229600" cy="5867400"/>
          </a:xfrm>
        </p:spPr>
        <p:txBody>
          <a:bodyPr/>
          <a:lstStyle/>
          <a:p>
            <a:r>
              <a:rPr lang="en-US" b="1" dirty="0"/>
              <a:t>Syntax:</a:t>
            </a:r>
            <a:endParaRPr lang="en-US" dirty="0"/>
          </a:p>
          <a:p>
            <a:r>
              <a:rPr lang="en-US" dirty="0"/>
              <a:t>$(</a:t>
            </a:r>
            <a:r>
              <a:rPr lang="en-US" i="1" dirty="0"/>
              <a:t>selector</a:t>
            </a:r>
            <a:r>
              <a:rPr lang="en-US" dirty="0"/>
              <a:t>).hide(</a:t>
            </a:r>
            <a:r>
              <a:rPr lang="en-US" i="1" dirty="0" err="1"/>
              <a:t>speed,callback</a:t>
            </a:r>
            <a:r>
              <a:rPr lang="en-US" dirty="0" smtClean="0"/>
              <a:t>);</a:t>
            </a:r>
            <a:r>
              <a:rPr lang="en-US" dirty="0"/>
              <a:t/>
            </a:r>
            <a:br>
              <a:rPr lang="en-US" dirty="0"/>
            </a:br>
            <a:r>
              <a:rPr lang="en-US" dirty="0"/>
              <a:t>$(</a:t>
            </a:r>
            <a:r>
              <a:rPr lang="en-US" i="1" dirty="0"/>
              <a:t>selector</a:t>
            </a:r>
            <a:r>
              <a:rPr lang="en-US" dirty="0"/>
              <a:t>).show(</a:t>
            </a:r>
            <a:r>
              <a:rPr lang="en-US" i="1" dirty="0" err="1"/>
              <a:t>speed,callback</a:t>
            </a:r>
            <a:r>
              <a:rPr lang="en-US" dirty="0" smtClean="0"/>
              <a:t>);</a:t>
            </a:r>
          </a:p>
          <a:p>
            <a:r>
              <a:rPr lang="en-US" dirty="0"/>
              <a:t>The optional speed parameter specifies the speed of the hiding/showing, and can take the following values: "slow", "fast", or milliseconds.</a:t>
            </a:r>
          </a:p>
          <a:p>
            <a:r>
              <a:rPr lang="en-US" dirty="0"/>
              <a:t>The optional callback parameter is a function to be executed after the hide() or show()</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990600"/>
            <a:ext cx="8153400" cy="56388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$("p").hide(1000);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&lt;button&gt;Hide&lt;/button&gt;</a:t>
            </a:r>
          </a:p>
          <a:p>
            <a:endParaRPr lang="en-US" dirty="0" smtClean="0"/>
          </a:p>
          <a:p>
            <a:r>
              <a:rPr lang="en-US" dirty="0" smtClean="0"/>
              <a:t>&lt;p&gt;This is a paragraph with little content.&lt;/p&gt;</a:t>
            </a:r>
          </a:p>
          <a:p>
            <a:r>
              <a:rPr lang="en-US" dirty="0" smtClean="0"/>
              <a:t>&lt;p&gt;This is another small paragraph.&lt;/p&gt;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toggle()</a:t>
            </a:r>
            <a:br>
              <a:rPr lang="en-US" dirty="0"/>
            </a:b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a:t>You can also toggle between hiding and showing an element with the </a:t>
            </a:r>
            <a:r>
              <a:rPr lang="en-US" dirty="0" smtClean="0"/>
              <a:t>toggle()</a:t>
            </a:r>
            <a:r>
              <a:rPr lang="en-US" dirty="0"/>
              <a:t> method</a:t>
            </a:r>
            <a:r>
              <a:rPr lang="en-US" dirty="0" smtClean="0"/>
              <a:t>.</a:t>
            </a:r>
            <a:endParaRPr lang="en-US" dirty="0"/>
          </a:p>
          <a:p>
            <a:r>
              <a:rPr lang="en-US" b="1" dirty="0"/>
              <a:t>Syntax:</a:t>
            </a:r>
            <a:endParaRPr lang="en-US" dirty="0"/>
          </a:p>
          <a:p>
            <a:r>
              <a:rPr lang="en-US" dirty="0"/>
              <a:t>$(</a:t>
            </a:r>
            <a:r>
              <a:rPr lang="en-US" i="1" dirty="0"/>
              <a:t>selector</a:t>
            </a:r>
            <a:r>
              <a:rPr lang="en-US" dirty="0"/>
              <a:t>).toggle(</a:t>
            </a:r>
            <a:r>
              <a:rPr lang="en-US" i="1" dirty="0" err="1"/>
              <a:t>speed,callback</a:t>
            </a:r>
            <a:r>
              <a:rPr lang="en-US" dirty="0"/>
              <a:t>);</a:t>
            </a:r>
          </a:p>
          <a:p>
            <a:r>
              <a:rPr lang="en-US" dirty="0"/>
              <a:t>The optional speed parameter can take the following values: "slow", "fast", or milliseconds.</a:t>
            </a:r>
          </a:p>
          <a:p>
            <a:r>
              <a:rPr lang="en-US" dirty="0"/>
              <a:t>The optional callback parameter is a function to be executed after toggle() completes.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$("p").toggle();</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&lt;button&gt;Toggle between hiding and showing the paragraphs&lt;/button&gt;</a:t>
            </a:r>
          </a:p>
          <a:p>
            <a:endParaRPr lang="en-US" dirty="0" smtClean="0"/>
          </a:p>
          <a:p>
            <a:r>
              <a:rPr lang="en-US" dirty="0" smtClean="0"/>
              <a:t>&lt;p&gt;This is a paragraph with little content.&lt;/p&gt;</a:t>
            </a:r>
          </a:p>
          <a:p>
            <a:r>
              <a:rPr lang="en-US" dirty="0" smtClean="0"/>
              <a:t>&lt;p&gt;This is another small paragraph.&lt;/p&gt;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Fading Methods</a:t>
            </a:r>
            <a:br>
              <a:rPr lang="en-US" dirty="0"/>
            </a:b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a:t>With jQuery you can fade an element in and out of visibility.</a:t>
            </a:r>
          </a:p>
          <a:p>
            <a:r>
              <a:rPr lang="en-US" dirty="0"/>
              <a:t>jQuery has the following fade methods:</a:t>
            </a:r>
          </a:p>
          <a:p>
            <a:r>
              <a:rPr lang="en-US" dirty="0" err="1"/>
              <a:t>fadeIn</a:t>
            </a:r>
            <a:r>
              <a:rPr lang="en-US" dirty="0"/>
              <a:t>()</a:t>
            </a:r>
          </a:p>
          <a:p>
            <a:r>
              <a:rPr lang="en-US" dirty="0" err="1"/>
              <a:t>fadeOut</a:t>
            </a:r>
            <a:r>
              <a:rPr lang="en-US" dirty="0"/>
              <a:t>()</a:t>
            </a:r>
          </a:p>
          <a:p>
            <a:r>
              <a:rPr lang="en-US" dirty="0" err="1"/>
              <a:t>fadeToggle</a:t>
            </a:r>
            <a:r>
              <a:rPr lang="en-US" dirty="0"/>
              <a:t>()</a:t>
            </a:r>
          </a:p>
          <a:p>
            <a:r>
              <a:rPr lang="en-US" dirty="0" err="1"/>
              <a:t>fadeTo</a:t>
            </a:r>
            <a:r>
              <a:rPr lang="en-US" dirty="0"/>
              <a:t>()</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 </a:t>
            </a:r>
            <a:r>
              <a:rPr lang="en-US" dirty="0" err="1"/>
              <a:t>fadeIn</a:t>
            </a:r>
            <a:r>
              <a:rPr lang="en-US" dirty="0"/>
              <a:t>() </a:t>
            </a:r>
            <a:br>
              <a:rPr lang="en-US" dirty="0"/>
            </a:br>
            <a:endParaRPr lang="en-US" dirty="0"/>
          </a:p>
        </p:txBody>
      </p:sp>
      <p:sp>
        <p:nvSpPr>
          <p:cNvPr id="3" name="Content Placeholder 2"/>
          <p:cNvSpPr>
            <a:spLocks noGrp="1"/>
          </p:cNvSpPr>
          <p:nvPr>
            <p:ph idx="1"/>
          </p:nvPr>
        </p:nvSpPr>
        <p:spPr>
          <a:xfrm>
            <a:off x="381000" y="762000"/>
            <a:ext cx="8229600" cy="5791200"/>
          </a:xfrm>
        </p:spPr>
        <p:txBody>
          <a:bodyPr/>
          <a:lstStyle/>
          <a:p>
            <a:r>
              <a:rPr lang="en-US" dirty="0"/>
              <a:t>The jQuery </a:t>
            </a:r>
            <a:r>
              <a:rPr lang="en-US" dirty="0" err="1" smtClean="0"/>
              <a:t>fadeIn</a:t>
            </a:r>
            <a:r>
              <a:rPr lang="en-US" dirty="0" smtClean="0"/>
              <a:t>()</a:t>
            </a:r>
            <a:r>
              <a:rPr lang="en-US" dirty="0"/>
              <a:t> method is used to fade in a hidden element</a:t>
            </a:r>
            <a:r>
              <a:rPr lang="en-US" dirty="0" smtClean="0"/>
              <a:t>.</a:t>
            </a:r>
          </a:p>
          <a:p>
            <a:r>
              <a:rPr lang="en-US" b="1" dirty="0"/>
              <a:t>Syntax:</a:t>
            </a:r>
            <a:endParaRPr lang="en-US" dirty="0"/>
          </a:p>
          <a:p>
            <a:r>
              <a:rPr lang="en-US" dirty="0"/>
              <a:t>$(</a:t>
            </a:r>
            <a:r>
              <a:rPr lang="en-US" i="1" dirty="0"/>
              <a:t>selector</a:t>
            </a:r>
            <a:r>
              <a:rPr lang="en-US" dirty="0"/>
              <a:t>).</a:t>
            </a:r>
            <a:r>
              <a:rPr lang="en-US" dirty="0" err="1"/>
              <a:t>fadeIn</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fading completes.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52400" y="838200"/>
            <a:ext cx="8839200" cy="5867400"/>
          </a:xfrm>
        </p:spPr>
        <p:txBody>
          <a:bodyPr>
            <a:normAutofit fontScale="47500" lnSpcReduction="20000"/>
          </a:bodyPr>
          <a:lstStyle/>
          <a:p>
            <a:pPr>
              <a:buNone/>
            </a:pPr>
            <a:r>
              <a:rPr lang="en-US" sz="3500" dirty="0" smtClean="0"/>
              <a:t>&lt;!DOCTYPE html&gt;</a:t>
            </a:r>
          </a:p>
          <a:p>
            <a:pPr>
              <a:buNone/>
            </a:pPr>
            <a:r>
              <a:rPr lang="en-US" sz="3500" dirty="0" smtClean="0"/>
              <a:t>&lt;html&gt;</a:t>
            </a:r>
          </a:p>
          <a:p>
            <a:pPr>
              <a:buNone/>
            </a:pPr>
            <a:r>
              <a:rPr lang="en-US" sz="3500" dirty="0" smtClean="0"/>
              <a:t>&lt;head&gt;</a:t>
            </a:r>
          </a:p>
          <a:p>
            <a:pPr>
              <a:buNone/>
            </a:pPr>
            <a:r>
              <a:rPr lang="en-US" sz="3500" dirty="0" smtClean="0"/>
              <a:t>&lt;script </a:t>
            </a:r>
            <a:r>
              <a:rPr lang="en-US" sz="3500" dirty="0" err="1" smtClean="0"/>
              <a:t>src</a:t>
            </a:r>
            <a:r>
              <a:rPr lang="en-US" sz="3500" dirty="0" smtClean="0"/>
              <a:t>="https://ajax.googleapis.com/ajax/libs/jquery/3.7.1/jquery.min.js"&gt;&lt;/script&gt;</a:t>
            </a:r>
          </a:p>
          <a:p>
            <a:pPr>
              <a:buNone/>
            </a:pPr>
            <a:r>
              <a:rPr lang="en-US" sz="3500" dirty="0" smtClean="0"/>
              <a:t>&lt;script&gt;</a:t>
            </a:r>
          </a:p>
          <a:p>
            <a:pPr>
              <a:buNone/>
            </a:pPr>
            <a:r>
              <a:rPr lang="en-US" sz="3500" dirty="0" smtClean="0"/>
              <a:t>$(document).ready(function(){</a:t>
            </a:r>
          </a:p>
          <a:p>
            <a:pPr>
              <a:buNone/>
            </a:pPr>
            <a:r>
              <a:rPr lang="en-US" sz="3500" dirty="0" smtClean="0"/>
              <a:t>  $("button").click(function(){</a:t>
            </a:r>
          </a:p>
          <a:p>
            <a:pPr>
              <a:buNone/>
            </a:pPr>
            <a:r>
              <a:rPr lang="en-US" sz="3500" dirty="0" smtClean="0"/>
              <a:t>    $("#div1").</a:t>
            </a:r>
            <a:r>
              <a:rPr lang="en-US" sz="3500" dirty="0" err="1" smtClean="0"/>
              <a:t>fadeIn</a:t>
            </a:r>
            <a:r>
              <a:rPr lang="en-US" sz="3500" dirty="0" smtClean="0"/>
              <a:t>();</a:t>
            </a:r>
          </a:p>
          <a:p>
            <a:pPr>
              <a:buNone/>
            </a:pPr>
            <a:r>
              <a:rPr lang="en-US" sz="3500" dirty="0" smtClean="0"/>
              <a:t>    $("#div2").</a:t>
            </a:r>
            <a:r>
              <a:rPr lang="en-US" sz="3500" dirty="0" err="1" smtClean="0"/>
              <a:t>fadeIn</a:t>
            </a:r>
            <a:r>
              <a:rPr lang="en-US" sz="3500" dirty="0" smtClean="0"/>
              <a:t>("slow");</a:t>
            </a:r>
          </a:p>
          <a:p>
            <a:pPr>
              <a:buNone/>
            </a:pPr>
            <a:r>
              <a:rPr lang="en-US" sz="3500" dirty="0" smtClean="0"/>
              <a:t>    $("#div3").</a:t>
            </a:r>
            <a:r>
              <a:rPr lang="en-US" sz="3500" dirty="0" err="1" smtClean="0"/>
              <a:t>fadeIn</a:t>
            </a:r>
            <a:r>
              <a:rPr lang="en-US" sz="3500" dirty="0" smtClean="0"/>
              <a:t>(3000);</a:t>
            </a:r>
          </a:p>
          <a:p>
            <a:pPr>
              <a:buNone/>
            </a:pPr>
            <a:r>
              <a:rPr lang="en-US" sz="3500" dirty="0" smtClean="0"/>
              <a:t>  });</a:t>
            </a:r>
          </a:p>
          <a:p>
            <a:pPr>
              <a:buNone/>
            </a:pPr>
            <a:r>
              <a:rPr lang="en-US" sz="3500" dirty="0" smtClean="0"/>
              <a:t>});</a:t>
            </a:r>
          </a:p>
          <a:p>
            <a:pPr>
              <a:buNone/>
            </a:pPr>
            <a:r>
              <a:rPr lang="en-US" sz="3500" dirty="0" smtClean="0"/>
              <a:t>&lt;/script&gt;</a:t>
            </a:r>
          </a:p>
          <a:p>
            <a:pPr>
              <a:buNone/>
            </a:pPr>
            <a:r>
              <a:rPr lang="en-US" sz="3500" dirty="0" smtClean="0"/>
              <a:t>&lt;/head&gt;</a:t>
            </a:r>
          </a:p>
          <a:p>
            <a:pPr>
              <a:buNone/>
            </a:pPr>
            <a:r>
              <a:rPr lang="en-US" sz="3500" dirty="0" smtClean="0"/>
              <a:t>&lt;body&gt;</a:t>
            </a:r>
          </a:p>
          <a:p>
            <a:pPr>
              <a:buNone/>
            </a:pPr>
            <a:r>
              <a:rPr lang="en-US" sz="3500" dirty="0" smtClean="0"/>
              <a:t>&lt;p&gt;Demonstrate </a:t>
            </a:r>
            <a:r>
              <a:rPr lang="en-US" sz="3500" dirty="0" err="1" smtClean="0"/>
              <a:t>fadeIn</a:t>
            </a:r>
            <a:r>
              <a:rPr lang="en-US" sz="3500" dirty="0" smtClean="0"/>
              <a:t>() with different parameters.&lt;/p&gt;</a:t>
            </a:r>
          </a:p>
          <a:p>
            <a:pPr>
              <a:buNone/>
            </a:pPr>
            <a:r>
              <a:rPr lang="en-US" sz="3500" dirty="0" smtClean="0"/>
              <a:t>&lt;button&gt;Click to fade in boxes&lt;/button&gt;&lt;</a:t>
            </a:r>
            <a:r>
              <a:rPr lang="en-US" sz="3500" dirty="0" err="1" smtClean="0"/>
              <a:t>br</a:t>
            </a:r>
            <a:r>
              <a:rPr lang="en-US" sz="3500" dirty="0" smtClean="0"/>
              <a:t>&gt;&lt;</a:t>
            </a:r>
            <a:r>
              <a:rPr lang="en-US" sz="3500" dirty="0" err="1" smtClean="0"/>
              <a:t>br</a:t>
            </a:r>
            <a:r>
              <a:rPr lang="en-US" sz="3500" dirty="0" smtClean="0"/>
              <a:t>&gt;</a:t>
            </a:r>
          </a:p>
          <a:p>
            <a:pPr>
              <a:buNone/>
            </a:pPr>
            <a:r>
              <a:rPr lang="en-US" sz="3500" dirty="0" smtClean="0"/>
              <a:t>&lt;div id="div1" style="width:80px;height:80px;display:none;background-color:red;"&gt;&lt;/div&gt;&lt;</a:t>
            </a:r>
            <a:r>
              <a:rPr lang="en-US" sz="3500" dirty="0" err="1" smtClean="0"/>
              <a:t>br</a:t>
            </a:r>
            <a:r>
              <a:rPr lang="en-US" sz="3500" dirty="0" smtClean="0"/>
              <a:t>&gt;</a:t>
            </a:r>
          </a:p>
          <a:p>
            <a:pPr>
              <a:buNone/>
            </a:pPr>
            <a:r>
              <a:rPr lang="en-US" sz="3500" dirty="0" smtClean="0"/>
              <a:t>&lt;div id="div2" style="width:80px;height:80px;display:none;background-color:green;"&gt;&lt;/div&gt;&lt;</a:t>
            </a:r>
            <a:r>
              <a:rPr lang="en-US" sz="3500" dirty="0" err="1" smtClean="0"/>
              <a:t>br</a:t>
            </a:r>
            <a:r>
              <a:rPr lang="en-US" sz="3500" dirty="0" smtClean="0"/>
              <a:t>&gt;</a:t>
            </a:r>
          </a:p>
          <a:p>
            <a:pPr>
              <a:buNone/>
            </a:pPr>
            <a:r>
              <a:rPr lang="en-US" sz="3500" dirty="0" smtClean="0"/>
              <a:t>&lt;div id="div3" style="width:80px;height:80px;display:none;background-color:blue;"&gt;&lt;/div&gt;</a:t>
            </a:r>
          </a:p>
          <a:p>
            <a:pPr>
              <a:buNone/>
            </a:pPr>
            <a:r>
              <a:rPr lang="en-US" sz="3500" dirty="0" smtClean="0"/>
              <a:t>&lt;/body&gt;</a:t>
            </a:r>
          </a:p>
          <a:p>
            <a:pPr>
              <a:buNone/>
            </a:pPr>
            <a:r>
              <a:rPr lang="en-US" sz="3500" dirty="0" smtClean="0"/>
              <a:t>&lt;/html&gt;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a:t>fadeOut</a:t>
            </a:r>
            <a:r>
              <a:rPr lang="en-US" dirty="0"/>
              <a:t>() </a:t>
            </a:r>
            <a:br>
              <a:rPr lang="en-US" dirty="0"/>
            </a:b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a:t>The jQuery </a:t>
            </a:r>
            <a:r>
              <a:rPr lang="en-US" dirty="0" err="1" smtClean="0"/>
              <a:t>fadeOut</a:t>
            </a:r>
            <a:r>
              <a:rPr lang="en-US" dirty="0" smtClean="0"/>
              <a:t>()</a:t>
            </a:r>
            <a:r>
              <a:rPr lang="en-US" dirty="0"/>
              <a:t> method is used to fade out a visible element</a:t>
            </a:r>
            <a:r>
              <a:rPr lang="en-US" dirty="0" smtClean="0"/>
              <a:t>.</a:t>
            </a:r>
          </a:p>
          <a:p>
            <a:r>
              <a:rPr lang="en-US" b="1" dirty="0"/>
              <a:t>Syntax:</a:t>
            </a:r>
            <a:endParaRPr lang="en-US" dirty="0"/>
          </a:p>
          <a:p>
            <a:r>
              <a:rPr lang="en-US" dirty="0"/>
              <a:t>$(</a:t>
            </a:r>
            <a:r>
              <a:rPr lang="en-US" i="1" dirty="0"/>
              <a:t>selector</a:t>
            </a:r>
            <a:r>
              <a:rPr lang="en-US" dirty="0"/>
              <a:t>).</a:t>
            </a:r>
            <a:r>
              <a:rPr lang="en-US" dirty="0" err="1"/>
              <a:t>fadeOut</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fading completes.</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0" y="762000"/>
            <a:ext cx="8915400" cy="5867400"/>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a:t>
            </a:r>
            <a:r>
              <a:rPr lang="en-US" dirty="0" err="1" smtClean="0"/>
              <a:t>fadeOut</a:t>
            </a:r>
            <a:r>
              <a:rPr lang="en-US" dirty="0" smtClean="0"/>
              <a:t>();</a:t>
            </a:r>
          </a:p>
          <a:p>
            <a:r>
              <a:rPr lang="en-US" dirty="0" smtClean="0"/>
              <a:t>    $("#div2").</a:t>
            </a:r>
            <a:r>
              <a:rPr lang="en-US" dirty="0" err="1" smtClean="0"/>
              <a:t>fadeOut</a:t>
            </a:r>
            <a:r>
              <a:rPr lang="en-US" dirty="0" smtClean="0"/>
              <a:t>("slow");</a:t>
            </a:r>
          </a:p>
          <a:p>
            <a:r>
              <a:rPr lang="en-US" dirty="0" smtClean="0"/>
              <a:t>    $("#div3").</a:t>
            </a:r>
            <a:r>
              <a:rPr lang="en-US" dirty="0" err="1" smtClean="0"/>
              <a:t>fadeOut</a:t>
            </a:r>
            <a:r>
              <a:rPr lang="en-US" dirty="0" smtClean="0"/>
              <a:t>(3000);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&lt;p&gt;Demonstrate </a:t>
            </a:r>
            <a:r>
              <a:rPr lang="en-US" dirty="0" err="1" smtClean="0"/>
              <a:t>fadeOut</a:t>
            </a:r>
            <a:r>
              <a:rPr lang="en-US" dirty="0" smtClean="0"/>
              <a:t>() with different parameters.&lt;/p&gt;</a:t>
            </a:r>
          </a:p>
          <a:p>
            <a:endParaRPr lang="en-US" dirty="0" smtClean="0"/>
          </a:p>
          <a:p>
            <a:r>
              <a:rPr lang="en-US" dirty="0" smtClean="0"/>
              <a:t>&lt;button&gt;Click to fade out boxes&lt;/button&gt;&lt;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&lt;div id="div1" style="width:80px;height:80px;background-color:red;"&gt;&lt;/div&gt;&lt;</a:t>
            </a:r>
            <a:r>
              <a:rPr lang="en-US" dirty="0" err="1" smtClean="0"/>
              <a:t>br</a:t>
            </a:r>
            <a:r>
              <a:rPr lang="en-US" dirty="0" smtClean="0"/>
              <a:t>&gt;</a:t>
            </a:r>
          </a:p>
          <a:p>
            <a:r>
              <a:rPr lang="en-US" dirty="0" smtClean="0"/>
              <a:t>&lt;div id="div2" style="width:80px;height:80px;background-color:green;"&gt;&lt;/div&gt;&lt;</a:t>
            </a:r>
            <a:r>
              <a:rPr lang="en-US" dirty="0" err="1" smtClean="0"/>
              <a:t>br</a:t>
            </a:r>
            <a:r>
              <a:rPr lang="en-US" dirty="0" smtClean="0"/>
              <a:t>&gt;</a:t>
            </a:r>
          </a:p>
          <a:p>
            <a:r>
              <a:rPr lang="en-US" dirty="0" smtClean="0"/>
              <a:t>&lt;div id="div3" style="width:80px;height:80px;background-color:blue;"&gt;&lt;/div&gt;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457198"/>
          <a:ext cx="8610600" cy="6019801"/>
        </p:xfrm>
        <a:graphic>
          <a:graphicData uri="http://schemas.openxmlformats.org/drawingml/2006/table">
            <a:tbl>
              <a:tblPr firstRow="1" bandRow="1">
                <a:tableStyleId>{5C22544A-7EE6-4342-B048-85BDC9FD1C3A}</a:tableStyleId>
              </a:tblPr>
              <a:tblGrid>
                <a:gridCol w="4305300"/>
                <a:gridCol w="4305300"/>
              </a:tblGrid>
              <a:tr h="569091">
                <a:tc>
                  <a:txBody>
                    <a:bodyPr/>
                    <a:lstStyle/>
                    <a:p>
                      <a:pPr algn="l" fontAlgn="t"/>
                      <a:r>
                        <a:rPr lang="en-US" dirty="0">
                          <a:solidFill>
                            <a:srgbClr val="000000"/>
                          </a:solidFill>
                          <a:latin typeface="times new roman"/>
                        </a:rPr>
                        <a:t>Version No.</a:t>
                      </a:r>
                    </a:p>
                  </a:txBody>
                  <a:tcPr marL="76200" marR="76200" marT="76200" marB="76200"/>
                </a:tc>
                <a:tc>
                  <a:txBody>
                    <a:bodyPr/>
                    <a:lstStyle/>
                    <a:p>
                      <a:pPr algn="l" fontAlgn="t"/>
                      <a:r>
                        <a:rPr lang="en-US">
                          <a:solidFill>
                            <a:srgbClr val="000000"/>
                          </a:solidFill>
                          <a:latin typeface="times new roman"/>
                        </a:rPr>
                        <a:t>Release Date</a:t>
                      </a:r>
                    </a:p>
                  </a:txBody>
                  <a:tcPr marL="76200" marR="76200" marT="76200" marB="76200"/>
                </a:tc>
              </a:tr>
              <a:tr h="545071">
                <a:tc>
                  <a:txBody>
                    <a:bodyPr/>
                    <a:lstStyle/>
                    <a:p>
                      <a:pPr algn="just" fontAlgn="t"/>
                      <a:r>
                        <a:rPr lang="en-US">
                          <a:solidFill>
                            <a:srgbClr val="333333"/>
                          </a:solidFill>
                          <a:latin typeface="inter-regular"/>
                        </a:rPr>
                        <a:t>1.0</a:t>
                      </a:r>
                    </a:p>
                  </a:txBody>
                  <a:tcPr marL="50800" marR="50800" marT="50800" marB="50800"/>
                </a:tc>
                <a:tc>
                  <a:txBody>
                    <a:bodyPr/>
                    <a:lstStyle/>
                    <a:p>
                      <a:pPr algn="just" fontAlgn="t"/>
                      <a:r>
                        <a:rPr lang="en-US">
                          <a:solidFill>
                            <a:srgbClr val="333333"/>
                          </a:solidFill>
                          <a:latin typeface="inter-regular"/>
                        </a:rPr>
                        <a:t>26,August,2006</a:t>
                      </a:r>
                    </a:p>
                  </a:txBody>
                  <a:tcPr marL="50800" marR="50800" marT="50800" marB="50800"/>
                </a:tc>
              </a:tr>
              <a:tr h="545071">
                <a:tc>
                  <a:txBody>
                    <a:bodyPr/>
                    <a:lstStyle/>
                    <a:p>
                      <a:pPr algn="just" fontAlgn="t"/>
                      <a:r>
                        <a:rPr lang="en-US">
                          <a:solidFill>
                            <a:srgbClr val="333333"/>
                          </a:solidFill>
                          <a:latin typeface="inter-regular"/>
                        </a:rPr>
                        <a:t>1.1</a:t>
                      </a:r>
                    </a:p>
                  </a:txBody>
                  <a:tcPr marL="50800" marR="50800" marT="50800" marB="50800"/>
                </a:tc>
                <a:tc>
                  <a:txBody>
                    <a:bodyPr/>
                    <a:lstStyle/>
                    <a:p>
                      <a:pPr algn="just" fontAlgn="t"/>
                      <a:r>
                        <a:rPr lang="en-US">
                          <a:solidFill>
                            <a:srgbClr val="333333"/>
                          </a:solidFill>
                          <a:latin typeface="inter-regular"/>
                        </a:rPr>
                        <a:t>14,January,2007</a:t>
                      </a:r>
                    </a:p>
                  </a:txBody>
                  <a:tcPr marL="50800" marR="50800" marT="50800" marB="50800"/>
                </a:tc>
              </a:tr>
              <a:tr h="545071">
                <a:tc>
                  <a:txBody>
                    <a:bodyPr/>
                    <a:lstStyle/>
                    <a:p>
                      <a:pPr algn="just" fontAlgn="t"/>
                      <a:r>
                        <a:rPr lang="en-US">
                          <a:solidFill>
                            <a:srgbClr val="333333"/>
                          </a:solidFill>
                          <a:latin typeface="inter-regular"/>
                        </a:rPr>
                        <a:t>1.2</a:t>
                      </a:r>
                    </a:p>
                  </a:txBody>
                  <a:tcPr marL="50800" marR="50800" marT="50800" marB="50800"/>
                </a:tc>
                <a:tc>
                  <a:txBody>
                    <a:bodyPr/>
                    <a:lstStyle/>
                    <a:p>
                      <a:pPr algn="just" fontAlgn="t"/>
                      <a:r>
                        <a:rPr lang="en-US">
                          <a:solidFill>
                            <a:srgbClr val="333333"/>
                          </a:solidFill>
                          <a:latin typeface="inter-regular"/>
                        </a:rPr>
                        <a:t>10, September, 2007</a:t>
                      </a:r>
                    </a:p>
                  </a:txBody>
                  <a:tcPr marL="50800" marR="50800" marT="50800" marB="50800"/>
                </a:tc>
              </a:tr>
              <a:tr h="545071">
                <a:tc>
                  <a:txBody>
                    <a:bodyPr/>
                    <a:lstStyle/>
                    <a:p>
                      <a:pPr algn="just" fontAlgn="t"/>
                      <a:r>
                        <a:rPr lang="en-US">
                          <a:solidFill>
                            <a:srgbClr val="333333"/>
                          </a:solidFill>
                          <a:latin typeface="inter-regular"/>
                        </a:rPr>
                        <a:t>1.3</a:t>
                      </a:r>
                    </a:p>
                  </a:txBody>
                  <a:tcPr marL="50800" marR="50800" marT="50800" marB="50800"/>
                </a:tc>
                <a:tc>
                  <a:txBody>
                    <a:bodyPr/>
                    <a:lstStyle/>
                    <a:p>
                      <a:pPr algn="just" fontAlgn="t"/>
                      <a:r>
                        <a:rPr lang="en-US">
                          <a:solidFill>
                            <a:srgbClr val="333333"/>
                          </a:solidFill>
                          <a:latin typeface="inter-regular"/>
                        </a:rPr>
                        <a:t>14, January, 2009</a:t>
                      </a:r>
                    </a:p>
                  </a:txBody>
                  <a:tcPr marL="50800" marR="50800" marT="50800" marB="50800"/>
                </a:tc>
              </a:tr>
              <a:tr h="545071">
                <a:tc>
                  <a:txBody>
                    <a:bodyPr/>
                    <a:lstStyle/>
                    <a:p>
                      <a:pPr algn="just" fontAlgn="t"/>
                      <a:r>
                        <a:rPr lang="en-US">
                          <a:solidFill>
                            <a:srgbClr val="333333"/>
                          </a:solidFill>
                          <a:latin typeface="inter-regular"/>
                        </a:rPr>
                        <a:t>1.4</a:t>
                      </a:r>
                    </a:p>
                  </a:txBody>
                  <a:tcPr marL="50800" marR="50800" marT="50800" marB="50800"/>
                </a:tc>
                <a:tc>
                  <a:txBody>
                    <a:bodyPr/>
                    <a:lstStyle/>
                    <a:p>
                      <a:pPr algn="just" fontAlgn="t"/>
                      <a:r>
                        <a:rPr lang="en-US">
                          <a:solidFill>
                            <a:srgbClr val="333333"/>
                          </a:solidFill>
                          <a:latin typeface="inter-regular"/>
                        </a:rPr>
                        <a:t>14, January, 2010</a:t>
                      </a:r>
                    </a:p>
                  </a:txBody>
                  <a:tcPr marL="50800" marR="50800" marT="50800" marB="50800"/>
                </a:tc>
              </a:tr>
              <a:tr h="545071">
                <a:tc>
                  <a:txBody>
                    <a:bodyPr/>
                    <a:lstStyle/>
                    <a:p>
                      <a:pPr algn="just" fontAlgn="t"/>
                      <a:r>
                        <a:rPr lang="en-US">
                          <a:solidFill>
                            <a:srgbClr val="333333"/>
                          </a:solidFill>
                          <a:latin typeface="inter-regular"/>
                        </a:rPr>
                        <a:t>1.5</a:t>
                      </a:r>
                    </a:p>
                  </a:txBody>
                  <a:tcPr marL="50800" marR="50800" marT="50800" marB="50800"/>
                </a:tc>
                <a:tc>
                  <a:txBody>
                    <a:bodyPr/>
                    <a:lstStyle/>
                    <a:p>
                      <a:pPr algn="just" fontAlgn="t"/>
                      <a:r>
                        <a:rPr lang="en-US">
                          <a:solidFill>
                            <a:srgbClr val="333333"/>
                          </a:solidFill>
                          <a:latin typeface="inter-regular"/>
                        </a:rPr>
                        <a:t>31, January, 2011</a:t>
                      </a:r>
                    </a:p>
                  </a:txBody>
                  <a:tcPr marL="50800" marR="50800" marT="50800" marB="50800"/>
                </a:tc>
              </a:tr>
              <a:tr h="545071">
                <a:tc>
                  <a:txBody>
                    <a:bodyPr/>
                    <a:lstStyle/>
                    <a:p>
                      <a:pPr algn="just" fontAlgn="t"/>
                      <a:r>
                        <a:rPr lang="en-US">
                          <a:solidFill>
                            <a:srgbClr val="333333"/>
                          </a:solidFill>
                          <a:latin typeface="inter-regular"/>
                        </a:rPr>
                        <a:t>1.6</a:t>
                      </a:r>
                    </a:p>
                  </a:txBody>
                  <a:tcPr marL="50800" marR="50800" marT="50800" marB="50800"/>
                </a:tc>
                <a:tc>
                  <a:txBody>
                    <a:bodyPr/>
                    <a:lstStyle/>
                    <a:p>
                      <a:pPr algn="just" fontAlgn="t"/>
                      <a:r>
                        <a:rPr lang="en-US">
                          <a:solidFill>
                            <a:srgbClr val="333333"/>
                          </a:solidFill>
                          <a:latin typeface="inter-regular"/>
                        </a:rPr>
                        <a:t>3, May, 2011</a:t>
                      </a:r>
                    </a:p>
                  </a:txBody>
                  <a:tcPr marL="50800" marR="50800" marT="50800" marB="50800"/>
                </a:tc>
              </a:tr>
              <a:tr h="545071">
                <a:tc>
                  <a:txBody>
                    <a:bodyPr/>
                    <a:lstStyle/>
                    <a:p>
                      <a:pPr algn="just" fontAlgn="t"/>
                      <a:r>
                        <a:rPr lang="en-US">
                          <a:solidFill>
                            <a:srgbClr val="333333"/>
                          </a:solidFill>
                          <a:latin typeface="inter-regular"/>
                        </a:rPr>
                        <a:t>1.7</a:t>
                      </a:r>
                    </a:p>
                  </a:txBody>
                  <a:tcPr marL="50800" marR="50800" marT="50800" marB="50800"/>
                </a:tc>
                <a:tc>
                  <a:txBody>
                    <a:bodyPr/>
                    <a:lstStyle/>
                    <a:p>
                      <a:pPr algn="just" fontAlgn="t"/>
                      <a:r>
                        <a:rPr lang="en-US">
                          <a:solidFill>
                            <a:srgbClr val="333333"/>
                          </a:solidFill>
                          <a:latin typeface="inter-regular"/>
                        </a:rPr>
                        <a:t>3, November, 2011</a:t>
                      </a:r>
                    </a:p>
                  </a:txBody>
                  <a:tcPr marL="50800" marR="50800" marT="50800" marB="50800"/>
                </a:tc>
              </a:tr>
              <a:tr h="545071">
                <a:tc>
                  <a:txBody>
                    <a:bodyPr/>
                    <a:lstStyle/>
                    <a:p>
                      <a:pPr algn="just" fontAlgn="t"/>
                      <a:r>
                        <a:rPr lang="en-US">
                          <a:solidFill>
                            <a:srgbClr val="333333"/>
                          </a:solidFill>
                          <a:latin typeface="inter-regular"/>
                        </a:rPr>
                        <a:t>1.8</a:t>
                      </a:r>
                    </a:p>
                  </a:txBody>
                  <a:tcPr marL="50800" marR="50800" marT="50800" marB="50800"/>
                </a:tc>
                <a:tc>
                  <a:txBody>
                    <a:bodyPr/>
                    <a:lstStyle/>
                    <a:p>
                      <a:pPr algn="just" fontAlgn="t"/>
                      <a:r>
                        <a:rPr lang="en-US">
                          <a:solidFill>
                            <a:srgbClr val="333333"/>
                          </a:solidFill>
                          <a:latin typeface="inter-regular"/>
                        </a:rPr>
                        <a:t>9, August, 2012</a:t>
                      </a:r>
                    </a:p>
                  </a:txBody>
                  <a:tcPr marL="50800" marR="50800" marT="50800" marB="50800"/>
                </a:tc>
              </a:tr>
              <a:tr h="545071">
                <a:tc>
                  <a:txBody>
                    <a:bodyPr/>
                    <a:lstStyle/>
                    <a:p>
                      <a:pPr algn="just" fontAlgn="t"/>
                      <a:r>
                        <a:rPr lang="en-US">
                          <a:solidFill>
                            <a:srgbClr val="333333"/>
                          </a:solidFill>
                          <a:latin typeface="inter-regular"/>
                        </a:rPr>
                        <a:t>1.9</a:t>
                      </a:r>
                    </a:p>
                  </a:txBody>
                  <a:tcPr marL="50800" marR="50800" marT="50800" marB="50800"/>
                </a:tc>
                <a:tc>
                  <a:txBody>
                    <a:bodyPr/>
                    <a:lstStyle/>
                    <a:p>
                      <a:pPr algn="just" fontAlgn="t"/>
                      <a:r>
                        <a:rPr lang="en-US" dirty="0">
                          <a:solidFill>
                            <a:srgbClr val="333333"/>
                          </a:solidFill>
                          <a:latin typeface="inter-regular"/>
                        </a:rPr>
                        <a:t>15, January, 2013</a:t>
                      </a:r>
                    </a:p>
                  </a:txBody>
                  <a:tcPr marL="50800" marR="50800" marT="50800" marB="5080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fadeToggle</a:t>
            </a:r>
            <a:r>
              <a:rPr lang="en-US" dirty="0"/>
              <a:t>()</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a:t>The jQuery </a:t>
            </a:r>
            <a:r>
              <a:rPr lang="en-US" dirty="0" err="1"/>
              <a:t>fadeToggle</a:t>
            </a:r>
            <a:r>
              <a:rPr lang="en-US" dirty="0"/>
              <a:t>() method toggles between the </a:t>
            </a:r>
            <a:r>
              <a:rPr lang="en-US" dirty="0" err="1"/>
              <a:t>fadeIn</a:t>
            </a:r>
            <a:r>
              <a:rPr lang="en-US" dirty="0"/>
              <a:t>() and </a:t>
            </a:r>
            <a:r>
              <a:rPr lang="en-US" dirty="0" err="1"/>
              <a:t>fadeOut</a:t>
            </a:r>
            <a:r>
              <a:rPr lang="en-US" dirty="0"/>
              <a:t>() methods.</a:t>
            </a:r>
          </a:p>
          <a:p>
            <a:r>
              <a:rPr lang="en-US" dirty="0"/>
              <a:t>If the elements are faded out, </a:t>
            </a:r>
            <a:r>
              <a:rPr lang="en-US" dirty="0" err="1"/>
              <a:t>fadeToggle</a:t>
            </a:r>
            <a:r>
              <a:rPr lang="en-US" dirty="0"/>
              <a:t>() will fade them in.</a:t>
            </a:r>
          </a:p>
          <a:p>
            <a:r>
              <a:rPr lang="en-US" dirty="0"/>
              <a:t>If the elements are faded in, </a:t>
            </a:r>
            <a:r>
              <a:rPr lang="en-US" dirty="0" err="1"/>
              <a:t>fadeToggle</a:t>
            </a:r>
            <a:r>
              <a:rPr lang="en-US" dirty="0"/>
              <a:t>() will fade them out.</a:t>
            </a:r>
          </a:p>
          <a:p>
            <a:r>
              <a:rPr lang="en-US" b="1" dirty="0"/>
              <a:t>Syntax:</a:t>
            </a:r>
            <a:endParaRPr lang="en-US" dirty="0"/>
          </a:p>
          <a:p>
            <a:r>
              <a:rPr lang="en-US" dirty="0"/>
              <a:t>$(</a:t>
            </a:r>
            <a:r>
              <a:rPr lang="en-US" i="1" dirty="0"/>
              <a:t>selector</a:t>
            </a:r>
            <a:r>
              <a:rPr lang="en-US" dirty="0"/>
              <a:t>).</a:t>
            </a:r>
            <a:r>
              <a:rPr lang="en-US" dirty="0" err="1"/>
              <a:t>fadeToggle</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fading completes.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52400" y="838200"/>
            <a:ext cx="8763000" cy="6019800"/>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a:t>
            </a:r>
            <a:r>
              <a:rPr lang="en-US" dirty="0" err="1" smtClean="0"/>
              <a:t>fadeToggle</a:t>
            </a:r>
            <a:r>
              <a:rPr lang="en-US" dirty="0" smtClean="0"/>
              <a:t>();</a:t>
            </a:r>
          </a:p>
          <a:p>
            <a:r>
              <a:rPr lang="en-US" dirty="0" smtClean="0"/>
              <a:t>    $("#div2").</a:t>
            </a:r>
            <a:r>
              <a:rPr lang="en-US" dirty="0" err="1" smtClean="0"/>
              <a:t>fadeToggle</a:t>
            </a:r>
            <a:r>
              <a:rPr lang="en-US" dirty="0" smtClean="0"/>
              <a:t>("slow");</a:t>
            </a:r>
          </a:p>
          <a:p>
            <a:r>
              <a:rPr lang="en-US" dirty="0" smtClean="0"/>
              <a:t>    $("#div3").</a:t>
            </a:r>
            <a:r>
              <a:rPr lang="en-US" dirty="0" err="1" smtClean="0"/>
              <a:t>fadeToggle</a:t>
            </a:r>
            <a:r>
              <a:rPr lang="en-US" dirty="0" smtClean="0"/>
              <a:t>(3000);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&lt;p&gt;Demonstrate </a:t>
            </a:r>
            <a:r>
              <a:rPr lang="en-US" dirty="0" err="1" smtClean="0"/>
              <a:t>fadeToggle</a:t>
            </a:r>
            <a:r>
              <a:rPr lang="en-US" dirty="0" smtClean="0"/>
              <a:t>() with different speed parameters.&lt;/p&gt;</a:t>
            </a:r>
          </a:p>
          <a:p>
            <a:endParaRPr lang="en-US" dirty="0" smtClean="0"/>
          </a:p>
          <a:p>
            <a:r>
              <a:rPr lang="en-US" dirty="0" smtClean="0"/>
              <a:t>&lt;button&gt;Click to fade in/out boxes&lt;/button&gt;&lt;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&lt;div id="div1" style="width:80px;height:80px;background-color:red;"&gt;&lt;/div&gt;</a:t>
            </a:r>
          </a:p>
          <a:p>
            <a:r>
              <a:rPr lang="en-US" dirty="0" smtClean="0"/>
              <a:t>&lt;</a:t>
            </a:r>
            <a:r>
              <a:rPr lang="en-US" dirty="0" err="1" smtClean="0"/>
              <a:t>br</a:t>
            </a:r>
            <a:r>
              <a:rPr lang="en-US" dirty="0" smtClean="0"/>
              <a:t>&gt;</a:t>
            </a:r>
          </a:p>
          <a:p>
            <a:r>
              <a:rPr lang="en-US" dirty="0" smtClean="0"/>
              <a:t>&lt;div id="div2" style="width:80px;height:80px;background-color:green;"&gt;&lt;/div&gt;</a:t>
            </a:r>
          </a:p>
          <a:p>
            <a:r>
              <a:rPr lang="en-US" dirty="0" smtClean="0"/>
              <a:t>&lt;</a:t>
            </a:r>
            <a:r>
              <a:rPr lang="en-US" dirty="0" err="1" smtClean="0"/>
              <a:t>br</a:t>
            </a:r>
            <a:r>
              <a:rPr lang="en-US" dirty="0" smtClean="0"/>
              <a:t>&gt;</a:t>
            </a:r>
          </a:p>
          <a:p>
            <a:r>
              <a:rPr lang="en-US" dirty="0" smtClean="0"/>
              <a:t>&lt;div id="div3" style="width:80px;height:80px;background-color:blue;"&gt;&lt;/div&gt;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a:t>fadeTo</a:t>
            </a:r>
            <a:r>
              <a:rPr lang="en-US" dirty="0"/>
              <a:t>()</a:t>
            </a:r>
            <a:br>
              <a:rPr lang="en-US" dirty="0"/>
            </a:br>
            <a:endParaRPr lang="en-US" dirty="0"/>
          </a:p>
        </p:txBody>
      </p:sp>
      <p:sp>
        <p:nvSpPr>
          <p:cNvPr id="3" name="Content Placeholder 2"/>
          <p:cNvSpPr>
            <a:spLocks noGrp="1"/>
          </p:cNvSpPr>
          <p:nvPr>
            <p:ph idx="1"/>
          </p:nvPr>
        </p:nvSpPr>
        <p:spPr>
          <a:xfrm>
            <a:off x="152400" y="533400"/>
            <a:ext cx="8534400" cy="6019800"/>
          </a:xfrm>
        </p:spPr>
        <p:txBody>
          <a:bodyPr>
            <a:normAutofit lnSpcReduction="10000"/>
          </a:bodyPr>
          <a:lstStyle/>
          <a:p>
            <a:r>
              <a:rPr lang="en-US" dirty="0"/>
              <a:t>The jQuery </a:t>
            </a:r>
            <a:r>
              <a:rPr lang="en-US" dirty="0" err="1" smtClean="0"/>
              <a:t>fadeTo</a:t>
            </a:r>
            <a:r>
              <a:rPr lang="en-US" dirty="0" smtClean="0"/>
              <a:t>()</a:t>
            </a:r>
            <a:r>
              <a:rPr lang="en-US" dirty="0"/>
              <a:t> method allows fading to a given opacity (value between 0 and 1</a:t>
            </a:r>
            <a:r>
              <a:rPr lang="en-US" dirty="0" smtClean="0"/>
              <a:t>).</a:t>
            </a:r>
          </a:p>
          <a:p>
            <a:r>
              <a:rPr lang="en-US" b="1" dirty="0"/>
              <a:t>Syntax:</a:t>
            </a:r>
            <a:endParaRPr lang="en-US" dirty="0"/>
          </a:p>
          <a:p>
            <a:r>
              <a:rPr lang="en-US" dirty="0"/>
              <a:t>$(</a:t>
            </a:r>
            <a:r>
              <a:rPr lang="en-US" i="1" dirty="0"/>
              <a:t>selector</a:t>
            </a:r>
            <a:r>
              <a:rPr lang="en-US" dirty="0"/>
              <a:t>).</a:t>
            </a:r>
            <a:r>
              <a:rPr lang="en-US" dirty="0" err="1"/>
              <a:t>fadeTo</a:t>
            </a:r>
            <a:r>
              <a:rPr lang="en-US" dirty="0"/>
              <a:t>(</a:t>
            </a:r>
            <a:r>
              <a:rPr lang="en-US" i="1" dirty="0" err="1"/>
              <a:t>speed,opacity,callback</a:t>
            </a:r>
            <a:r>
              <a:rPr lang="en-US" dirty="0"/>
              <a:t>);</a:t>
            </a:r>
          </a:p>
          <a:p>
            <a:r>
              <a:rPr lang="en-US" dirty="0"/>
              <a:t>The required speed parameter specifies the duration of the effect. It can take the following values: "slow", "fast", or milliseconds.</a:t>
            </a:r>
          </a:p>
          <a:p>
            <a:r>
              <a:rPr lang="en-US" dirty="0"/>
              <a:t>The required opacity parameter in the </a:t>
            </a:r>
            <a:r>
              <a:rPr lang="en-US" dirty="0" err="1"/>
              <a:t>fadeTo</a:t>
            </a:r>
            <a:r>
              <a:rPr lang="en-US" dirty="0"/>
              <a:t>() method specifies fading to a given opacity (value between 0 and 1).</a:t>
            </a:r>
          </a:p>
          <a:p>
            <a:r>
              <a:rPr lang="en-US" dirty="0"/>
              <a:t>The optional callback parameter is a function to be executed after the function completes.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0" y="838200"/>
            <a:ext cx="9144000" cy="5287963"/>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a:t>
            </a:r>
            <a:r>
              <a:rPr lang="en-US" dirty="0" err="1" smtClean="0"/>
              <a:t>fadeTo</a:t>
            </a:r>
            <a:r>
              <a:rPr lang="en-US" dirty="0" smtClean="0"/>
              <a:t>("slow", 0.15);</a:t>
            </a:r>
          </a:p>
          <a:p>
            <a:r>
              <a:rPr lang="en-US" dirty="0" smtClean="0"/>
              <a:t>    $("#div2").</a:t>
            </a:r>
            <a:r>
              <a:rPr lang="en-US" dirty="0" err="1" smtClean="0"/>
              <a:t>fadeTo</a:t>
            </a:r>
            <a:r>
              <a:rPr lang="en-US" dirty="0" smtClean="0"/>
              <a:t>("slow", 0.4);</a:t>
            </a:r>
          </a:p>
          <a:p>
            <a:r>
              <a:rPr lang="en-US" dirty="0" smtClean="0"/>
              <a:t>    $("#div3").</a:t>
            </a:r>
            <a:r>
              <a:rPr lang="en-US" dirty="0" err="1" smtClean="0"/>
              <a:t>fadeTo</a:t>
            </a:r>
            <a:r>
              <a:rPr lang="en-US" dirty="0" smtClean="0"/>
              <a:t>("slow", 0.7);</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&lt;p&gt;Demonstrate </a:t>
            </a:r>
            <a:r>
              <a:rPr lang="en-US" dirty="0" err="1" smtClean="0"/>
              <a:t>fadeTo</a:t>
            </a:r>
            <a:r>
              <a:rPr lang="en-US" dirty="0" smtClean="0"/>
              <a:t>() with different parameters.&lt;/p&gt;</a:t>
            </a:r>
          </a:p>
          <a:p>
            <a:endParaRPr lang="en-US" dirty="0" smtClean="0"/>
          </a:p>
          <a:p>
            <a:r>
              <a:rPr lang="en-US" dirty="0" smtClean="0"/>
              <a:t>&lt;button&gt;Click to fade boxes&lt;/button&gt;&lt;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&lt;div id="div1" style="width:80px;height:80px;background-color:red;"&gt;&lt;/div&gt;&lt;</a:t>
            </a:r>
            <a:r>
              <a:rPr lang="en-US" dirty="0" err="1" smtClean="0"/>
              <a:t>br</a:t>
            </a:r>
            <a:r>
              <a:rPr lang="en-US" dirty="0" smtClean="0"/>
              <a:t>&gt;</a:t>
            </a:r>
          </a:p>
          <a:p>
            <a:r>
              <a:rPr lang="en-US" dirty="0" smtClean="0"/>
              <a:t>&lt;div id="div2" style="width:80px;height:80px;background-color:green;"&gt;&lt;/div&gt;&lt;</a:t>
            </a:r>
            <a:r>
              <a:rPr lang="en-US" dirty="0" err="1" smtClean="0"/>
              <a:t>br</a:t>
            </a:r>
            <a:r>
              <a:rPr lang="en-US" dirty="0" smtClean="0"/>
              <a:t>&gt;</a:t>
            </a:r>
          </a:p>
          <a:p>
            <a:r>
              <a:rPr lang="en-US" dirty="0" smtClean="0"/>
              <a:t>&lt;div id="div3" style="width:80px;height:80px;background-color:blue;"&gt;&lt;/div&gt;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Sliding Methods</a:t>
            </a:r>
            <a:br>
              <a:rPr lang="en-US" dirty="0"/>
            </a:b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a:t>jQuery has the following slide methods:</a:t>
            </a:r>
          </a:p>
          <a:p>
            <a:r>
              <a:rPr lang="en-US" dirty="0" err="1"/>
              <a:t>slideDown</a:t>
            </a:r>
            <a:r>
              <a:rPr lang="en-US" dirty="0"/>
              <a:t>()</a:t>
            </a:r>
          </a:p>
          <a:p>
            <a:r>
              <a:rPr lang="en-US" dirty="0" err="1"/>
              <a:t>slideUp</a:t>
            </a:r>
            <a:r>
              <a:rPr lang="en-US" dirty="0"/>
              <a:t>()</a:t>
            </a:r>
          </a:p>
          <a:p>
            <a:r>
              <a:rPr lang="en-US" dirty="0" err="1"/>
              <a:t>slideToggle</a:t>
            </a:r>
            <a:r>
              <a:rPr lang="en-US" dirty="0"/>
              <a: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slideDown</a:t>
            </a:r>
            <a:r>
              <a:rPr lang="en-US" dirty="0"/>
              <a:t>()</a:t>
            </a:r>
            <a:br>
              <a:rPr lang="en-US" dirty="0"/>
            </a:br>
            <a:endParaRPr lang="en-US" dirty="0"/>
          </a:p>
        </p:txBody>
      </p:sp>
      <p:sp>
        <p:nvSpPr>
          <p:cNvPr id="3" name="Content Placeholder 2"/>
          <p:cNvSpPr>
            <a:spLocks noGrp="1"/>
          </p:cNvSpPr>
          <p:nvPr>
            <p:ph idx="1"/>
          </p:nvPr>
        </p:nvSpPr>
        <p:spPr>
          <a:xfrm>
            <a:off x="457200" y="914400"/>
            <a:ext cx="8229600" cy="4953000"/>
          </a:xfrm>
        </p:spPr>
        <p:txBody>
          <a:bodyPr/>
          <a:lstStyle/>
          <a:p>
            <a:r>
              <a:rPr lang="en-US" dirty="0"/>
              <a:t>The jQuery </a:t>
            </a:r>
            <a:r>
              <a:rPr lang="en-US" dirty="0" err="1" smtClean="0"/>
              <a:t>slideDown</a:t>
            </a:r>
            <a:r>
              <a:rPr lang="en-US" dirty="0" smtClean="0"/>
              <a:t>()</a:t>
            </a:r>
            <a:r>
              <a:rPr lang="en-US" dirty="0"/>
              <a:t> method is used to slide down an element</a:t>
            </a:r>
            <a:r>
              <a:rPr lang="en-US" dirty="0" smtClean="0"/>
              <a:t>.</a:t>
            </a:r>
          </a:p>
          <a:p>
            <a:r>
              <a:rPr lang="en-US" b="1" dirty="0"/>
              <a:t>Syntax:</a:t>
            </a:r>
            <a:endParaRPr lang="en-US" dirty="0"/>
          </a:p>
          <a:p>
            <a:r>
              <a:rPr lang="en-US" dirty="0"/>
              <a:t>$(</a:t>
            </a:r>
            <a:r>
              <a:rPr lang="en-US" i="1" dirty="0"/>
              <a:t>selector</a:t>
            </a:r>
            <a:r>
              <a:rPr lang="en-US" dirty="0"/>
              <a:t>).</a:t>
            </a:r>
            <a:r>
              <a:rPr lang="en-US" dirty="0" err="1"/>
              <a:t>slideDown</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sliding completes.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0" y="1143000"/>
            <a:ext cx="8991600" cy="54864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 </a:t>
            </a:r>
          </a:p>
          <a:p>
            <a:r>
              <a:rPr lang="en-US" dirty="0" smtClean="0"/>
              <a:t>$(document).ready(function(){</a:t>
            </a:r>
          </a:p>
          <a:p>
            <a:r>
              <a:rPr lang="en-US" dirty="0" smtClean="0"/>
              <a:t>  $("#flip").click(function(){</a:t>
            </a:r>
          </a:p>
          <a:p>
            <a:r>
              <a:rPr lang="en-US" dirty="0" smtClean="0"/>
              <a:t>    $("#panel").</a:t>
            </a:r>
            <a:r>
              <a:rPr lang="en-US" dirty="0" err="1" smtClean="0"/>
              <a:t>slideDown</a:t>
            </a:r>
            <a:r>
              <a:rPr lang="en-US" dirty="0" smtClean="0"/>
              <a:t>("slow");</a:t>
            </a:r>
          </a:p>
          <a:p>
            <a:r>
              <a:rPr lang="en-US" dirty="0" smtClean="0"/>
              <a:t>  });</a:t>
            </a:r>
          </a:p>
          <a:p>
            <a:r>
              <a:rPr lang="en-US" dirty="0" smtClean="0"/>
              <a:t>});</a:t>
            </a:r>
          </a:p>
          <a:p>
            <a:r>
              <a:rPr lang="en-US" dirty="0" smtClean="0"/>
              <a:t>&lt;/script&gt;</a:t>
            </a:r>
          </a:p>
          <a:p>
            <a:r>
              <a:rPr lang="en-US" dirty="0" smtClean="0"/>
              <a:t>&lt;style&gt; </a:t>
            </a:r>
          </a:p>
          <a:p>
            <a:r>
              <a:rPr lang="en-US" dirty="0" smtClean="0"/>
              <a:t>#panel, #flip {</a:t>
            </a:r>
          </a:p>
          <a:p>
            <a:r>
              <a:rPr lang="en-US" dirty="0" smtClean="0"/>
              <a:t>  padding: 5px;</a:t>
            </a:r>
          </a:p>
          <a:p>
            <a:r>
              <a:rPr lang="en-US" dirty="0" smtClean="0"/>
              <a:t>  text-align: center;</a:t>
            </a:r>
          </a:p>
          <a:p>
            <a:r>
              <a:rPr lang="en-US" dirty="0" smtClean="0"/>
              <a:t>  background-color: #e5eecc;</a:t>
            </a:r>
          </a:p>
          <a:p>
            <a:r>
              <a:rPr lang="en-US" dirty="0" smtClean="0"/>
              <a:t>  border: solid 1px #c3c3c3;</a:t>
            </a:r>
          </a:p>
          <a:p>
            <a:r>
              <a:rPr lang="en-US" dirty="0" smtClean="0"/>
              <a:t>}</a:t>
            </a:r>
          </a:p>
          <a:p>
            <a:endParaRPr lang="en-US" dirty="0" smtClean="0"/>
          </a:p>
          <a:p>
            <a:r>
              <a:rPr lang="en-US" dirty="0" smtClean="0"/>
              <a:t>#panel {</a:t>
            </a:r>
          </a:p>
          <a:p>
            <a:r>
              <a:rPr lang="en-US" dirty="0" smtClean="0"/>
              <a:t>  padding: 50px;</a:t>
            </a:r>
          </a:p>
          <a:p>
            <a:r>
              <a:rPr lang="en-US" dirty="0" smtClean="0"/>
              <a:t>  display: none;</a:t>
            </a:r>
          </a:p>
          <a:p>
            <a:r>
              <a:rPr lang="en-US" dirty="0" smtClean="0"/>
              <a:t>}</a:t>
            </a:r>
          </a:p>
          <a:p>
            <a:r>
              <a:rPr lang="en-US" dirty="0" smtClean="0"/>
              <a:t>&lt;/style&gt;</a:t>
            </a:r>
          </a:p>
          <a:p>
            <a:r>
              <a:rPr lang="en-US" dirty="0" smtClean="0"/>
              <a:t>&lt;/head&gt;</a:t>
            </a:r>
          </a:p>
          <a:p>
            <a:r>
              <a:rPr lang="en-US" dirty="0" smtClean="0"/>
              <a:t>&lt;body&gt;</a:t>
            </a:r>
          </a:p>
          <a:p>
            <a:r>
              <a:rPr lang="en-US" dirty="0" smtClean="0"/>
              <a:t> </a:t>
            </a:r>
          </a:p>
          <a:p>
            <a:r>
              <a:rPr lang="en-US" dirty="0" smtClean="0"/>
              <a:t>&lt;div id="flip"&gt;Click to slide down panel&lt;/div&gt;</a:t>
            </a:r>
          </a:p>
          <a:p>
            <a:r>
              <a:rPr lang="en-US" dirty="0" smtClean="0"/>
              <a:t>&lt;div id="panel"&gt;Hello world!&lt;/div&gt;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slideUp</a:t>
            </a:r>
            <a:r>
              <a:rPr lang="en-US" dirty="0"/>
              <a:t>() </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a:t>The jQuery </a:t>
            </a:r>
            <a:r>
              <a:rPr lang="en-US" dirty="0" err="1"/>
              <a:t>slideUp</a:t>
            </a:r>
            <a:r>
              <a:rPr lang="en-US" dirty="0"/>
              <a:t>() method is used to slide up an element.</a:t>
            </a:r>
          </a:p>
          <a:p>
            <a:r>
              <a:rPr lang="en-US" b="1" dirty="0"/>
              <a:t>Syntax:</a:t>
            </a:r>
            <a:endParaRPr lang="en-US" dirty="0"/>
          </a:p>
          <a:p>
            <a:r>
              <a:rPr lang="en-US" dirty="0"/>
              <a:t>$(</a:t>
            </a:r>
            <a:r>
              <a:rPr lang="en-US" i="1" dirty="0"/>
              <a:t>selector</a:t>
            </a:r>
            <a:r>
              <a:rPr lang="en-US" dirty="0"/>
              <a:t>).</a:t>
            </a:r>
            <a:r>
              <a:rPr lang="en-US" dirty="0" err="1"/>
              <a:t>slideUp</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sliding completes.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228600" y="990600"/>
            <a:ext cx="8458200" cy="54102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 </a:t>
            </a:r>
          </a:p>
          <a:p>
            <a:r>
              <a:rPr lang="en-US" dirty="0" smtClean="0"/>
              <a:t>$(document).ready(function(){</a:t>
            </a:r>
          </a:p>
          <a:p>
            <a:r>
              <a:rPr lang="en-US" dirty="0" smtClean="0"/>
              <a:t>  $("#flip").click(function(){</a:t>
            </a:r>
          </a:p>
          <a:p>
            <a:r>
              <a:rPr lang="en-US" dirty="0" smtClean="0"/>
              <a:t>    $("#panel").</a:t>
            </a:r>
            <a:r>
              <a:rPr lang="en-US" dirty="0" err="1" smtClean="0"/>
              <a:t>slideUp</a:t>
            </a:r>
            <a:r>
              <a:rPr lang="en-US" dirty="0" smtClean="0"/>
              <a:t>("slow");</a:t>
            </a:r>
          </a:p>
          <a:p>
            <a:r>
              <a:rPr lang="en-US" dirty="0" smtClean="0"/>
              <a:t>  });</a:t>
            </a:r>
          </a:p>
          <a:p>
            <a:r>
              <a:rPr lang="en-US" dirty="0" smtClean="0"/>
              <a:t>});</a:t>
            </a:r>
          </a:p>
          <a:p>
            <a:r>
              <a:rPr lang="en-US" dirty="0" smtClean="0"/>
              <a:t>&lt;/script&gt;</a:t>
            </a:r>
          </a:p>
          <a:p>
            <a:r>
              <a:rPr lang="en-US" dirty="0" smtClean="0"/>
              <a:t>&lt;style&gt; </a:t>
            </a:r>
          </a:p>
          <a:p>
            <a:r>
              <a:rPr lang="en-US" dirty="0" smtClean="0"/>
              <a:t>#panel, #flip {</a:t>
            </a:r>
          </a:p>
          <a:p>
            <a:r>
              <a:rPr lang="en-US" dirty="0" smtClean="0"/>
              <a:t>  padding: 5px;</a:t>
            </a:r>
          </a:p>
          <a:p>
            <a:r>
              <a:rPr lang="en-US" dirty="0" smtClean="0"/>
              <a:t>  text-align: center;</a:t>
            </a:r>
          </a:p>
          <a:p>
            <a:r>
              <a:rPr lang="en-US" dirty="0" smtClean="0"/>
              <a:t>  background-color: #e5eecc;</a:t>
            </a:r>
          </a:p>
          <a:p>
            <a:r>
              <a:rPr lang="en-US" dirty="0" smtClean="0"/>
              <a:t>  border: solid 1px #c3c3c3;</a:t>
            </a:r>
          </a:p>
          <a:p>
            <a:r>
              <a:rPr lang="en-US" dirty="0" smtClean="0"/>
              <a:t>}</a:t>
            </a:r>
          </a:p>
          <a:p>
            <a:endParaRPr lang="en-US" dirty="0" smtClean="0"/>
          </a:p>
          <a:p>
            <a:r>
              <a:rPr lang="en-US" dirty="0" smtClean="0"/>
              <a:t>#panel {</a:t>
            </a:r>
          </a:p>
          <a:p>
            <a:r>
              <a:rPr lang="en-US" dirty="0" smtClean="0"/>
              <a:t>  padding: 50px;</a:t>
            </a:r>
          </a:p>
          <a:p>
            <a:r>
              <a:rPr lang="en-US" dirty="0" smtClean="0"/>
              <a:t>}</a:t>
            </a:r>
          </a:p>
          <a:p>
            <a:r>
              <a:rPr lang="en-US" dirty="0" smtClean="0"/>
              <a:t>&lt;/style&gt;</a:t>
            </a:r>
          </a:p>
          <a:p>
            <a:r>
              <a:rPr lang="en-US" dirty="0" smtClean="0"/>
              <a:t>&lt;/head&gt;</a:t>
            </a:r>
          </a:p>
          <a:p>
            <a:r>
              <a:rPr lang="en-US" dirty="0" smtClean="0"/>
              <a:t>&lt;body&gt;</a:t>
            </a:r>
          </a:p>
          <a:p>
            <a:r>
              <a:rPr lang="en-US" dirty="0" smtClean="0"/>
              <a:t> </a:t>
            </a:r>
          </a:p>
          <a:p>
            <a:r>
              <a:rPr lang="en-US" dirty="0" smtClean="0"/>
              <a:t>&lt;div id="flip"&gt;Click to slide up panel&lt;/div&gt;</a:t>
            </a:r>
          </a:p>
          <a:p>
            <a:r>
              <a:rPr lang="en-US" dirty="0" smtClean="0"/>
              <a:t>&lt;div id="panel"&gt;Hello world!&lt;/div&gt;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slideToggle</a:t>
            </a:r>
            <a:r>
              <a:rPr lang="en-US" dirty="0"/>
              <a:t>()</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The jQuery </a:t>
            </a:r>
            <a:r>
              <a:rPr lang="en-US" dirty="0" err="1"/>
              <a:t>slideToggle</a:t>
            </a:r>
            <a:r>
              <a:rPr lang="en-US" dirty="0"/>
              <a:t>() method toggles between the </a:t>
            </a:r>
            <a:r>
              <a:rPr lang="en-US" dirty="0" err="1"/>
              <a:t>slideDown</a:t>
            </a:r>
            <a:r>
              <a:rPr lang="en-US" dirty="0"/>
              <a:t>() and </a:t>
            </a:r>
            <a:r>
              <a:rPr lang="en-US" dirty="0" err="1"/>
              <a:t>slideUp</a:t>
            </a:r>
            <a:r>
              <a:rPr lang="en-US" dirty="0"/>
              <a:t>() methods.</a:t>
            </a:r>
          </a:p>
          <a:p>
            <a:r>
              <a:rPr lang="en-US" dirty="0"/>
              <a:t>If the elements have been slid down, </a:t>
            </a:r>
            <a:r>
              <a:rPr lang="en-US" dirty="0" err="1"/>
              <a:t>slideToggle</a:t>
            </a:r>
            <a:r>
              <a:rPr lang="en-US" dirty="0"/>
              <a:t>() will slide them up.</a:t>
            </a:r>
          </a:p>
          <a:p>
            <a:r>
              <a:rPr lang="en-US" dirty="0"/>
              <a:t>If the elements have been slid up, </a:t>
            </a:r>
            <a:r>
              <a:rPr lang="en-US" dirty="0" err="1"/>
              <a:t>slideToggle</a:t>
            </a:r>
            <a:r>
              <a:rPr lang="en-US" dirty="0"/>
              <a:t>() will slide them down.</a:t>
            </a:r>
          </a:p>
          <a:p>
            <a:r>
              <a:rPr lang="en-US" dirty="0"/>
              <a:t>$(</a:t>
            </a:r>
            <a:r>
              <a:rPr lang="en-US" i="1" dirty="0"/>
              <a:t>selector</a:t>
            </a:r>
            <a:r>
              <a:rPr lang="en-US" dirty="0"/>
              <a:t>).</a:t>
            </a:r>
            <a:r>
              <a:rPr lang="en-US" dirty="0" err="1"/>
              <a:t>slideToggle</a:t>
            </a:r>
            <a:r>
              <a:rPr lang="en-US" dirty="0"/>
              <a:t>(</a:t>
            </a:r>
            <a:r>
              <a:rPr lang="en-US" i="1" dirty="0" err="1"/>
              <a:t>speed,callback</a:t>
            </a:r>
            <a:r>
              <a:rPr lang="en-US" dirty="0"/>
              <a:t>);</a:t>
            </a:r>
          </a:p>
          <a:p>
            <a:r>
              <a:rPr lang="en-US" dirty="0"/>
              <a:t>The optional speed parameter can take the following values: "slow", "fast", milliseconds.</a:t>
            </a:r>
          </a:p>
          <a:p>
            <a:r>
              <a:rPr lang="en-US" dirty="0"/>
              <a:t>The optional callback parameter is a function to be executed after the sliding completes.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298704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a:p>
                  </a:txBody>
                  <a:tcPr/>
                </a:tc>
              </a:tr>
              <a:tr h="370840">
                <a:tc>
                  <a:txBody>
                    <a:bodyPr/>
                    <a:lstStyle/>
                    <a:p>
                      <a:pPr algn="just" fontAlgn="t"/>
                      <a:r>
                        <a:rPr lang="en-US" dirty="0">
                          <a:solidFill>
                            <a:srgbClr val="333333"/>
                          </a:solidFill>
                          <a:latin typeface="inter-regular"/>
                        </a:rPr>
                        <a:t>1.10</a:t>
                      </a:r>
                    </a:p>
                  </a:txBody>
                  <a:tcPr marL="50800" marR="50800" marT="50800" marB="50800"/>
                </a:tc>
                <a:tc>
                  <a:txBody>
                    <a:bodyPr/>
                    <a:lstStyle/>
                    <a:p>
                      <a:pPr algn="just" fontAlgn="t"/>
                      <a:r>
                        <a:rPr lang="en-US">
                          <a:solidFill>
                            <a:srgbClr val="333333"/>
                          </a:solidFill>
                          <a:latin typeface="inter-regular"/>
                        </a:rPr>
                        <a:t>24,May, 2013</a:t>
                      </a:r>
                    </a:p>
                  </a:txBody>
                  <a:tcPr marL="50800" marR="50800" marT="50800" marB="50800"/>
                </a:tc>
              </a:tr>
              <a:tr h="370840">
                <a:tc>
                  <a:txBody>
                    <a:bodyPr/>
                    <a:lstStyle/>
                    <a:p>
                      <a:pPr algn="just" fontAlgn="t"/>
                      <a:r>
                        <a:rPr lang="en-US">
                          <a:solidFill>
                            <a:srgbClr val="333333"/>
                          </a:solidFill>
                          <a:latin typeface="inter-regular"/>
                        </a:rPr>
                        <a:t>1.11</a:t>
                      </a:r>
                    </a:p>
                  </a:txBody>
                  <a:tcPr marL="50800" marR="50800" marT="50800" marB="50800"/>
                </a:tc>
                <a:tc>
                  <a:txBody>
                    <a:bodyPr/>
                    <a:lstStyle/>
                    <a:p>
                      <a:pPr algn="just" fontAlgn="t"/>
                      <a:r>
                        <a:rPr lang="en-US">
                          <a:solidFill>
                            <a:srgbClr val="333333"/>
                          </a:solidFill>
                          <a:latin typeface="inter-regular"/>
                        </a:rPr>
                        <a:t>24, January, 2014</a:t>
                      </a:r>
                    </a:p>
                  </a:txBody>
                  <a:tcPr marL="50800" marR="50800" marT="50800" marB="50800"/>
                </a:tc>
              </a:tr>
              <a:tr h="370840">
                <a:tc>
                  <a:txBody>
                    <a:bodyPr/>
                    <a:lstStyle/>
                    <a:p>
                      <a:pPr algn="just" fontAlgn="t"/>
                      <a:r>
                        <a:rPr lang="en-US">
                          <a:solidFill>
                            <a:srgbClr val="333333"/>
                          </a:solidFill>
                          <a:latin typeface="inter-regular"/>
                        </a:rPr>
                        <a:t>2.0</a:t>
                      </a:r>
                    </a:p>
                  </a:txBody>
                  <a:tcPr marL="50800" marR="50800" marT="50800" marB="50800"/>
                </a:tc>
                <a:tc>
                  <a:txBody>
                    <a:bodyPr/>
                    <a:lstStyle/>
                    <a:p>
                      <a:pPr algn="just" fontAlgn="t"/>
                      <a:r>
                        <a:rPr lang="en-US">
                          <a:solidFill>
                            <a:srgbClr val="333333"/>
                          </a:solidFill>
                          <a:latin typeface="inter-regular"/>
                        </a:rPr>
                        <a:t>18, April, 2013</a:t>
                      </a:r>
                    </a:p>
                  </a:txBody>
                  <a:tcPr marL="50800" marR="50800" marT="50800" marB="50800"/>
                </a:tc>
              </a:tr>
              <a:tr h="370840">
                <a:tc>
                  <a:txBody>
                    <a:bodyPr/>
                    <a:lstStyle/>
                    <a:p>
                      <a:pPr algn="just" fontAlgn="t"/>
                      <a:r>
                        <a:rPr lang="en-US" dirty="0">
                          <a:solidFill>
                            <a:srgbClr val="333333"/>
                          </a:solidFill>
                          <a:latin typeface="inter-regular"/>
                        </a:rPr>
                        <a:t>2.1</a:t>
                      </a:r>
                    </a:p>
                  </a:txBody>
                  <a:tcPr marL="50800" marR="50800" marT="50800" marB="50800"/>
                </a:tc>
                <a:tc>
                  <a:txBody>
                    <a:bodyPr/>
                    <a:lstStyle/>
                    <a:p>
                      <a:pPr algn="just" fontAlgn="t"/>
                      <a:r>
                        <a:rPr lang="en-US" dirty="0">
                          <a:solidFill>
                            <a:srgbClr val="333333"/>
                          </a:solidFill>
                          <a:latin typeface="inter-regular"/>
                        </a:rPr>
                        <a:t>24, January, 2014</a:t>
                      </a:r>
                    </a:p>
                  </a:txBody>
                  <a:tcPr marL="50800" marR="50800" marT="50800" marB="50800"/>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8229600" cy="57912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 </a:t>
            </a:r>
          </a:p>
          <a:p>
            <a:r>
              <a:rPr lang="en-US" dirty="0" smtClean="0"/>
              <a:t>$(document).ready(function(){</a:t>
            </a:r>
          </a:p>
          <a:p>
            <a:r>
              <a:rPr lang="en-US" dirty="0" smtClean="0"/>
              <a:t>  $("#flip").click(function(){</a:t>
            </a:r>
          </a:p>
          <a:p>
            <a:r>
              <a:rPr lang="en-US" dirty="0" smtClean="0"/>
              <a:t>    $("#panel").</a:t>
            </a:r>
            <a:r>
              <a:rPr lang="en-US" dirty="0" err="1" smtClean="0"/>
              <a:t>slideToggle</a:t>
            </a:r>
            <a:r>
              <a:rPr lang="en-US" dirty="0" smtClean="0"/>
              <a:t>("slow");</a:t>
            </a:r>
          </a:p>
          <a:p>
            <a:r>
              <a:rPr lang="en-US" dirty="0" smtClean="0"/>
              <a:t>  });</a:t>
            </a:r>
          </a:p>
          <a:p>
            <a:r>
              <a:rPr lang="en-US" dirty="0" smtClean="0"/>
              <a:t>});</a:t>
            </a:r>
          </a:p>
          <a:p>
            <a:r>
              <a:rPr lang="en-US" dirty="0" smtClean="0"/>
              <a:t>&lt;/script&gt;</a:t>
            </a:r>
          </a:p>
          <a:p>
            <a:r>
              <a:rPr lang="en-US" dirty="0" smtClean="0"/>
              <a:t>&lt;style&gt; </a:t>
            </a:r>
          </a:p>
          <a:p>
            <a:r>
              <a:rPr lang="en-US" dirty="0" smtClean="0"/>
              <a:t>#panel, #flip {</a:t>
            </a:r>
          </a:p>
          <a:p>
            <a:r>
              <a:rPr lang="en-US" dirty="0" smtClean="0"/>
              <a:t>  padding: 5px;</a:t>
            </a:r>
          </a:p>
          <a:p>
            <a:r>
              <a:rPr lang="en-US" dirty="0" smtClean="0"/>
              <a:t>  text-align: center;</a:t>
            </a:r>
          </a:p>
          <a:p>
            <a:r>
              <a:rPr lang="en-US" dirty="0" smtClean="0"/>
              <a:t>  background-color: #e5eecc;</a:t>
            </a:r>
          </a:p>
          <a:p>
            <a:r>
              <a:rPr lang="en-US" dirty="0" smtClean="0"/>
              <a:t>  border: solid 1px #c3c3c3;</a:t>
            </a:r>
          </a:p>
          <a:p>
            <a:r>
              <a:rPr lang="en-US" dirty="0" smtClean="0"/>
              <a:t>}</a:t>
            </a:r>
          </a:p>
          <a:p>
            <a:endParaRPr lang="en-US" dirty="0" smtClean="0"/>
          </a:p>
          <a:p>
            <a:r>
              <a:rPr lang="en-US" dirty="0" smtClean="0"/>
              <a:t>#panel {</a:t>
            </a:r>
          </a:p>
          <a:p>
            <a:r>
              <a:rPr lang="en-US" dirty="0" smtClean="0"/>
              <a:t>  padding: 50px;</a:t>
            </a:r>
          </a:p>
          <a:p>
            <a:r>
              <a:rPr lang="en-US" dirty="0" smtClean="0"/>
              <a:t>  display: none;</a:t>
            </a:r>
          </a:p>
          <a:p>
            <a:r>
              <a:rPr lang="en-US" dirty="0" smtClean="0"/>
              <a:t>}</a:t>
            </a:r>
          </a:p>
          <a:p>
            <a:r>
              <a:rPr lang="en-US" dirty="0" smtClean="0"/>
              <a:t>&lt;/style&gt;</a:t>
            </a:r>
          </a:p>
          <a:p>
            <a:r>
              <a:rPr lang="en-US" dirty="0" smtClean="0"/>
              <a:t>&lt;/head&gt;</a:t>
            </a:r>
          </a:p>
          <a:p>
            <a:r>
              <a:rPr lang="en-US" dirty="0" smtClean="0"/>
              <a:t>&lt;body&gt;</a:t>
            </a:r>
          </a:p>
          <a:p>
            <a:r>
              <a:rPr lang="en-US" dirty="0" smtClean="0"/>
              <a:t> </a:t>
            </a:r>
          </a:p>
          <a:p>
            <a:r>
              <a:rPr lang="en-US" dirty="0" smtClean="0"/>
              <a:t>&lt;div id="flip"&gt;Click to slide the panel down or up&lt;/div&gt;</a:t>
            </a:r>
          </a:p>
          <a:p>
            <a:r>
              <a:rPr lang="en-US" dirty="0" smtClean="0"/>
              <a:t>&lt;div id="panel"&gt;Hello world!&lt;/div&gt;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jQuery Effects - Animation</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r>
              <a:rPr lang="en-US" dirty="0"/>
              <a:t>The jQuery animate() method is used to create custom animations.</a:t>
            </a:r>
          </a:p>
          <a:p>
            <a:r>
              <a:rPr lang="en-US" b="1" dirty="0"/>
              <a:t>Syntax:</a:t>
            </a:r>
            <a:endParaRPr lang="en-US" dirty="0"/>
          </a:p>
          <a:p>
            <a:r>
              <a:rPr lang="en-US" dirty="0"/>
              <a:t>$(</a:t>
            </a:r>
            <a:r>
              <a:rPr lang="en-US" i="1" dirty="0"/>
              <a:t>selector</a:t>
            </a:r>
            <a:r>
              <a:rPr lang="en-US" dirty="0"/>
              <a:t>).animate({</a:t>
            </a:r>
            <a:r>
              <a:rPr lang="en-US" i="1" dirty="0" err="1"/>
              <a:t>params</a:t>
            </a:r>
            <a:r>
              <a:rPr lang="en-US" dirty="0"/>
              <a:t>}</a:t>
            </a:r>
            <a:r>
              <a:rPr lang="en-US" i="1" dirty="0"/>
              <a:t>,</a:t>
            </a:r>
            <a:r>
              <a:rPr lang="en-US" i="1" dirty="0" err="1"/>
              <a:t>speed,callback</a:t>
            </a:r>
            <a:r>
              <a:rPr lang="en-US" dirty="0"/>
              <a:t>);</a:t>
            </a:r>
          </a:p>
          <a:p>
            <a:r>
              <a:rPr lang="en-US" dirty="0"/>
              <a:t>The required </a:t>
            </a:r>
            <a:r>
              <a:rPr lang="en-US" dirty="0" err="1"/>
              <a:t>params</a:t>
            </a:r>
            <a:r>
              <a:rPr lang="en-US" dirty="0"/>
              <a:t> parameter defines the CSS properties to be animated.</a:t>
            </a:r>
          </a:p>
          <a:p>
            <a:r>
              <a:rPr lang="en-US" dirty="0"/>
              <a:t>The optional speed parameter specifies the duration of the effect. It can take the following values: "slow", "fast", or milliseconds.</a:t>
            </a:r>
          </a:p>
          <a:p>
            <a:r>
              <a:rPr lang="en-US" dirty="0"/>
              <a:t>The optional callback parameter is a function to be executed after the animation completes.</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143000"/>
            <a:ext cx="8229600" cy="5287963"/>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 </a:t>
            </a:r>
          </a:p>
          <a:p>
            <a:r>
              <a:rPr lang="en-US" dirty="0" smtClean="0"/>
              <a:t>$(document).ready(function(){</a:t>
            </a:r>
          </a:p>
          <a:p>
            <a:r>
              <a:rPr lang="en-US" dirty="0" smtClean="0"/>
              <a:t>  $("button").click(function(){</a:t>
            </a:r>
          </a:p>
          <a:p>
            <a:r>
              <a:rPr lang="en-US" dirty="0" smtClean="0"/>
              <a:t>    $("div").animate({left: '250px'});</a:t>
            </a:r>
          </a:p>
          <a:p>
            <a:r>
              <a:rPr lang="en-US" dirty="0" smtClean="0"/>
              <a:t>  });</a:t>
            </a:r>
          </a:p>
          <a:p>
            <a:r>
              <a:rPr lang="en-US" dirty="0" smtClean="0"/>
              <a:t>});</a:t>
            </a:r>
          </a:p>
          <a:p>
            <a:r>
              <a:rPr lang="en-US" dirty="0" smtClean="0"/>
              <a:t>&lt;/script&gt; </a:t>
            </a:r>
          </a:p>
          <a:p>
            <a:r>
              <a:rPr lang="en-US" dirty="0" smtClean="0"/>
              <a:t>&lt;/head&gt;</a:t>
            </a:r>
          </a:p>
          <a:p>
            <a:r>
              <a:rPr lang="en-US" dirty="0" smtClean="0"/>
              <a:t>&lt;body&gt;</a:t>
            </a:r>
          </a:p>
          <a:p>
            <a:endParaRPr lang="en-US" dirty="0" smtClean="0"/>
          </a:p>
          <a:p>
            <a:r>
              <a:rPr lang="en-US" dirty="0" smtClean="0"/>
              <a:t>&lt;button&gt;Start Animation&lt;/button&gt;</a:t>
            </a:r>
          </a:p>
          <a:p>
            <a:endParaRPr lang="en-US" dirty="0" smtClean="0"/>
          </a:p>
          <a:p>
            <a:r>
              <a:rPr lang="en-US" dirty="0" smtClean="0"/>
              <a:t>&lt;p&gt;By default, all HTML elements have a static position, and cannot be moved. To manipulate the position, remember to first set the CSS position property of the element to relative, fixed, or absolute!&lt;/p&gt;</a:t>
            </a:r>
          </a:p>
          <a:p>
            <a:endParaRPr lang="en-US" dirty="0" smtClean="0"/>
          </a:p>
          <a:p>
            <a:r>
              <a:rPr lang="en-US" dirty="0" smtClean="0"/>
              <a:t>&lt;div style="background:#98bf21;height:100px;width:100px;position:absolute;"&gt;&lt;/div&gt;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jQuery animate() - Manipulate Multiple Properties</a:t>
            </a:r>
            <a:br>
              <a:rPr lang="en-US" dirty="0"/>
            </a:br>
            <a:endParaRPr lang="en-US" dirty="0"/>
          </a:p>
        </p:txBody>
      </p:sp>
      <p:sp>
        <p:nvSpPr>
          <p:cNvPr id="3" name="Content Placeholder 2"/>
          <p:cNvSpPr>
            <a:spLocks noGrp="1"/>
          </p:cNvSpPr>
          <p:nvPr>
            <p:ph idx="1"/>
          </p:nvPr>
        </p:nvSpPr>
        <p:spPr>
          <a:xfrm>
            <a:off x="457200" y="1066800"/>
            <a:ext cx="8229600" cy="54864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 </a:t>
            </a:r>
          </a:p>
          <a:p>
            <a:r>
              <a:rPr lang="en-US" dirty="0" smtClean="0"/>
              <a:t>$(document).ready(function(){</a:t>
            </a:r>
          </a:p>
          <a:p>
            <a:r>
              <a:rPr lang="en-US" dirty="0" smtClean="0"/>
              <a:t>  $("button").click(function(){</a:t>
            </a:r>
          </a:p>
          <a:p>
            <a:r>
              <a:rPr lang="en-US" dirty="0" smtClean="0"/>
              <a:t>    $("div").animate({</a:t>
            </a:r>
          </a:p>
          <a:p>
            <a:r>
              <a:rPr lang="en-US" dirty="0" smtClean="0"/>
              <a:t>      left: '250px',</a:t>
            </a:r>
          </a:p>
          <a:p>
            <a:r>
              <a:rPr lang="en-US" dirty="0" smtClean="0"/>
              <a:t>      opacity: '0.5',</a:t>
            </a:r>
          </a:p>
          <a:p>
            <a:r>
              <a:rPr lang="en-US" dirty="0" smtClean="0"/>
              <a:t>      height: '150px',</a:t>
            </a:r>
          </a:p>
          <a:p>
            <a:r>
              <a:rPr lang="en-US" dirty="0" smtClean="0"/>
              <a:t>      width: '150px'</a:t>
            </a:r>
          </a:p>
          <a:p>
            <a:r>
              <a:rPr lang="en-US" dirty="0" smtClean="0"/>
              <a:t>    });</a:t>
            </a:r>
          </a:p>
          <a:p>
            <a:r>
              <a:rPr lang="en-US" dirty="0" smtClean="0"/>
              <a:t>  });</a:t>
            </a:r>
          </a:p>
          <a:p>
            <a:r>
              <a:rPr lang="en-US" dirty="0" smtClean="0"/>
              <a:t>});</a:t>
            </a:r>
          </a:p>
          <a:p>
            <a:r>
              <a:rPr lang="en-US" dirty="0" smtClean="0"/>
              <a:t>&lt;/script&gt; </a:t>
            </a:r>
          </a:p>
          <a:p>
            <a:r>
              <a:rPr lang="en-US" dirty="0" smtClean="0"/>
              <a:t>&lt;/head&gt;</a:t>
            </a:r>
          </a:p>
          <a:p>
            <a:r>
              <a:rPr lang="en-US" dirty="0" smtClean="0"/>
              <a:t>&lt;body&gt;</a:t>
            </a:r>
          </a:p>
          <a:p>
            <a:endParaRPr lang="en-US" dirty="0" smtClean="0"/>
          </a:p>
          <a:p>
            <a:r>
              <a:rPr lang="en-US" dirty="0" smtClean="0"/>
              <a:t>&lt;button&gt;Start Animation&lt;/button&gt;</a:t>
            </a:r>
          </a:p>
          <a:p>
            <a:endParaRPr lang="en-US" dirty="0" smtClean="0"/>
          </a:p>
          <a:p>
            <a:r>
              <a:rPr lang="en-US" dirty="0" smtClean="0"/>
              <a:t>&lt;p&gt;By default, all HTML elements have a static position, and cannot be moved. To manipulate the position, remember to first set the CSS position property of the element to relative, fixed, or absolute!&lt;/p&gt;</a:t>
            </a:r>
          </a:p>
          <a:p>
            <a:endParaRPr lang="en-US" dirty="0" smtClean="0"/>
          </a:p>
          <a:p>
            <a:r>
              <a:rPr lang="en-US" dirty="0" smtClean="0"/>
              <a:t>&lt;div style="background:#98bf21;height:100px;width:100px;position:absolute;"&gt;&lt;/div&gt;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stop() </a:t>
            </a:r>
          </a:p>
        </p:txBody>
      </p:sp>
      <p:sp>
        <p:nvSpPr>
          <p:cNvPr id="3" name="Content Placeholder 2"/>
          <p:cNvSpPr>
            <a:spLocks noGrp="1"/>
          </p:cNvSpPr>
          <p:nvPr>
            <p:ph idx="1"/>
          </p:nvPr>
        </p:nvSpPr>
        <p:spPr>
          <a:xfrm>
            <a:off x="457200" y="914400"/>
            <a:ext cx="8229600" cy="5562600"/>
          </a:xfrm>
        </p:spPr>
        <p:txBody>
          <a:bodyPr>
            <a:normAutofit fontScale="77500" lnSpcReduction="20000"/>
          </a:bodyPr>
          <a:lstStyle/>
          <a:p>
            <a:r>
              <a:rPr lang="en-US" dirty="0"/>
              <a:t>The jQuery stop() method is used to stop an animation or effect before it is finished.</a:t>
            </a:r>
          </a:p>
          <a:p>
            <a:r>
              <a:rPr lang="en-US" dirty="0"/>
              <a:t>The stop() method works for all jQuery effect functions, including sliding, fading and custom animations.</a:t>
            </a:r>
          </a:p>
          <a:p>
            <a:r>
              <a:rPr lang="en-US" b="1" dirty="0"/>
              <a:t>Syntax:</a:t>
            </a:r>
            <a:endParaRPr lang="en-US" dirty="0"/>
          </a:p>
          <a:p>
            <a:r>
              <a:rPr lang="en-US" dirty="0"/>
              <a:t>$(</a:t>
            </a:r>
            <a:r>
              <a:rPr lang="en-US" i="1" dirty="0"/>
              <a:t>selector</a:t>
            </a:r>
            <a:r>
              <a:rPr lang="en-US" dirty="0"/>
              <a:t>).stop(</a:t>
            </a:r>
            <a:r>
              <a:rPr lang="en-US" i="1" dirty="0" err="1"/>
              <a:t>stopAll,goToEnd</a:t>
            </a:r>
            <a:r>
              <a:rPr lang="en-US" dirty="0"/>
              <a:t>);</a:t>
            </a:r>
          </a:p>
          <a:p>
            <a:r>
              <a:rPr lang="en-US" dirty="0"/>
              <a:t>The optional </a:t>
            </a:r>
            <a:r>
              <a:rPr lang="en-US" dirty="0" err="1"/>
              <a:t>stopAll</a:t>
            </a:r>
            <a:r>
              <a:rPr lang="en-US" dirty="0"/>
              <a:t> parameter specifies whether also the animation queue should be cleared or not. Default is false, which means that only the active animation will be stopped, allowing any queued animations to be performed afterwards.</a:t>
            </a:r>
          </a:p>
          <a:p>
            <a:r>
              <a:rPr lang="en-US" dirty="0"/>
              <a:t>The optional </a:t>
            </a:r>
            <a:r>
              <a:rPr lang="en-US" dirty="0" err="1"/>
              <a:t>goToEnd</a:t>
            </a:r>
            <a:r>
              <a:rPr lang="en-US" dirty="0"/>
              <a:t> parameter specifies whether or not to complete the current animation immediately. Default is false.</a:t>
            </a:r>
          </a:p>
          <a:p>
            <a:r>
              <a:rPr lang="en-US" dirty="0"/>
              <a:t>So, by default, the stop() method kills the current animation being performed on the selected element.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81000" y="762000"/>
            <a:ext cx="8763000" cy="8153400"/>
          </a:xfrm>
        </p:spPr>
        <p:txBody>
          <a:bodyPr>
            <a:noAutofit/>
          </a:bodyPr>
          <a:lstStyle/>
          <a:p>
            <a:r>
              <a:rPr lang="en-US" sz="1100" dirty="0" smtClean="0"/>
              <a:t>&lt;!DOCTYPE html&gt;</a:t>
            </a:r>
          </a:p>
          <a:p>
            <a:r>
              <a:rPr lang="en-US" sz="1100" dirty="0" smtClean="0"/>
              <a:t>&lt;html&gt;</a:t>
            </a:r>
          </a:p>
          <a:p>
            <a:r>
              <a:rPr lang="en-US" sz="1100" dirty="0" smtClean="0"/>
              <a:t>&lt;head&gt;</a:t>
            </a:r>
          </a:p>
          <a:p>
            <a:r>
              <a:rPr lang="en-US" sz="1100" dirty="0" smtClean="0"/>
              <a:t>&lt;script </a:t>
            </a:r>
            <a:r>
              <a:rPr lang="en-US" sz="1100" dirty="0" err="1" smtClean="0"/>
              <a:t>src</a:t>
            </a:r>
            <a:r>
              <a:rPr lang="en-US" sz="1100" dirty="0" smtClean="0"/>
              <a:t>="https://ajax.googleapis.com/ajax/libs/jquery/3.7.1/jquery.min.js"&gt;&lt;/script&gt;</a:t>
            </a:r>
          </a:p>
          <a:p>
            <a:r>
              <a:rPr lang="en-US" sz="1100" dirty="0" smtClean="0"/>
              <a:t>&lt;script&gt; </a:t>
            </a:r>
          </a:p>
          <a:p>
            <a:r>
              <a:rPr lang="en-US" sz="1100" dirty="0" smtClean="0"/>
              <a:t>$(document).ready(function(){</a:t>
            </a:r>
          </a:p>
          <a:p>
            <a:r>
              <a:rPr lang="en-US" sz="1100" dirty="0" smtClean="0"/>
              <a:t>  $("#flip").click(function(){</a:t>
            </a:r>
          </a:p>
          <a:p>
            <a:r>
              <a:rPr lang="en-US" sz="1100" dirty="0" smtClean="0"/>
              <a:t>    $("#panel").</a:t>
            </a:r>
            <a:r>
              <a:rPr lang="en-US" sz="1100" dirty="0" err="1" smtClean="0"/>
              <a:t>slideDown</a:t>
            </a:r>
            <a:r>
              <a:rPr lang="en-US" sz="1100" dirty="0" smtClean="0"/>
              <a:t>(5000);</a:t>
            </a:r>
          </a:p>
          <a:p>
            <a:r>
              <a:rPr lang="en-US" sz="1100" dirty="0" smtClean="0"/>
              <a:t>  });</a:t>
            </a:r>
          </a:p>
          <a:p>
            <a:r>
              <a:rPr lang="en-US" sz="1100" dirty="0" smtClean="0"/>
              <a:t>  $("#stop").click(function(){</a:t>
            </a:r>
          </a:p>
          <a:p>
            <a:r>
              <a:rPr lang="en-US" sz="1100" dirty="0" smtClean="0"/>
              <a:t>    $("#panel").stop();</a:t>
            </a:r>
          </a:p>
          <a:p>
            <a:r>
              <a:rPr lang="en-US" sz="1100" dirty="0" smtClean="0"/>
              <a:t>  });</a:t>
            </a:r>
          </a:p>
          <a:p>
            <a:r>
              <a:rPr lang="en-US" sz="1100" dirty="0" smtClean="0"/>
              <a:t>});</a:t>
            </a:r>
          </a:p>
          <a:p>
            <a:r>
              <a:rPr lang="en-US" sz="1100" dirty="0" smtClean="0"/>
              <a:t>&lt;/script&gt;</a:t>
            </a:r>
          </a:p>
          <a:p>
            <a:r>
              <a:rPr lang="en-US" sz="1100" dirty="0" smtClean="0"/>
              <a:t>&lt;style&gt; </a:t>
            </a:r>
          </a:p>
          <a:p>
            <a:r>
              <a:rPr lang="en-US" sz="1100" dirty="0" smtClean="0"/>
              <a:t>#panel, #flip {</a:t>
            </a:r>
          </a:p>
          <a:p>
            <a:r>
              <a:rPr lang="en-US" sz="1100" dirty="0" smtClean="0"/>
              <a:t>  padding: 5px;</a:t>
            </a:r>
          </a:p>
          <a:p>
            <a:r>
              <a:rPr lang="en-US" sz="1100" dirty="0" smtClean="0"/>
              <a:t>  font-size: 18px;</a:t>
            </a:r>
          </a:p>
          <a:p>
            <a:r>
              <a:rPr lang="en-US" sz="1100" dirty="0" smtClean="0"/>
              <a:t>  text-align: center;</a:t>
            </a:r>
          </a:p>
          <a:p>
            <a:r>
              <a:rPr lang="en-US" sz="1100" dirty="0" smtClean="0"/>
              <a:t>  background-color: #555;</a:t>
            </a:r>
          </a:p>
          <a:p>
            <a:r>
              <a:rPr lang="en-US" sz="1100" dirty="0" smtClean="0"/>
              <a:t>  color: white;</a:t>
            </a:r>
          </a:p>
          <a:p>
            <a:r>
              <a:rPr lang="en-US" sz="1100" dirty="0" smtClean="0"/>
              <a:t>  border: solid 1px #666;</a:t>
            </a:r>
          </a:p>
          <a:p>
            <a:r>
              <a:rPr lang="en-US" sz="1100" dirty="0" smtClean="0"/>
              <a:t>  border-radius: 3px;</a:t>
            </a:r>
          </a:p>
          <a:p>
            <a:r>
              <a:rPr lang="en-US" sz="1100" dirty="0" smtClean="0"/>
              <a:t>}</a:t>
            </a:r>
          </a:p>
          <a:p>
            <a:endParaRPr lang="en-US" sz="1100" dirty="0" smtClean="0"/>
          </a:p>
          <a:p>
            <a:r>
              <a:rPr lang="en-US" sz="1100" dirty="0" smtClean="0"/>
              <a:t>#panel {</a:t>
            </a:r>
          </a:p>
          <a:p>
            <a:r>
              <a:rPr lang="en-US" sz="1100" dirty="0" smtClean="0"/>
              <a:t>  padding: 50px;</a:t>
            </a:r>
          </a:p>
          <a:p>
            <a:r>
              <a:rPr lang="en-US" sz="1100" dirty="0" smtClean="0"/>
              <a:t>  display: none;</a:t>
            </a:r>
          </a:p>
          <a:p>
            <a:r>
              <a:rPr lang="en-US" sz="1100" dirty="0" smtClean="0"/>
              <a:t>}</a:t>
            </a:r>
          </a:p>
          <a:p>
            <a:r>
              <a:rPr lang="en-US" sz="1100" dirty="0" smtClean="0"/>
              <a:t>&lt;/style&gt;</a:t>
            </a:r>
          </a:p>
          <a:p>
            <a:r>
              <a:rPr lang="en-US" sz="1100" dirty="0" smtClean="0"/>
              <a:t>&lt;/head&gt;</a:t>
            </a:r>
          </a:p>
          <a:p>
            <a:r>
              <a:rPr lang="en-US" sz="1100" dirty="0" smtClean="0"/>
              <a:t>&lt;body&gt;</a:t>
            </a:r>
          </a:p>
          <a:p>
            <a:r>
              <a:rPr lang="en-US" sz="1100" dirty="0" smtClean="0"/>
              <a:t> </a:t>
            </a:r>
          </a:p>
          <a:p>
            <a:r>
              <a:rPr lang="en-US" sz="1100" dirty="0" smtClean="0"/>
              <a:t>&lt;button id="stop"&gt;Stop sliding&lt;/button&gt;</a:t>
            </a:r>
          </a:p>
          <a:p>
            <a:endParaRPr lang="en-US" sz="1100" dirty="0" smtClean="0"/>
          </a:p>
          <a:p>
            <a:r>
              <a:rPr lang="en-US" sz="1100" dirty="0" smtClean="0"/>
              <a:t>&lt;div id="flip"&gt;Click to slide down panel&lt;/div&gt;</a:t>
            </a:r>
          </a:p>
          <a:p>
            <a:r>
              <a:rPr lang="en-US" sz="1100" dirty="0" smtClean="0"/>
              <a:t>&lt;div id="panel"&gt;Hello world!&lt;/div&gt;</a:t>
            </a:r>
          </a:p>
          <a:p>
            <a:endParaRPr lang="en-US" sz="1100" dirty="0" smtClean="0"/>
          </a:p>
          <a:p>
            <a:r>
              <a:rPr lang="en-US" sz="1100" dirty="0" smtClean="0"/>
              <a:t>&lt;/body&gt;</a:t>
            </a:r>
          </a:p>
          <a:p>
            <a:r>
              <a:rPr lang="en-US" sz="1100" dirty="0" smtClean="0"/>
              <a:t>&lt;/html&gt;</a:t>
            </a:r>
          </a:p>
          <a:p>
            <a:endParaRPr lang="en-US" sz="11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Callback Functions</a:t>
            </a:r>
            <a:br>
              <a:rPr lang="en-US" dirty="0"/>
            </a:b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a:t>JavaScript statements are executed line by line. However, with effects, the next line of code can be run even though the effect is not finished. This can create errors.</a:t>
            </a:r>
          </a:p>
          <a:p>
            <a:r>
              <a:rPr lang="en-US" dirty="0"/>
              <a:t>To prevent this, you can create a callback function.</a:t>
            </a:r>
          </a:p>
          <a:p>
            <a:r>
              <a:rPr lang="en-US" dirty="0"/>
              <a:t>A callback function is executed after the current effect is finished.</a:t>
            </a:r>
          </a:p>
          <a:p>
            <a:r>
              <a:rPr lang="en-US" dirty="0"/>
              <a:t>Typical syntax: </a:t>
            </a:r>
            <a:r>
              <a:rPr lang="en-US" b="1" dirty="0"/>
              <a:t>$(</a:t>
            </a:r>
            <a:r>
              <a:rPr lang="en-US" b="1" i="1" dirty="0"/>
              <a:t>selector</a:t>
            </a:r>
            <a:r>
              <a:rPr lang="en-US" b="1" dirty="0"/>
              <a:t>).hide(</a:t>
            </a:r>
            <a:r>
              <a:rPr lang="en-US" b="1" i="1" dirty="0" err="1"/>
              <a:t>speed,callback</a:t>
            </a:r>
            <a:r>
              <a:rPr lang="en-US" b="1" dirty="0"/>
              <a:t>);</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Withcallback</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$("p").hide("slow", function(){</a:t>
            </a:r>
          </a:p>
          <a:p>
            <a:r>
              <a:rPr lang="en-US" dirty="0" smtClean="0"/>
              <a:t>      alert("The paragraph is now hidden");</a:t>
            </a:r>
          </a:p>
          <a:p>
            <a:r>
              <a:rPr lang="en-US" dirty="0" smtClean="0"/>
              <a:t>    });</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&lt;button&gt;Hide&lt;/button&gt;</a:t>
            </a:r>
          </a:p>
          <a:p>
            <a:endParaRPr lang="en-US" dirty="0" smtClean="0"/>
          </a:p>
          <a:p>
            <a:r>
              <a:rPr lang="en-US" dirty="0" smtClean="0"/>
              <a:t>&lt;p&gt;This is a paragraph with little content.&lt;/p&gt;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withoutcallback</a:t>
            </a:r>
            <a:endParaRPr lang="en-US" dirty="0"/>
          </a:p>
        </p:txBody>
      </p:sp>
      <p:sp>
        <p:nvSpPr>
          <p:cNvPr id="3" name="Content Placeholder 2"/>
          <p:cNvSpPr>
            <a:spLocks noGrp="1"/>
          </p:cNvSpPr>
          <p:nvPr>
            <p:ph idx="1"/>
          </p:nvPr>
        </p:nvSpPr>
        <p:spPr>
          <a:xfrm>
            <a:off x="457200" y="1295400"/>
            <a:ext cx="8229600" cy="54102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$("p").hide(1000);</a:t>
            </a:r>
          </a:p>
          <a:p>
            <a:r>
              <a:rPr lang="en-US" dirty="0" smtClean="0"/>
              <a:t>    alert("The paragraph is now hidden");</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&lt;button&gt;Hide&lt;/button&gt;</a:t>
            </a:r>
          </a:p>
          <a:p>
            <a:endParaRPr lang="en-US" dirty="0" smtClean="0"/>
          </a:p>
          <a:p>
            <a:r>
              <a:rPr lang="en-US" dirty="0" smtClean="0"/>
              <a:t>&lt;p&gt;This is a paragraph with little content.&lt;/p&gt;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Chaining</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92500"/>
          </a:bodyPr>
          <a:lstStyle/>
          <a:p>
            <a:r>
              <a:rPr lang="en-US" dirty="0"/>
              <a:t>Until now we have been writing jQuery statements one at a time (one after the other).</a:t>
            </a:r>
          </a:p>
          <a:p>
            <a:r>
              <a:rPr lang="en-US" dirty="0"/>
              <a:t>However, there is a technique called chaining, that allows us to run multiple jQuery commands, one after the other, on the same element(s).</a:t>
            </a:r>
          </a:p>
          <a:p>
            <a:r>
              <a:rPr lang="en-US" dirty="0"/>
              <a:t>To chain an action, you simply append the action to the previous action.</a:t>
            </a:r>
          </a:p>
          <a:p>
            <a:r>
              <a:rPr lang="en-US" dirty="0"/>
              <a:t>The following example chains together the </a:t>
            </a:r>
            <a:r>
              <a:rPr lang="en-US" dirty="0" err="1"/>
              <a:t>css</a:t>
            </a:r>
            <a:r>
              <a:rPr lang="en-US" dirty="0"/>
              <a:t>(), </a:t>
            </a:r>
            <a:r>
              <a:rPr lang="en-US" dirty="0" err="1"/>
              <a:t>slideUp</a:t>
            </a:r>
            <a:r>
              <a:rPr lang="en-US" dirty="0"/>
              <a:t>(), and </a:t>
            </a:r>
            <a:r>
              <a:rPr lang="en-US" dirty="0" err="1"/>
              <a:t>slideDown</a:t>
            </a:r>
            <a:r>
              <a:rPr lang="en-US" dirty="0"/>
              <a:t>() methods. The "p1" element first changes to red, then it slides up, and then it slides down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jQuery Get Started</a:t>
            </a:r>
            <a:br>
              <a:rPr lang="en-US" dirty="0"/>
            </a:br>
            <a:endParaRPr lang="en-US" dirty="0"/>
          </a:p>
        </p:txBody>
      </p:sp>
      <p:sp>
        <p:nvSpPr>
          <p:cNvPr id="3" name="Content Placeholder 2"/>
          <p:cNvSpPr>
            <a:spLocks noGrp="1"/>
          </p:cNvSpPr>
          <p:nvPr>
            <p:ph idx="1"/>
          </p:nvPr>
        </p:nvSpPr>
        <p:spPr>
          <a:xfrm>
            <a:off x="228600" y="990600"/>
            <a:ext cx="8915400" cy="5638800"/>
          </a:xfrm>
        </p:spPr>
        <p:txBody>
          <a:bodyPr>
            <a:normAutofit fontScale="92500" lnSpcReduction="20000"/>
          </a:bodyPr>
          <a:lstStyle/>
          <a:p>
            <a:r>
              <a:rPr lang="en-US" b="1" dirty="0"/>
              <a:t>Adding jQuery to Your Web Pages</a:t>
            </a:r>
          </a:p>
          <a:p>
            <a:pPr>
              <a:buNone/>
            </a:pPr>
            <a:r>
              <a:rPr lang="en-US" dirty="0"/>
              <a:t>There are several ways to start using jQuery </a:t>
            </a:r>
            <a:r>
              <a:rPr lang="en-US" dirty="0" smtClean="0"/>
              <a:t>on your </a:t>
            </a:r>
            <a:r>
              <a:rPr lang="en-US" dirty="0"/>
              <a:t>web site. You can:</a:t>
            </a:r>
          </a:p>
          <a:p>
            <a:r>
              <a:rPr lang="en-US" dirty="0"/>
              <a:t>Download the jQuery library from jQuery.com</a:t>
            </a:r>
          </a:p>
          <a:p>
            <a:r>
              <a:rPr lang="en-US" dirty="0"/>
              <a:t>Include jQuery from a CDN, like </a:t>
            </a:r>
            <a:r>
              <a:rPr lang="en-US" dirty="0" smtClean="0"/>
              <a:t>Google</a:t>
            </a:r>
          </a:p>
          <a:p>
            <a:r>
              <a:rPr lang="en-US" b="1" dirty="0"/>
              <a:t>Downloading jQuery</a:t>
            </a:r>
          </a:p>
          <a:p>
            <a:r>
              <a:rPr lang="en-US" dirty="0"/>
              <a:t>There are two versions of jQuery available for downloading:</a:t>
            </a:r>
          </a:p>
          <a:p>
            <a:r>
              <a:rPr lang="en-US" dirty="0"/>
              <a:t>Production version - this is for your live website because it has been minified and compressed</a:t>
            </a:r>
          </a:p>
          <a:p>
            <a:r>
              <a:rPr lang="en-US" dirty="0"/>
              <a:t>Development version - this is for testing and development (uncompressed and readable code)</a:t>
            </a:r>
          </a:p>
          <a:p>
            <a:pPr>
              <a:buNone/>
            </a:pPr>
            <a:endParaRPr lang="en-US" dirty="0"/>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$("#p1").</a:t>
            </a:r>
            <a:r>
              <a:rPr lang="en-US" dirty="0" err="1" smtClean="0"/>
              <a:t>css</a:t>
            </a:r>
            <a:r>
              <a:rPr lang="en-US" dirty="0" smtClean="0"/>
              <a:t>("color", "red").</a:t>
            </a:r>
            <a:r>
              <a:rPr lang="en-US" dirty="0" err="1" smtClean="0"/>
              <a:t>slideUp</a:t>
            </a:r>
            <a:r>
              <a:rPr lang="en-US" dirty="0" smtClean="0"/>
              <a:t>(2000).</a:t>
            </a:r>
            <a:r>
              <a:rPr lang="en-US" dirty="0" err="1" smtClean="0"/>
              <a:t>slideDown</a:t>
            </a:r>
            <a:r>
              <a:rPr lang="en-US" dirty="0" smtClean="0"/>
              <a:t>(2000);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 id="p1"&gt;jQuery is fun!!&lt;/p&gt;</a:t>
            </a:r>
          </a:p>
          <a:p>
            <a:endParaRPr lang="en-US" dirty="0" smtClean="0"/>
          </a:p>
          <a:p>
            <a:r>
              <a:rPr lang="en-US" dirty="0" smtClean="0"/>
              <a:t>&lt;button&gt;Click me&lt;/button&gt;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a:xfrm>
            <a:off x="457200" y="1219200"/>
            <a:ext cx="8229600" cy="53340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$("#p1").</a:t>
            </a:r>
            <a:r>
              <a:rPr lang="en-US" dirty="0" err="1" smtClean="0"/>
              <a:t>css</a:t>
            </a:r>
            <a:r>
              <a:rPr lang="en-US" dirty="0" smtClean="0"/>
              <a:t>("color", "red")</a:t>
            </a:r>
          </a:p>
          <a:p>
            <a:r>
              <a:rPr lang="en-US" dirty="0" smtClean="0"/>
              <a:t>      .</a:t>
            </a:r>
            <a:r>
              <a:rPr lang="en-US" dirty="0" err="1" smtClean="0"/>
              <a:t>slideUp</a:t>
            </a:r>
            <a:r>
              <a:rPr lang="en-US" dirty="0" smtClean="0"/>
              <a:t>(2000)</a:t>
            </a:r>
          </a:p>
          <a:p>
            <a:r>
              <a:rPr lang="en-US" dirty="0" smtClean="0"/>
              <a:t>      .</a:t>
            </a:r>
            <a:r>
              <a:rPr lang="en-US" dirty="0" err="1" smtClean="0"/>
              <a:t>slideDown</a:t>
            </a:r>
            <a:r>
              <a:rPr lang="en-US" dirty="0" smtClean="0"/>
              <a:t>(2000);</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 id="p1"&gt;jQuery is fun!!&lt;/p&gt;</a:t>
            </a:r>
          </a:p>
          <a:p>
            <a:endParaRPr lang="en-US" dirty="0" smtClean="0"/>
          </a:p>
          <a:p>
            <a:r>
              <a:rPr lang="en-US" dirty="0" smtClean="0"/>
              <a:t>&lt;button&gt;Click me&lt;/button&gt;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 Manipulation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One very important part of jQuery is the possibility to manipulate the DOM.</a:t>
            </a:r>
          </a:p>
          <a:p>
            <a:r>
              <a:rPr lang="en-US" dirty="0"/>
              <a:t>jQuery comes with a bunch of DOM related methods that make it easy to access and manipulate elements and attributes.</a:t>
            </a:r>
          </a:p>
          <a:p>
            <a:r>
              <a:rPr lang="en-US" b="1" dirty="0"/>
              <a:t>DOM = Document Object Model</a:t>
            </a:r>
            <a:r>
              <a:rPr lang="en-US" dirty="0" smtClean="0"/>
              <a:t/>
            </a:r>
            <a:br>
              <a:rPr lang="en-US" dirty="0" smtClean="0"/>
            </a:br>
            <a:r>
              <a:rPr lang="en-US" dirty="0" smtClean="0"/>
              <a:t/>
            </a:r>
            <a:br>
              <a:rPr lang="en-US" dirty="0" smtClean="0"/>
            </a:br>
            <a:r>
              <a:rPr lang="en-US" dirty="0"/>
              <a:t>The DOM defines a standard for accessing HTML and XML documents:</a:t>
            </a:r>
            <a:r>
              <a:rPr lang="en-US" dirty="0" smtClean="0"/>
              <a:t/>
            </a:r>
            <a:br>
              <a:rPr lang="en-US" dirty="0" smtClean="0"/>
            </a:br>
            <a:r>
              <a:rPr lang="en-US" dirty="0" smtClean="0"/>
              <a:t/>
            </a:r>
            <a:br>
              <a:rPr lang="en-US" dirty="0" smtClean="0"/>
            </a:br>
            <a:r>
              <a:rPr lang="en-US" i="1" dirty="0"/>
              <a:t>"The W3C Document Object Model (DOM) is a platform and language-neutral interface that allows programs and scripts to dynamically access and update the content, structure, and style of a document."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Content - text(), html(), and </a:t>
            </a:r>
            <a:r>
              <a:rPr lang="en-US" dirty="0" err="1"/>
              <a:t>val</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Three simple, but useful, jQuery methods for DOM manipulation are:</a:t>
            </a:r>
          </a:p>
          <a:p>
            <a:r>
              <a:rPr lang="en-US" dirty="0"/>
              <a:t>text() - Sets or returns the text content of selected elements</a:t>
            </a:r>
          </a:p>
          <a:p>
            <a:r>
              <a:rPr lang="en-US" dirty="0"/>
              <a:t>html() - Sets or returns the content of selected elements (including HTML markup)</a:t>
            </a:r>
          </a:p>
          <a:p>
            <a:r>
              <a:rPr lang="en-US" dirty="0" err="1"/>
              <a:t>val</a:t>
            </a:r>
            <a:r>
              <a:rPr lang="en-US" dirty="0"/>
              <a:t>() - Sets or returns the value of form fields</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Text(),Html()</a:t>
            </a:r>
            <a:endParaRPr lang="en-US" dirty="0"/>
          </a:p>
        </p:txBody>
      </p:sp>
      <p:sp>
        <p:nvSpPr>
          <p:cNvPr id="3" name="Content Placeholder 2"/>
          <p:cNvSpPr>
            <a:spLocks noGrp="1"/>
          </p:cNvSpPr>
          <p:nvPr>
            <p:ph idx="1"/>
          </p:nvPr>
        </p:nvSpPr>
        <p:spPr>
          <a:xfrm>
            <a:off x="0" y="1600200"/>
            <a:ext cx="8686800" cy="5105400"/>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$("#btn1").click(function(){</a:t>
            </a:r>
          </a:p>
          <a:p>
            <a:r>
              <a:rPr lang="en-US" dirty="0" smtClean="0"/>
              <a:t>    alert("Text: " + $("#test").text());</a:t>
            </a:r>
          </a:p>
          <a:p>
            <a:r>
              <a:rPr lang="en-US" dirty="0" smtClean="0"/>
              <a:t>  });</a:t>
            </a:r>
          </a:p>
          <a:p>
            <a:r>
              <a:rPr lang="en-US" dirty="0" smtClean="0"/>
              <a:t>  $("#btn2").click(function(){</a:t>
            </a:r>
          </a:p>
          <a:p>
            <a:r>
              <a:rPr lang="en-US" dirty="0" smtClean="0"/>
              <a:t>    alert("HTML: " + $("#test").html());</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 id="test"&gt;This is some &lt;b&gt;bold&lt;/b&gt; text in a paragraph.&lt;/p&gt;</a:t>
            </a:r>
          </a:p>
          <a:p>
            <a:endParaRPr lang="en-US" dirty="0" smtClean="0"/>
          </a:p>
          <a:p>
            <a:r>
              <a:rPr lang="en-US" dirty="0" smtClean="0"/>
              <a:t>&lt;button id="btn1"&gt;Show Text&lt;/button&gt;</a:t>
            </a:r>
          </a:p>
          <a:p>
            <a:r>
              <a:rPr lang="en-US" dirty="0" smtClean="0"/>
              <a:t>&lt;button id="btn2"&gt;Show HTML&lt;/button&gt;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alert("Value: " + $("#test").</a:t>
            </a:r>
            <a:r>
              <a:rPr lang="en-US" dirty="0" err="1" smtClean="0"/>
              <a:t>val</a:t>
            </a:r>
            <a:r>
              <a:rPr lang="en-US" dirty="0" smtClean="0"/>
              <a: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&lt;p&gt;Name: &lt;input type="text" id="test" value="Mickey Mouse"&gt;&lt;/p&gt;</a:t>
            </a:r>
          </a:p>
          <a:p>
            <a:endParaRPr lang="en-US" dirty="0" smtClean="0"/>
          </a:p>
          <a:p>
            <a:r>
              <a:rPr lang="en-US" dirty="0" smtClean="0"/>
              <a:t>&lt;button&gt;Show Value&lt;/button&gt;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Get Attributes - </a:t>
            </a:r>
            <a:r>
              <a:rPr lang="en-US" dirty="0" err="1"/>
              <a:t>attr</a:t>
            </a:r>
            <a:r>
              <a:rPr lang="en-US" dirty="0"/>
              <a:t>()</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47500" lnSpcReduction="20000"/>
          </a:bodyPr>
          <a:lstStyle/>
          <a:p>
            <a:r>
              <a:rPr lang="en-US" sz="5100" dirty="0"/>
              <a:t>The jQuery </a:t>
            </a:r>
            <a:r>
              <a:rPr lang="en-US" sz="5100" dirty="0" err="1" smtClean="0"/>
              <a:t>attr</a:t>
            </a:r>
            <a:r>
              <a:rPr lang="en-US" sz="5100" dirty="0" smtClean="0"/>
              <a:t>()</a:t>
            </a:r>
            <a:r>
              <a:rPr lang="en-US" sz="5100" dirty="0"/>
              <a:t> method is used to get attribute values</a:t>
            </a:r>
            <a:r>
              <a:rPr lang="en-US" sz="51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alert($("#w3s").</a:t>
            </a:r>
            <a:r>
              <a:rPr lang="en-US" dirty="0" err="1" smtClean="0"/>
              <a:t>attr</a:t>
            </a:r>
            <a:r>
              <a:rPr lang="en-US" dirty="0" smtClean="0"/>
              <a:t>("</a:t>
            </a:r>
            <a:r>
              <a:rPr lang="en-US" dirty="0" err="1" smtClean="0"/>
              <a:t>href</a:t>
            </a:r>
            <a:r>
              <a:rPr lang="en-US" dirty="0" smtClean="0"/>
              <a: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&lt;p&gt;&lt;a </a:t>
            </a:r>
            <a:r>
              <a:rPr lang="en-US" dirty="0" err="1" smtClean="0"/>
              <a:t>href</a:t>
            </a:r>
            <a:r>
              <a:rPr lang="en-US" dirty="0" smtClean="0"/>
              <a:t>="https://www.w3schools.com" id="w3s"&gt;W3Schools.com&lt;/a&gt;&lt;/p&gt;</a:t>
            </a:r>
          </a:p>
          <a:p>
            <a:endParaRPr lang="en-US" dirty="0" smtClean="0"/>
          </a:p>
          <a:p>
            <a:r>
              <a:rPr lang="en-US" dirty="0" smtClean="0"/>
              <a:t>&lt;button&gt;Show </a:t>
            </a:r>
            <a:r>
              <a:rPr lang="en-US" dirty="0" err="1" smtClean="0"/>
              <a:t>href</a:t>
            </a:r>
            <a:r>
              <a:rPr lang="en-US" dirty="0" smtClean="0"/>
              <a:t> Value&lt;/button&gt;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Content - text(), html(), and </a:t>
            </a:r>
            <a:r>
              <a:rPr lang="en-US" dirty="0" err="1"/>
              <a:t>val</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text() - Sets or returns the text content of selected elements</a:t>
            </a:r>
          </a:p>
          <a:p>
            <a:r>
              <a:rPr lang="en-US" dirty="0"/>
              <a:t>html() - Sets or returns the content of selected elements (including HTML markup)</a:t>
            </a:r>
          </a:p>
          <a:p>
            <a:r>
              <a:rPr lang="en-US" dirty="0" err="1"/>
              <a:t>val</a:t>
            </a:r>
            <a:r>
              <a:rPr lang="en-US" dirty="0"/>
              <a:t>() - Sets or returns the value of form fields</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$("#btn1").click(function(){</a:t>
            </a:r>
          </a:p>
          <a:p>
            <a:r>
              <a:rPr lang="en-US" dirty="0" smtClean="0"/>
              <a:t>    $("#test1").text("Hello world!");</a:t>
            </a:r>
          </a:p>
          <a:p>
            <a:r>
              <a:rPr lang="en-US" dirty="0" smtClean="0"/>
              <a:t>  });</a:t>
            </a:r>
          </a:p>
          <a:p>
            <a:r>
              <a:rPr lang="en-US" dirty="0" smtClean="0"/>
              <a:t>  $("#btn2").click(function(){</a:t>
            </a:r>
          </a:p>
          <a:p>
            <a:r>
              <a:rPr lang="en-US" dirty="0" smtClean="0"/>
              <a:t>    $("#test2").html("&lt;b&gt;Hello world!&lt;/b&gt;");</a:t>
            </a:r>
          </a:p>
          <a:p>
            <a:r>
              <a:rPr lang="en-US" dirty="0" smtClean="0"/>
              <a:t>  });</a:t>
            </a:r>
          </a:p>
          <a:p>
            <a:r>
              <a:rPr lang="en-US" dirty="0" smtClean="0"/>
              <a:t>  $("#btn3").click(function(){</a:t>
            </a:r>
          </a:p>
          <a:p>
            <a:r>
              <a:rPr lang="en-US" dirty="0" smtClean="0"/>
              <a:t>    $("#test3").</a:t>
            </a:r>
            <a:r>
              <a:rPr lang="en-US" dirty="0" err="1" smtClean="0"/>
              <a:t>val</a:t>
            </a:r>
            <a:r>
              <a:rPr lang="en-US" dirty="0" smtClean="0"/>
              <a:t>("Dolly Duck");</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 id="test1"&gt;This is a paragraph.&lt;/p&gt;</a:t>
            </a:r>
          </a:p>
          <a:p>
            <a:r>
              <a:rPr lang="en-US" dirty="0" smtClean="0"/>
              <a:t>&lt;p id="test2"&gt;This is another paragraph.&lt;/p&gt;</a:t>
            </a:r>
          </a:p>
          <a:p>
            <a:endParaRPr lang="en-US" dirty="0" smtClean="0"/>
          </a:p>
          <a:p>
            <a:r>
              <a:rPr lang="en-US" dirty="0" smtClean="0"/>
              <a:t>&lt;p&gt;Input field: &lt;input type="text" id="test3" value="Mickey Mouse"&gt;&lt;/p&gt;</a:t>
            </a:r>
          </a:p>
          <a:p>
            <a:endParaRPr lang="en-US" dirty="0" smtClean="0"/>
          </a:p>
          <a:p>
            <a:r>
              <a:rPr lang="en-US" dirty="0" smtClean="0"/>
              <a:t>&lt;button id="btn1"&gt;Set Text&lt;/button&gt;</a:t>
            </a:r>
          </a:p>
          <a:p>
            <a:r>
              <a:rPr lang="en-US" dirty="0" smtClean="0"/>
              <a:t>&lt;button id="btn2"&gt;Set HTML&lt;/button&gt;</a:t>
            </a:r>
          </a:p>
          <a:p>
            <a:r>
              <a:rPr lang="en-US" dirty="0" smtClean="0"/>
              <a:t>&lt;button id="btn3"&gt;Set Value&lt;/button&gt;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Attributes - </a:t>
            </a:r>
            <a:r>
              <a:rPr lang="en-US" dirty="0" err="1"/>
              <a:t>attr</a:t>
            </a:r>
            <a:r>
              <a:rPr lang="en-US" dirty="0"/>
              <a:t>()</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40000" lnSpcReduction="20000"/>
          </a:bodyPr>
          <a:lstStyle/>
          <a:p>
            <a:r>
              <a:rPr lang="en-US" dirty="0"/>
              <a:t>The jQuery </a:t>
            </a:r>
            <a:r>
              <a:rPr lang="en-US" dirty="0" err="1" smtClean="0"/>
              <a:t>attr</a:t>
            </a:r>
            <a:r>
              <a:rPr lang="en-US" dirty="0" smtClean="0"/>
              <a:t>()</a:t>
            </a:r>
            <a:r>
              <a:rPr lang="en-US" dirty="0"/>
              <a:t> method is also used to set/change attribute values</a:t>
            </a:r>
            <a:r>
              <a:rPr lang="en-US"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$("#w3s").</a:t>
            </a:r>
            <a:r>
              <a:rPr lang="en-US" dirty="0" err="1" smtClean="0"/>
              <a:t>attr</a:t>
            </a:r>
            <a:r>
              <a:rPr lang="en-US" dirty="0" smtClean="0"/>
              <a:t>("</a:t>
            </a:r>
            <a:r>
              <a:rPr lang="en-US" dirty="0" err="1" smtClean="0"/>
              <a:t>href</a:t>
            </a:r>
            <a:r>
              <a:rPr lang="en-US" dirty="0" smtClean="0"/>
              <a:t>", "https://www.w3schools.com/jquery/");</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&lt;p&gt;&lt;a </a:t>
            </a:r>
            <a:r>
              <a:rPr lang="en-US" dirty="0" err="1" smtClean="0"/>
              <a:t>href</a:t>
            </a:r>
            <a:r>
              <a:rPr lang="en-US" dirty="0" smtClean="0"/>
              <a:t>="https://www.w3schools.com" id="w3s"&gt;W3Schools.com&lt;/a&gt;&lt;/p&gt;</a:t>
            </a:r>
          </a:p>
          <a:p>
            <a:endParaRPr lang="en-US" dirty="0" smtClean="0"/>
          </a:p>
          <a:p>
            <a:r>
              <a:rPr lang="en-US" dirty="0" smtClean="0"/>
              <a:t>&lt;button&gt;Change </a:t>
            </a:r>
            <a:r>
              <a:rPr lang="en-US" dirty="0" err="1" smtClean="0"/>
              <a:t>href</a:t>
            </a:r>
            <a:r>
              <a:rPr lang="en-US" dirty="0" smtClean="0"/>
              <a:t> Value&lt;/button&gt;</a:t>
            </a:r>
          </a:p>
          <a:p>
            <a:endParaRPr lang="en-US" dirty="0" smtClean="0"/>
          </a:p>
          <a:p>
            <a:r>
              <a:rPr lang="en-US" dirty="0" smtClean="0"/>
              <a:t>&lt;p&gt;Mouse over the link (or click on it) to see that the value of the </a:t>
            </a:r>
            <a:r>
              <a:rPr lang="en-US" dirty="0" err="1" smtClean="0"/>
              <a:t>href</a:t>
            </a:r>
            <a:r>
              <a:rPr lang="en-US" dirty="0" smtClean="0"/>
              <a:t> attribute has changed.&lt;/p&gt;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6172200"/>
          </a:xfrm>
        </p:spPr>
        <p:txBody>
          <a:bodyPr/>
          <a:lstStyle/>
          <a:p>
            <a:pPr>
              <a:buNone/>
            </a:pPr>
            <a:r>
              <a:rPr lang="en-US" dirty="0"/>
              <a:t>Both versions can be </a:t>
            </a:r>
            <a:r>
              <a:rPr lang="en-US" dirty="0" smtClean="0"/>
              <a:t>downloaded from</a:t>
            </a:r>
            <a:r>
              <a:rPr lang="en-US" dirty="0"/>
              <a:t> </a:t>
            </a:r>
            <a:r>
              <a:rPr lang="en-US" dirty="0">
                <a:hlinkClick r:id="rId2"/>
              </a:rPr>
              <a:t>jQuery.com</a:t>
            </a:r>
            <a:r>
              <a:rPr lang="en-US" dirty="0" smtClean="0"/>
              <a:t>.</a:t>
            </a:r>
          </a:p>
          <a:p>
            <a:pPr>
              <a:buNone/>
            </a:pPr>
            <a:r>
              <a:rPr lang="en-US" dirty="0"/>
              <a:t>&lt;head&gt;</a:t>
            </a:r>
            <a:r>
              <a:rPr lang="en-US" dirty="0" smtClean="0"/>
              <a:t/>
            </a:r>
            <a:br>
              <a:rPr lang="en-US" dirty="0" smtClean="0"/>
            </a:br>
            <a:r>
              <a:rPr lang="en-US" dirty="0"/>
              <a:t>&lt;script </a:t>
            </a:r>
            <a:r>
              <a:rPr lang="en-US" dirty="0" err="1"/>
              <a:t>src</a:t>
            </a:r>
            <a:r>
              <a:rPr lang="en-US" dirty="0"/>
              <a:t>="jquery-3.7.1.min.js"&gt;&lt;/script&gt;</a:t>
            </a:r>
            <a:r>
              <a:rPr lang="en-US" dirty="0" smtClean="0"/>
              <a:t/>
            </a:r>
            <a:br>
              <a:rPr lang="en-US" dirty="0" smtClean="0"/>
            </a:br>
            <a:r>
              <a:rPr lang="en-US" dirty="0"/>
              <a:t>&lt;/head</a:t>
            </a:r>
            <a:r>
              <a:rPr lang="en-US" dirty="0" smtClean="0"/>
              <a:t>&gt;</a:t>
            </a:r>
          </a:p>
          <a:p>
            <a:r>
              <a:rPr lang="en-US" b="1" dirty="0"/>
              <a:t>jQuery </a:t>
            </a:r>
            <a:r>
              <a:rPr lang="en-US" b="1" dirty="0" smtClean="0"/>
              <a:t>CDN:</a:t>
            </a:r>
          </a:p>
          <a:p>
            <a:pPr>
              <a:buNone/>
            </a:pPr>
            <a:r>
              <a:rPr lang="en-US" dirty="0"/>
              <a:t>&lt;head&gt;</a:t>
            </a:r>
            <a:r>
              <a:rPr lang="en-US" dirty="0" smtClean="0"/>
              <a:t/>
            </a:r>
            <a:br>
              <a:rPr lang="en-US" dirty="0" smtClean="0"/>
            </a:br>
            <a:r>
              <a:rPr lang="en-US" dirty="0"/>
              <a:t>&lt;script </a:t>
            </a:r>
            <a:r>
              <a:rPr lang="en-US" dirty="0" err="1"/>
              <a:t>src</a:t>
            </a:r>
            <a:r>
              <a:rPr lang="en-US" dirty="0"/>
              <a:t>="https://ajax.googleapis.com/ajax/libs/jquery/3.7.1/jquery.min.js"&gt;&lt;/script&gt;</a:t>
            </a:r>
            <a:r>
              <a:rPr lang="en-US" dirty="0" smtClean="0"/>
              <a:t/>
            </a:r>
            <a:br>
              <a:rPr lang="en-US" dirty="0" smtClean="0"/>
            </a:br>
            <a:r>
              <a:rPr lang="en-US" dirty="0"/>
              <a:t>&lt;/head&gt;</a:t>
            </a:r>
            <a:endParaRPr lang="en-US" b="1" dirty="0"/>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Add Elements</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Add New HTML Content</a:t>
            </a:r>
          </a:p>
          <a:p>
            <a:r>
              <a:rPr lang="en-US" dirty="0"/>
              <a:t>We will look at four jQuery methods that are used to add new content:</a:t>
            </a:r>
          </a:p>
          <a:p>
            <a:r>
              <a:rPr lang="en-US" dirty="0"/>
              <a:t>append() - Inserts content at the end of the selected elements</a:t>
            </a:r>
          </a:p>
          <a:p>
            <a:r>
              <a:rPr lang="en-US" dirty="0" err="1"/>
              <a:t>prepend</a:t>
            </a:r>
            <a:r>
              <a:rPr lang="en-US" dirty="0"/>
              <a:t>() - Inserts content at the beginning of the selected elements</a:t>
            </a:r>
          </a:p>
          <a:p>
            <a:r>
              <a:rPr lang="en-US" dirty="0"/>
              <a:t>after() - Inserts content after the selected elements</a:t>
            </a:r>
          </a:p>
          <a:p>
            <a:r>
              <a:rPr lang="en-US" dirty="0"/>
              <a:t>before() - Inserts content before the selected elements</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 </a:t>
            </a:r>
            <a:br>
              <a:rPr lang="en-US" dirty="0"/>
            </a:br>
            <a:endParaRPr lang="en-US" dirty="0"/>
          </a:p>
        </p:txBody>
      </p:sp>
      <p:sp>
        <p:nvSpPr>
          <p:cNvPr id="3" name="Content Placeholder 2"/>
          <p:cNvSpPr>
            <a:spLocks noGrp="1"/>
          </p:cNvSpPr>
          <p:nvPr>
            <p:ph idx="1"/>
          </p:nvPr>
        </p:nvSpPr>
        <p:spPr>
          <a:xfrm>
            <a:off x="457200" y="838200"/>
            <a:ext cx="8229600" cy="5562600"/>
          </a:xfrm>
        </p:spPr>
        <p:txBody>
          <a:bodyPr>
            <a:normAutofit fontScale="32500" lnSpcReduction="20000"/>
          </a:bodyPr>
          <a:lstStyle/>
          <a:p>
            <a:r>
              <a:rPr lang="en-US" dirty="0"/>
              <a:t>The jQuery </a:t>
            </a:r>
            <a:r>
              <a:rPr lang="en-US" dirty="0" smtClean="0"/>
              <a:t>append()</a:t>
            </a:r>
            <a:r>
              <a:rPr lang="en-US" dirty="0"/>
              <a:t> method inserts content AT THE END of the selected HTML elements</a:t>
            </a:r>
            <a:r>
              <a:rPr lang="en-US"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$("#btn1").click(function(){</a:t>
            </a:r>
          </a:p>
          <a:p>
            <a:r>
              <a:rPr lang="en-US" dirty="0" smtClean="0"/>
              <a:t>    $("p").append(" &lt;b&gt;Appended text&lt;/b&gt;.");</a:t>
            </a:r>
          </a:p>
          <a:p>
            <a:r>
              <a:rPr lang="en-US" dirty="0" smtClean="0"/>
              <a:t>  });</a:t>
            </a:r>
          </a:p>
          <a:p>
            <a:endParaRPr lang="en-US" dirty="0" smtClean="0"/>
          </a:p>
          <a:p>
            <a:r>
              <a:rPr lang="en-US" dirty="0" smtClean="0"/>
              <a:t>  $("#btn2").click(function(){</a:t>
            </a:r>
          </a:p>
          <a:p>
            <a:r>
              <a:rPr lang="en-US" dirty="0" smtClean="0"/>
              <a:t>    $("</a:t>
            </a:r>
            <a:r>
              <a:rPr lang="en-US" dirty="0" err="1" smtClean="0"/>
              <a:t>ol</a:t>
            </a:r>
            <a:r>
              <a:rPr lang="en-US" dirty="0" smtClean="0"/>
              <a:t>").append("&lt;</a:t>
            </a:r>
            <a:r>
              <a:rPr lang="en-US" dirty="0" err="1" smtClean="0"/>
              <a:t>li</a:t>
            </a:r>
            <a:r>
              <a:rPr lang="en-US" dirty="0" smtClean="0"/>
              <a:t>&gt;Appended item&lt;/</a:t>
            </a:r>
            <a:r>
              <a:rPr lang="en-US" dirty="0" err="1" smtClean="0"/>
              <a:t>li</a:t>
            </a:r>
            <a:r>
              <a:rPr lang="en-US" dirty="0" smtClean="0"/>
              <a:t>&gt;");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a:t>
            </a:r>
            <a:r>
              <a:rPr lang="en-US" dirty="0" err="1" smtClean="0"/>
              <a:t>ol</a:t>
            </a:r>
            <a:r>
              <a:rPr lang="en-US" dirty="0" smtClean="0"/>
              <a:t>&gt;</a:t>
            </a:r>
          </a:p>
          <a:p>
            <a:r>
              <a:rPr lang="en-US" dirty="0" smtClean="0"/>
              <a:t>  &lt;</a:t>
            </a:r>
            <a:r>
              <a:rPr lang="en-US" dirty="0" err="1" smtClean="0"/>
              <a:t>li</a:t>
            </a:r>
            <a:r>
              <a:rPr lang="en-US" dirty="0" smtClean="0"/>
              <a:t>&gt;List item 1&lt;/</a:t>
            </a:r>
            <a:r>
              <a:rPr lang="en-US" dirty="0" err="1" smtClean="0"/>
              <a:t>li</a:t>
            </a:r>
            <a:r>
              <a:rPr lang="en-US" dirty="0" smtClean="0"/>
              <a:t>&gt;</a:t>
            </a:r>
          </a:p>
          <a:p>
            <a:r>
              <a:rPr lang="en-US" dirty="0" smtClean="0"/>
              <a:t>  &lt;</a:t>
            </a:r>
            <a:r>
              <a:rPr lang="en-US" dirty="0" err="1" smtClean="0"/>
              <a:t>li</a:t>
            </a:r>
            <a:r>
              <a:rPr lang="en-US" dirty="0" smtClean="0"/>
              <a:t>&gt;List item 2&lt;/</a:t>
            </a:r>
            <a:r>
              <a:rPr lang="en-US" dirty="0" err="1" smtClean="0"/>
              <a:t>li</a:t>
            </a:r>
            <a:r>
              <a:rPr lang="en-US" dirty="0" smtClean="0"/>
              <a:t>&gt;</a:t>
            </a:r>
          </a:p>
          <a:p>
            <a:r>
              <a:rPr lang="en-US" dirty="0" smtClean="0"/>
              <a:t>  &lt;</a:t>
            </a:r>
            <a:r>
              <a:rPr lang="en-US" dirty="0" err="1" smtClean="0"/>
              <a:t>li</a:t>
            </a:r>
            <a:r>
              <a:rPr lang="en-US" dirty="0" smtClean="0"/>
              <a:t>&gt;List item 3&lt;/</a:t>
            </a:r>
            <a:r>
              <a:rPr lang="en-US" dirty="0" err="1" smtClean="0"/>
              <a:t>li</a:t>
            </a:r>
            <a:r>
              <a:rPr lang="en-US" dirty="0" smtClean="0"/>
              <a:t>&gt;</a:t>
            </a:r>
          </a:p>
          <a:p>
            <a:r>
              <a:rPr lang="en-US" dirty="0" smtClean="0"/>
              <a:t>&lt;/</a:t>
            </a:r>
            <a:r>
              <a:rPr lang="en-US" dirty="0" err="1" smtClean="0"/>
              <a:t>ol</a:t>
            </a:r>
            <a:r>
              <a:rPr lang="en-US" dirty="0" smtClean="0"/>
              <a:t>&gt;</a:t>
            </a:r>
          </a:p>
          <a:p>
            <a:endParaRPr lang="en-US" dirty="0" smtClean="0"/>
          </a:p>
          <a:p>
            <a:r>
              <a:rPr lang="en-US" dirty="0" smtClean="0"/>
              <a:t>&lt;button id="btn1"&gt;Append text&lt;/button&gt;</a:t>
            </a:r>
          </a:p>
          <a:p>
            <a:r>
              <a:rPr lang="en-US" dirty="0" smtClean="0"/>
              <a:t>&lt;button id="btn2"&gt;Append list items&lt;/button&gt;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Prepend.html</a:t>
            </a:r>
            <a:endParaRPr lang="en-US" dirty="0"/>
          </a:p>
        </p:txBody>
      </p:sp>
      <p:sp>
        <p:nvSpPr>
          <p:cNvPr id="3" name="Content Placeholder 2"/>
          <p:cNvSpPr>
            <a:spLocks noGrp="1"/>
          </p:cNvSpPr>
          <p:nvPr>
            <p:ph idx="1"/>
          </p:nvPr>
        </p:nvSpPr>
        <p:spPr>
          <a:xfrm>
            <a:off x="457200" y="1219200"/>
            <a:ext cx="8229600" cy="54864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$("#btn1").click(function(){</a:t>
            </a:r>
          </a:p>
          <a:p>
            <a:r>
              <a:rPr lang="en-US" dirty="0" smtClean="0"/>
              <a:t>    $("p").</a:t>
            </a:r>
            <a:r>
              <a:rPr lang="en-US" dirty="0" err="1" smtClean="0"/>
              <a:t>prepend</a:t>
            </a:r>
            <a:r>
              <a:rPr lang="en-US" dirty="0" smtClean="0"/>
              <a:t>("&lt;b&gt;</a:t>
            </a:r>
            <a:r>
              <a:rPr lang="en-US" dirty="0" err="1" smtClean="0"/>
              <a:t>Prepended</a:t>
            </a:r>
            <a:r>
              <a:rPr lang="en-US" dirty="0" smtClean="0"/>
              <a:t> text&lt;/b&gt;. ");</a:t>
            </a:r>
          </a:p>
          <a:p>
            <a:r>
              <a:rPr lang="en-US" dirty="0" smtClean="0"/>
              <a:t>  });</a:t>
            </a:r>
          </a:p>
          <a:p>
            <a:r>
              <a:rPr lang="en-US" dirty="0" smtClean="0"/>
              <a:t>  $("#btn2").click(function(){</a:t>
            </a:r>
          </a:p>
          <a:p>
            <a:r>
              <a:rPr lang="en-US" dirty="0" smtClean="0"/>
              <a:t>    $("</a:t>
            </a:r>
            <a:r>
              <a:rPr lang="en-US" dirty="0" err="1" smtClean="0"/>
              <a:t>ol</a:t>
            </a:r>
            <a:r>
              <a:rPr lang="en-US" dirty="0" smtClean="0"/>
              <a:t>").</a:t>
            </a:r>
            <a:r>
              <a:rPr lang="en-US" dirty="0" err="1" smtClean="0"/>
              <a:t>prepend</a:t>
            </a:r>
            <a:r>
              <a:rPr lang="en-US" dirty="0" smtClean="0"/>
              <a:t>("&lt;</a:t>
            </a:r>
            <a:r>
              <a:rPr lang="en-US" dirty="0" err="1" smtClean="0"/>
              <a:t>li</a:t>
            </a:r>
            <a:r>
              <a:rPr lang="en-US" dirty="0" smtClean="0"/>
              <a:t>&gt;</a:t>
            </a:r>
            <a:r>
              <a:rPr lang="en-US" dirty="0" err="1" smtClean="0"/>
              <a:t>Prepended</a:t>
            </a:r>
            <a:r>
              <a:rPr lang="en-US" dirty="0" smtClean="0"/>
              <a:t> item&lt;/</a:t>
            </a:r>
            <a:r>
              <a:rPr lang="en-US" dirty="0" err="1" smtClean="0"/>
              <a:t>li</a:t>
            </a:r>
            <a:r>
              <a:rPr lang="en-US" dirty="0" smtClean="0"/>
              <a:t>&gt;");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a:t>
            </a:r>
            <a:r>
              <a:rPr lang="en-US" dirty="0" err="1" smtClean="0"/>
              <a:t>ol</a:t>
            </a:r>
            <a:r>
              <a:rPr lang="en-US" dirty="0" smtClean="0"/>
              <a:t>&gt;</a:t>
            </a:r>
          </a:p>
          <a:p>
            <a:r>
              <a:rPr lang="en-US" dirty="0" smtClean="0"/>
              <a:t>  &lt;</a:t>
            </a:r>
            <a:r>
              <a:rPr lang="en-US" dirty="0" err="1" smtClean="0"/>
              <a:t>li</a:t>
            </a:r>
            <a:r>
              <a:rPr lang="en-US" dirty="0" smtClean="0"/>
              <a:t>&gt;List item 1&lt;/</a:t>
            </a:r>
            <a:r>
              <a:rPr lang="en-US" dirty="0" err="1" smtClean="0"/>
              <a:t>li</a:t>
            </a:r>
            <a:r>
              <a:rPr lang="en-US" dirty="0" smtClean="0"/>
              <a:t>&gt;</a:t>
            </a:r>
          </a:p>
          <a:p>
            <a:r>
              <a:rPr lang="en-US" dirty="0" smtClean="0"/>
              <a:t>  &lt;</a:t>
            </a:r>
            <a:r>
              <a:rPr lang="en-US" dirty="0" err="1" smtClean="0"/>
              <a:t>li</a:t>
            </a:r>
            <a:r>
              <a:rPr lang="en-US" dirty="0" smtClean="0"/>
              <a:t>&gt;List item 2&lt;/</a:t>
            </a:r>
            <a:r>
              <a:rPr lang="en-US" dirty="0" err="1" smtClean="0"/>
              <a:t>li</a:t>
            </a:r>
            <a:r>
              <a:rPr lang="en-US" dirty="0" smtClean="0"/>
              <a:t>&gt;</a:t>
            </a:r>
          </a:p>
          <a:p>
            <a:r>
              <a:rPr lang="en-US" dirty="0" smtClean="0"/>
              <a:t>  &lt;</a:t>
            </a:r>
            <a:r>
              <a:rPr lang="en-US" dirty="0" err="1" smtClean="0"/>
              <a:t>li</a:t>
            </a:r>
            <a:r>
              <a:rPr lang="en-US" dirty="0" smtClean="0"/>
              <a:t>&gt;List item 3&lt;/</a:t>
            </a:r>
            <a:r>
              <a:rPr lang="en-US" dirty="0" err="1" smtClean="0"/>
              <a:t>li</a:t>
            </a:r>
            <a:r>
              <a:rPr lang="en-US" dirty="0" smtClean="0"/>
              <a:t>&gt;</a:t>
            </a:r>
          </a:p>
          <a:p>
            <a:r>
              <a:rPr lang="en-US" dirty="0" smtClean="0"/>
              <a:t>&lt;/</a:t>
            </a:r>
            <a:r>
              <a:rPr lang="en-US" dirty="0" err="1" smtClean="0"/>
              <a:t>ol</a:t>
            </a:r>
            <a:r>
              <a:rPr lang="en-US" dirty="0" smtClean="0"/>
              <a:t>&gt;</a:t>
            </a:r>
          </a:p>
          <a:p>
            <a:endParaRPr lang="en-US" dirty="0" smtClean="0"/>
          </a:p>
          <a:p>
            <a:r>
              <a:rPr lang="en-US" dirty="0" smtClean="0"/>
              <a:t>&lt;button id="btn1"&gt;</a:t>
            </a:r>
            <a:r>
              <a:rPr lang="en-US" dirty="0" err="1" smtClean="0"/>
              <a:t>Prepend</a:t>
            </a:r>
            <a:r>
              <a:rPr lang="en-US" dirty="0" smtClean="0"/>
              <a:t> text&lt;/button&gt;</a:t>
            </a:r>
          </a:p>
          <a:p>
            <a:r>
              <a:rPr lang="en-US" dirty="0" smtClean="0"/>
              <a:t>&lt;button id="btn2"&gt;</a:t>
            </a:r>
            <a:r>
              <a:rPr lang="en-US" dirty="0" err="1" smtClean="0"/>
              <a:t>Prepend</a:t>
            </a:r>
            <a:r>
              <a:rPr lang="en-US" dirty="0" smtClean="0"/>
              <a:t> list item&lt;/button&gt;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after() and before() </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a:t>The jQuery after() method inserts content AFTER the selected HTML elements.</a:t>
            </a:r>
          </a:p>
          <a:p>
            <a:r>
              <a:rPr lang="en-US" dirty="0"/>
              <a:t>The jQuery before() method inserts content BEFORE the selected HTML elements.</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371600"/>
            <a:ext cx="8229600" cy="5287963"/>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$("#btn1").click(function(){</a:t>
            </a:r>
          </a:p>
          <a:p>
            <a:r>
              <a:rPr lang="en-US" dirty="0" smtClean="0"/>
              <a:t>    $("</a:t>
            </a:r>
            <a:r>
              <a:rPr lang="en-US" dirty="0" err="1" smtClean="0"/>
              <a:t>img</a:t>
            </a:r>
            <a:r>
              <a:rPr lang="en-US" dirty="0" smtClean="0"/>
              <a:t>").before("&lt;b&gt;Before&lt;/b&gt;");</a:t>
            </a:r>
          </a:p>
          <a:p>
            <a:r>
              <a:rPr lang="en-US" dirty="0" smtClean="0"/>
              <a:t>  });</a:t>
            </a:r>
          </a:p>
          <a:p>
            <a:endParaRPr lang="en-US" dirty="0" smtClean="0"/>
          </a:p>
          <a:p>
            <a:r>
              <a:rPr lang="en-US" dirty="0" smtClean="0"/>
              <a:t>  $("#btn2").click(function(){</a:t>
            </a:r>
          </a:p>
          <a:p>
            <a:r>
              <a:rPr lang="en-US" dirty="0" smtClean="0"/>
              <a:t>    $("</a:t>
            </a:r>
            <a:r>
              <a:rPr lang="en-US" dirty="0" err="1" smtClean="0"/>
              <a:t>img</a:t>
            </a:r>
            <a:r>
              <a:rPr lang="en-US" dirty="0" smtClean="0"/>
              <a:t>").after("&lt;</a:t>
            </a:r>
            <a:r>
              <a:rPr lang="en-US" dirty="0" err="1" smtClean="0"/>
              <a:t>i</a:t>
            </a:r>
            <a:r>
              <a:rPr lang="en-US" dirty="0" smtClean="0"/>
              <a:t>&gt;After&lt;/</a:t>
            </a:r>
            <a:r>
              <a:rPr lang="en-US" dirty="0" err="1" smtClean="0"/>
              <a:t>i</a:t>
            </a:r>
            <a:r>
              <a:rPr lang="en-US" dirty="0" smtClean="0"/>
              <a:t>&gt;");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a:t>
            </a:r>
            <a:r>
              <a:rPr lang="en-US" dirty="0" err="1" smtClean="0"/>
              <a:t>img</a:t>
            </a:r>
            <a:r>
              <a:rPr lang="en-US" dirty="0" smtClean="0"/>
              <a:t> </a:t>
            </a:r>
            <a:r>
              <a:rPr lang="en-US" dirty="0" err="1" smtClean="0"/>
              <a:t>src</a:t>
            </a:r>
            <a:r>
              <a:rPr lang="en-US" dirty="0" smtClean="0"/>
              <a:t>="/images/w3jquery.gif" alt="jQuery" width="100" height="140"&gt;&lt;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&lt;button id="btn1"&gt;Insert before&lt;/button&gt;</a:t>
            </a:r>
          </a:p>
          <a:p>
            <a:r>
              <a:rPr lang="en-US" dirty="0" smtClean="0"/>
              <a:t>&lt;button id="btn2"&gt;Insert after&lt;/button&gt;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Remove</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US" dirty="0"/>
              <a:t>Remove Elements/Content</a:t>
            </a:r>
          </a:p>
          <a:p>
            <a:r>
              <a:rPr lang="en-US" dirty="0"/>
              <a:t>To remove elements and content, there are mainly two jQuery methods:</a:t>
            </a:r>
          </a:p>
          <a:p>
            <a:r>
              <a:rPr lang="en-US" dirty="0"/>
              <a:t>remove() - Removes the selected element (and its child elements)</a:t>
            </a:r>
          </a:p>
          <a:p>
            <a:r>
              <a:rPr lang="en-US" dirty="0"/>
              <a:t>empty() - Removes the child elements from the selected element</a:t>
            </a:r>
            <a:endParaRPr lang="en-US" b="1" dirty="0"/>
          </a:p>
          <a:p>
            <a:r>
              <a:rPr lang="en-US" b="1" dirty="0"/>
              <a:t>remove() Method</a:t>
            </a:r>
          </a:p>
          <a:p>
            <a:r>
              <a:rPr lang="en-US" dirty="0"/>
              <a:t>The jQuery remove() method removes the selected element(s) and its child elements.</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$("#div1").remove();</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&lt;div id="div1" style="height:100px;width:300px;border:1px solid </a:t>
            </a:r>
            <a:r>
              <a:rPr lang="en-US" dirty="0" err="1" smtClean="0"/>
              <a:t>black;background-color:yellow</a:t>
            </a:r>
            <a:r>
              <a:rPr lang="en-US" dirty="0" smtClean="0"/>
              <a:t>;"&gt;</a:t>
            </a:r>
          </a:p>
          <a:p>
            <a:endParaRPr lang="en-US" dirty="0" smtClean="0"/>
          </a:p>
          <a:p>
            <a:r>
              <a:rPr lang="en-US" dirty="0" smtClean="0"/>
              <a:t>This is some text in the div.</a:t>
            </a:r>
          </a:p>
          <a:p>
            <a:r>
              <a:rPr lang="en-US" dirty="0" smtClean="0"/>
              <a:t>&lt;p&gt;This is a paragraph in the div.&lt;/p&gt;</a:t>
            </a:r>
          </a:p>
          <a:p>
            <a:r>
              <a:rPr lang="en-US" dirty="0" smtClean="0"/>
              <a:t>&lt;p&gt;This is another paragraph in the div.&lt;/p&gt;</a:t>
            </a:r>
          </a:p>
          <a:p>
            <a:endParaRPr lang="en-US" dirty="0" smtClean="0"/>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&lt;button&gt;Remove div element&lt;/button&gt;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empty()</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32500" lnSpcReduction="20000"/>
          </a:bodyPr>
          <a:lstStyle/>
          <a:p>
            <a:r>
              <a:rPr lang="en-US" dirty="0"/>
              <a:t>The jQuery </a:t>
            </a:r>
            <a:r>
              <a:rPr lang="en-US" dirty="0" smtClean="0"/>
              <a:t>empty()</a:t>
            </a:r>
            <a:r>
              <a:rPr lang="en-US" dirty="0"/>
              <a:t> method removes the child elements of the selected element(s</a:t>
            </a:r>
            <a:r>
              <a:rPr lang="en-US"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$("#div1").empty();</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&lt;div id="div1" style="height:100px;width:300px;border:1px solid </a:t>
            </a:r>
            <a:r>
              <a:rPr lang="en-US" dirty="0" err="1" smtClean="0"/>
              <a:t>black;background-color:yellow</a:t>
            </a:r>
            <a:r>
              <a:rPr lang="en-US" dirty="0" smtClean="0"/>
              <a:t>;"&gt;</a:t>
            </a:r>
          </a:p>
          <a:p>
            <a:endParaRPr lang="en-US" dirty="0" smtClean="0"/>
          </a:p>
          <a:p>
            <a:r>
              <a:rPr lang="en-US" dirty="0" smtClean="0"/>
              <a:t>This is some text in the div.</a:t>
            </a:r>
          </a:p>
          <a:p>
            <a:r>
              <a:rPr lang="en-US" dirty="0" smtClean="0"/>
              <a:t>&lt;p&gt;This is a paragraph in the div.&lt;/p&gt;</a:t>
            </a:r>
          </a:p>
          <a:p>
            <a:r>
              <a:rPr lang="en-US" dirty="0" smtClean="0"/>
              <a:t>&lt;p&gt;This is another paragraph in the div.&lt;/p&gt;</a:t>
            </a:r>
          </a:p>
          <a:p>
            <a:endParaRPr lang="en-US" dirty="0" smtClean="0"/>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&lt;button&gt;Empty the div element&lt;/button&gt;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Traversing</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a:t>jQuery traversing, which means "move through", are used to "find" (or select) HTML elements based on their relation to other elements. Start with one selection and move through that selection until you reach the elements you desire.</a:t>
            </a:r>
          </a:p>
          <a:p>
            <a:r>
              <a:rPr lang="en-US" dirty="0"/>
              <a:t>The image below illustrates an HTML page as a tree (DOM tree). With jQuery traversing, you can easily move up (ancestors), down (descendants) and sideways (siblings) in the tree, starting from the selected (current) element. This movement is called traversing - or moving through - the DOM tree.</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Filtering</a:t>
            </a:r>
            <a:br>
              <a:rPr lang="en-US" dirty="0"/>
            </a:br>
            <a:endParaRPr lang="en-US" dirty="0"/>
          </a:p>
        </p:txBody>
      </p:sp>
      <p:sp>
        <p:nvSpPr>
          <p:cNvPr id="3" name="Content Placeholder 2"/>
          <p:cNvSpPr>
            <a:spLocks noGrp="1"/>
          </p:cNvSpPr>
          <p:nvPr>
            <p:ph idx="1"/>
          </p:nvPr>
        </p:nvSpPr>
        <p:spPr>
          <a:xfrm>
            <a:off x="457200" y="914400"/>
            <a:ext cx="8229600" cy="5410200"/>
          </a:xfrm>
        </p:spPr>
        <p:txBody>
          <a:bodyPr/>
          <a:lstStyle/>
          <a:p>
            <a:r>
              <a:rPr lang="en-US" b="1" dirty="0"/>
              <a:t>The first(), last(), </a:t>
            </a:r>
            <a:r>
              <a:rPr lang="en-US" b="1" dirty="0" err="1"/>
              <a:t>eq</a:t>
            </a:r>
            <a:r>
              <a:rPr lang="en-US" b="1" dirty="0"/>
              <a:t>(), filter() and not() </a:t>
            </a:r>
            <a:r>
              <a:rPr lang="en-US" b="1" dirty="0" smtClean="0"/>
              <a:t>Methods</a:t>
            </a:r>
          </a:p>
          <a:p>
            <a:r>
              <a:rPr lang="en-US" dirty="0"/>
              <a:t>The most basic filtering methods are first(), last() and </a:t>
            </a:r>
            <a:r>
              <a:rPr lang="en-US" dirty="0" err="1"/>
              <a:t>eq</a:t>
            </a:r>
            <a:r>
              <a:rPr lang="en-US" dirty="0"/>
              <a:t>(), which allow you to select a specific element based on its position in a group of elements.</a:t>
            </a:r>
          </a:p>
          <a:p>
            <a:r>
              <a:rPr lang="en-US" dirty="0"/>
              <a:t>Other filtering methods, like filter() and not() allow you to select elements that match, or do not match, a certain criteria.</a:t>
            </a:r>
          </a:p>
          <a:p>
            <a:endParaRPr lang="en-US"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jQuery Syntax</a:t>
            </a:r>
            <a:br>
              <a:rPr lang="en-US" dirty="0"/>
            </a:br>
            <a:endParaRPr lang="en-US" dirty="0"/>
          </a:p>
        </p:txBody>
      </p:sp>
      <p:sp>
        <p:nvSpPr>
          <p:cNvPr id="3" name="Content Placeholder 2"/>
          <p:cNvSpPr>
            <a:spLocks noGrp="1"/>
          </p:cNvSpPr>
          <p:nvPr>
            <p:ph idx="1"/>
          </p:nvPr>
        </p:nvSpPr>
        <p:spPr>
          <a:xfrm>
            <a:off x="152400" y="762000"/>
            <a:ext cx="8991600" cy="5486400"/>
          </a:xfrm>
        </p:spPr>
        <p:txBody>
          <a:bodyPr/>
          <a:lstStyle/>
          <a:p>
            <a:r>
              <a:rPr lang="en-US" dirty="0" smtClean="0"/>
              <a:t>The jQuery syntax is </a:t>
            </a:r>
            <a:r>
              <a:rPr lang="en-US" dirty="0" err="1" smtClean="0"/>
              <a:t>tailormade</a:t>
            </a:r>
            <a:r>
              <a:rPr lang="en-US" dirty="0" smtClean="0"/>
              <a:t> for</a:t>
            </a:r>
            <a:r>
              <a:rPr lang="en-US" dirty="0"/>
              <a:t> </a:t>
            </a:r>
            <a:r>
              <a:rPr lang="en-US" b="1" dirty="0"/>
              <a:t>selecting</a:t>
            </a:r>
            <a:r>
              <a:rPr lang="en-US" dirty="0"/>
              <a:t> HTML elements and performing some </a:t>
            </a:r>
            <a:r>
              <a:rPr lang="en-US" b="1" dirty="0"/>
              <a:t>action</a:t>
            </a:r>
            <a:r>
              <a:rPr lang="en-US" dirty="0"/>
              <a:t> on the element(s</a:t>
            </a:r>
            <a:r>
              <a:rPr lang="en-US" dirty="0" smtClean="0"/>
              <a:t>).</a:t>
            </a:r>
          </a:p>
          <a:p>
            <a:r>
              <a:rPr lang="en-US" dirty="0"/>
              <a:t>Basic syntax is: </a:t>
            </a:r>
            <a:r>
              <a:rPr lang="en-US" b="1" dirty="0"/>
              <a:t>$(</a:t>
            </a:r>
            <a:r>
              <a:rPr lang="en-US" b="1" i="1" dirty="0"/>
              <a:t>selector</a:t>
            </a:r>
            <a:r>
              <a:rPr lang="en-US" b="1" dirty="0"/>
              <a:t>).</a:t>
            </a:r>
            <a:r>
              <a:rPr lang="en-US" b="1" i="1" dirty="0"/>
              <a:t>action</a:t>
            </a:r>
            <a:r>
              <a:rPr lang="en-US" b="1" dirty="0" smtClean="0"/>
              <a:t>()</a:t>
            </a:r>
          </a:p>
          <a:p>
            <a:r>
              <a:rPr lang="en-US" dirty="0"/>
              <a:t>A $ sign to define/access jQuery</a:t>
            </a:r>
          </a:p>
          <a:p>
            <a:r>
              <a:rPr lang="en-US" dirty="0"/>
              <a:t>A (</a:t>
            </a:r>
            <a:r>
              <a:rPr lang="en-US" i="1" dirty="0"/>
              <a:t>selector</a:t>
            </a:r>
            <a:r>
              <a:rPr lang="en-US" dirty="0"/>
              <a:t>) to "query (or find)" HTML elements</a:t>
            </a:r>
          </a:p>
          <a:p>
            <a:r>
              <a:rPr lang="en-US" dirty="0"/>
              <a:t>A jQuery </a:t>
            </a:r>
            <a:r>
              <a:rPr lang="en-US" i="1" dirty="0"/>
              <a:t>action</a:t>
            </a:r>
            <a:r>
              <a:rPr lang="en-US" dirty="0"/>
              <a:t>() to be performed on the element(s)</a:t>
            </a:r>
          </a:p>
          <a:p>
            <a:pPr>
              <a:buNone/>
            </a:pPr>
            <a:endParaRPr lang="en-US" dirty="0" smtClean="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first() </a:t>
            </a:r>
            <a:br>
              <a:rPr lang="en-US" dirty="0"/>
            </a:br>
            <a:endParaRPr lang="en-US" dirty="0"/>
          </a:p>
        </p:txBody>
      </p:sp>
      <p:sp>
        <p:nvSpPr>
          <p:cNvPr id="3" name="Content Placeholder 2"/>
          <p:cNvSpPr>
            <a:spLocks noGrp="1"/>
          </p:cNvSpPr>
          <p:nvPr>
            <p:ph idx="1"/>
          </p:nvPr>
        </p:nvSpPr>
        <p:spPr>
          <a:xfrm>
            <a:off x="457200" y="533400"/>
            <a:ext cx="8686800" cy="6324600"/>
          </a:xfrm>
        </p:spPr>
        <p:txBody>
          <a:bodyPr>
            <a:normAutofit fontScale="32500" lnSpcReduction="20000"/>
          </a:bodyPr>
          <a:lstStyle/>
          <a:p>
            <a:r>
              <a:rPr lang="en-US" sz="6200" dirty="0"/>
              <a:t>The </a:t>
            </a:r>
            <a:r>
              <a:rPr lang="en-US" sz="6200" dirty="0" smtClean="0"/>
              <a:t>first()</a:t>
            </a:r>
            <a:r>
              <a:rPr lang="en-US" sz="6200" dirty="0"/>
              <a:t> method returns the first element of the specified elements</a:t>
            </a:r>
            <a:r>
              <a:rPr lang="en-US" sz="62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$("div").first().</a:t>
            </a:r>
            <a:r>
              <a:rPr lang="en-US" dirty="0" err="1" smtClean="0"/>
              <a:t>css</a:t>
            </a:r>
            <a:r>
              <a:rPr lang="en-US" dirty="0" smtClean="0"/>
              <a:t>("background-color", "yellow");</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&lt;h1&gt;Welcome to My Homepage&lt;/h1&gt;</a:t>
            </a:r>
          </a:p>
          <a:p>
            <a:endParaRPr lang="en-US" dirty="0" smtClean="0"/>
          </a:p>
          <a:p>
            <a:r>
              <a:rPr lang="en-US" dirty="0" smtClean="0"/>
              <a:t>&lt;p&gt;This is a paragraph.&lt;/p&gt;</a:t>
            </a:r>
          </a:p>
          <a:p>
            <a:endParaRPr lang="en-US" dirty="0" smtClean="0"/>
          </a:p>
          <a:p>
            <a:r>
              <a:rPr lang="en-US" dirty="0" smtClean="0"/>
              <a:t>&lt;div style="border: 1px solid black;"&gt;</a:t>
            </a:r>
          </a:p>
          <a:p>
            <a:r>
              <a:rPr lang="en-US" dirty="0" smtClean="0"/>
              <a:t>  &lt;p&gt;A paragraph in a div.&lt;/p&gt;</a:t>
            </a:r>
          </a:p>
          <a:p>
            <a:r>
              <a:rPr lang="en-US" dirty="0" smtClean="0"/>
              <a:t>  &lt;p&gt;Another paragraph in a div.&lt;/p&gt;</a:t>
            </a:r>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&lt;div style="border: 1px solid black;"&gt;</a:t>
            </a:r>
          </a:p>
          <a:p>
            <a:r>
              <a:rPr lang="en-US" dirty="0" smtClean="0"/>
              <a:t>  &lt;p&gt;A paragraph in another div.&lt;/p&gt;</a:t>
            </a:r>
          </a:p>
          <a:p>
            <a:r>
              <a:rPr lang="en-US" dirty="0" smtClean="0"/>
              <a:t>  &lt;p&gt;Another paragraph in another div.&lt;/p&gt;</a:t>
            </a:r>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&lt;div style="border: 1px solid black;"&gt;</a:t>
            </a:r>
          </a:p>
          <a:p>
            <a:r>
              <a:rPr lang="en-US" dirty="0" smtClean="0"/>
              <a:t>  &lt;p&gt;A paragraph in another div.&lt;/p&gt;</a:t>
            </a:r>
          </a:p>
          <a:p>
            <a:r>
              <a:rPr lang="en-US" dirty="0" smtClean="0"/>
              <a:t>  &lt;p&gt;Another paragraph in another div.&lt;/p&gt;</a:t>
            </a:r>
          </a:p>
          <a:p>
            <a:r>
              <a:rPr lang="en-US" dirty="0" smtClean="0"/>
              <a: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last() </a:t>
            </a:r>
            <a:br>
              <a:rPr lang="en-US" dirty="0"/>
            </a:br>
            <a:endParaRPr lang="en-US" dirty="0"/>
          </a:p>
        </p:txBody>
      </p:sp>
      <p:sp>
        <p:nvSpPr>
          <p:cNvPr id="3" name="Content Placeholder 2"/>
          <p:cNvSpPr>
            <a:spLocks noGrp="1"/>
          </p:cNvSpPr>
          <p:nvPr>
            <p:ph idx="1"/>
          </p:nvPr>
        </p:nvSpPr>
        <p:spPr>
          <a:xfrm>
            <a:off x="457200" y="609600"/>
            <a:ext cx="8229600" cy="6553200"/>
          </a:xfrm>
        </p:spPr>
        <p:txBody>
          <a:bodyPr>
            <a:normAutofit fontScale="32500" lnSpcReduction="20000"/>
          </a:bodyPr>
          <a:lstStyle/>
          <a:p>
            <a:r>
              <a:rPr lang="en-US" sz="6200" dirty="0"/>
              <a:t>The </a:t>
            </a:r>
            <a:r>
              <a:rPr lang="en-US" sz="6200" dirty="0" smtClean="0"/>
              <a:t>last()</a:t>
            </a:r>
            <a:r>
              <a:rPr lang="en-US" sz="6200" dirty="0"/>
              <a:t> method returns the last element of the specified elements</a:t>
            </a:r>
            <a:r>
              <a:rPr lang="en-US" sz="62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$("div").last().</a:t>
            </a:r>
            <a:r>
              <a:rPr lang="en-US" dirty="0" err="1" smtClean="0"/>
              <a:t>css</a:t>
            </a:r>
            <a:r>
              <a:rPr lang="en-US" dirty="0" smtClean="0"/>
              <a:t>("background-color", "yellow");</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&lt;h1&gt;Welcome to My Homepage&lt;/h1&gt;</a:t>
            </a:r>
          </a:p>
          <a:p>
            <a:endParaRPr lang="en-US" dirty="0" smtClean="0"/>
          </a:p>
          <a:p>
            <a:r>
              <a:rPr lang="en-US" dirty="0" smtClean="0"/>
              <a:t>&lt;p&gt;This is a paragraph.&lt;/p&gt;</a:t>
            </a:r>
          </a:p>
          <a:p>
            <a:endParaRPr lang="en-US" dirty="0" smtClean="0"/>
          </a:p>
          <a:p>
            <a:r>
              <a:rPr lang="en-US" dirty="0" smtClean="0"/>
              <a:t>&lt;div style="border: 1px solid black;"&gt;</a:t>
            </a:r>
          </a:p>
          <a:p>
            <a:r>
              <a:rPr lang="en-US" dirty="0" smtClean="0"/>
              <a:t>  &lt;p&gt;A paragraph in a div.&lt;/p&gt;</a:t>
            </a:r>
          </a:p>
          <a:p>
            <a:r>
              <a:rPr lang="en-US" dirty="0" smtClean="0"/>
              <a:t>  &lt;p&gt;Another paragraph in a div.&lt;/p&gt;</a:t>
            </a:r>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&lt;div style="border: 1px solid black;"&gt;</a:t>
            </a:r>
          </a:p>
          <a:p>
            <a:r>
              <a:rPr lang="en-US" dirty="0" smtClean="0"/>
              <a:t>  &lt;p&gt;A paragraph in another div.&lt;/p&gt;</a:t>
            </a:r>
          </a:p>
          <a:p>
            <a:r>
              <a:rPr lang="en-US" dirty="0" smtClean="0"/>
              <a:t>  &lt;p&gt;Another paragraph in another div.&lt;/p&gt;</a:t>
            </a:r>
          </a:p>
          <a:p>
            <a:r>
              <a:rPr lang="en-US" dirty="0" smtClean="0"/>
              <a:t>&lt;/div&gt;</a:t>
            </a:r>
          </a:p>
          <a:p>
            <a:r>
              <a:rPr lang="en-US" dirty="0" smtClean="0"/>
              <a:t>&lt;</a:t>
            </a:r>
            <a:r>
              <a:rPr lang="en-US" dirty="0" err="1" smtClean="0"/>
              <a:t>br</a:t>
            </a:r>
            <a:r>
              <a:rPr lang="en-US" dirty="0" smtClean="0"/>
              <a:t>&gt;</a:t>
            </a:r>
          </a:p>
          <a:p>
            <a:endParaRPr lang="en-US" dirty="0" smtClean="0"/>
          </a:p>
          <a:p>
            <a:r>
              <a:rPr lang="en-US" dirty="0" smtClean="0"/>
              <a:t>&lt;div style="border: 1px solid black;"&gt;</a:t>
            </a:r>
          </a:p>
          <a:p>
            <a:r>
              <a:rPr lang="en-US" dirty="0" smtClean="0"/>
              <a:t>  &lt;p&gt;A paragraph in another div.&lt;/p&gt;</a:t>
            </a:r>
          </a:p>
          <a:p>
            <a:r>
              <a:rPr lang="en-US" dirty="0" smtClean="0"/>
              <a:t>  &lt;p&gt;Another paragraph in another div.&lt;/p&gt;</a:t>
            </a:r>
          </a:p>
          <a:p>
            <a:r>
              <a:rPr lang="en-US" dirty="0" smtClean="0"/>
              <a:t>&lt;/div&gt;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a:t>eq</a:t>
            </a:r>
            <a:r>
              <a:rPr lang="en-US" dirty="0"/>
              <a:t>()</a:t>
            </a:r>
            <a:br>
              <a:rPr lang="en-US" dirty="0"/>
            </a:br>
            <a:endParaRPr lang="en-US" dirty="0"/>
          </a:p>
        </p:txBody>
      </p:sp>
      <p:sp>
        <p:nvSpPr>
          <p:cNvPr id="3" name="Content Placeholder 2"/>
          <p:cNvSpPr>
            <a:spLocks noGrp="1"/>
          </p:cNvSpPr>
          <p:nvPr>
            <p:ph idx="1"/>
          </p:nvPr>
        </p:nvSpPr>
        <p:spPr>
          <a:xfrm>
            <a:off x="457200" y="533400"/>
            <a:ext cx="8229600" cy="5592763"/>
          </a:xfrm>
        </p:spPr>
        <p:txBody>
          <a:bodyPr/>
          <a:lstStyle/>
          <a:p>
            <a:r>
              <a:rPr lang="en-US" dirty="0"/>
              <a:t>The </a:t>
            </a:r>
            <a:r>
              <a:rPr lang="en-US" dirty="0" err="1"/>
              <a:t>eq</a:t>
            </a:r>
            <a:r>
              <a:rPr lang="en-US" dirty="0"/>
              <a:t>() method returns an element with a specific index number of the selected elements.</a:t>
            </a:r>
          </a:p>
          <a:p>
            <a:r>
              <a:rPr lang="en-US" dirty="0"/>
              <a:t>The index numbers start at 0, so the first element will have the index number 0 and not 1. The following example selects the second &lt;p&gt; element (index number 1):</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$("p").</a:t>
            </a:r>
            <a:r>
              <a:rPr lang="en-US" dirty="0" err="1" smtClean="0"/>
              <a:t>eq</a:t>
            </a:r>
            <a:r>
              <a:rPr lang="en-US" dirty="0" smtClean="0"/>
              <a:t>(1).</a:t>
            </a:r>
            <a:r>
              <a:rPr lang="en-US" dirty="0" err="1" smtClean="0"/>
              <a:t>css</a:t>
            </a:r>
            <a:r>
              <a:rPr lang="en-US" dirty="0" smtClean="0"/>
              <a:t>("background-color", "yellow");</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&lt;h1&gt;Welcome to My Homepage&lt;/h1&gt;</a:t>
            </a:r>
          </a:p>
          <a:p>
            <a:endParaRPr lang="en-US" dirty="0" smtClean="0"/>
          </a:p>
          <a:p>
            <a:r>
              <a:rPr lang="en-US" dirty="0" smtClean="0"/>
              <a:t>&lt;p&gt;My name is Donald (index 0).&lt;/p&gt;</a:t>
            </a:r>
          </a:p>
          <a:p>
            <a:r>
              <a:rPr lang="en-US" dirty="0" smtClean="0"/>
              <a:t>&lt;p&gt;Donald Duck (index 1).&lt;/p&gt;</a:t>
            </a:r>
          </a:p>
          <a:p>
            <a:r>
              <a:rPr lang="en-US" dirty="0" smtClean="0"/>
              <a:t>&lt;p&gt;I live in </a:t>
            </a:r>
            <a:r>
              <a:rPr lang="en-US" dirty="0" err="1" smtClean="0"/>
              <a:t>Duckburg</a:t>
            </a:r>
            <a:r>
              <a:rPr lang="en-US" dirty="0" smtClean="0"/>
              <a:t> (index 2).&lt;/p&gt;</a:t>
            </a:r>
          </a:p>
          <a:p>
            <a:r>
              <a:rPr lang="en-US" dirty="0" smtClean="0"/>
              <a:t>&lt;p&gt;My best friend is Mickey (index 3).&lt;/p&gt;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filter()</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r>
              <a:rPr lang="en-US" sz="4200" dirty="0"/>
              <a:t>The </a:t>
            </a:r>
            <a:r>
              <a:rPr lang="en-US" sz="4200" dirty="0" smtClean="0"/>
              <a:t>filter()</a:t>
            </a:r>
            <a:r>
              <a:rPr lang="en-US" sz="4200" dirty="0"/>
              <a:t> method lets you specify a criteria. Elements that</a:t>
            </a:r>
            <a:r>
              <a:rPr lang="en-US" sz="3800" dirty="0"/>
              <a:t> </a:t>
            </a:r>
            <a:r>
              <a:rPr lang="en-US" dirty="0"/>
              <a:t>do not match the criteria are removed from the selection, and those that match will be returned</a:t>
            </a:r>
            <a:r>
              <a:rPr lang="en-US"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$("p").filter(".intro").</a:t>
            </a:r>
            <a:r>
              <a:rPr lang="en-US" dirty="0" err="1" smtClean="0"/>
              <a:t>css</a:t>
            </a:r>
            <a:r>
              <a:rPr lang="en-US" dirty="0" smtClean="0"/>
              <a:t>("background-color", "yellow");</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&lt;h1&gt;Welcome to My Homepage&lt;/h1&gt;</a:t>
            </a:r>
          </a:p>
          <a:p>
            <a:endParaRPr lang="en-US" dirty="0" smtClean="0"/>
          </a:p>
          <a:p>
            <a:r>
              <a:rPr lang="en-US" dirty="0" smtClean="0"/>
              <a:t>&lt;p&gt;My name is Donald.&lt;/p&gt;</a:t>
            </a:r>
          </a:p>
          <a:p>
            <a:r>
              <a:rPr lang="en-US" dirty="0" smtClean="0"/>
              <a:t>&lt;p class="intro"&gt;I live in </a:t>
            </a:r>
            <a:r>
              <a:rPr lang="en-US" dirty="0" err="1" smtClean="0"/>
              <a:t>Duckburg</a:t>
            </a:r>
            <a:r>
              <a:rPr lang="en-US" dirty="0" smtClean="0"/>
              <a:t>.&lt;/p&gt;</a:t>
            </a:r>
          </a:p>
          <a:p>
            <a:r>
              <a:rPr lang="en-US" dirty="0" smtClean="0"/>
              <a:t>&lt;p class="intro"&gt;I love </a:t>
            </a:r>
            <a:r>
              <a:rPr lang="en-US" dirty="0" err="1" smtClean="0"/>
              <a:t>Duckburg</a:t>
            </a:r>
            <a:r>
              <a:rPr lang="en-US" dirty="0" smtClean="0"/>
              <a:t>.&lt;/p&gt;</a:t>
            </a:r>
          </a:p>
          <a:p>
            <a:r>
              <a:rPr lang="en-US" dirty="0" smtClean="0"/>
              <a:t>&lt;p&gt;My best friend is Mickey.&lt;/p&gt;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not()</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sz="5900" dirty="0"/>
              <a:t>The </a:t>
            </a:r>
            <a:r>
              <a:rPr lang="en-US" sz="5900" dirty="0" smtClean="0"/>
              <a:t>not()</a:t>
            </a:r>
            <a:r>
              <a:rPr lang="en-US" sz="5900" dirty="0"/>
              <a:t> method returns all elements that do not match the criteria</a:t>
            </a:r>
            <a:r>
              <a:rPr lang="en-US" sz="5900" dirty="0" smtClean="0"/>
              <a:t>.</a:t>
            </a:r>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$("p").not(".intro").</a:t>
            </a:r>
            <a:r>
              <a:rPr lang="en-US" dirty="0" err="1" smtClean="0"/>
              <a:t>css</a:t>
            </a:r>
            <a:r>
              <a:rPr lang="en-US" dirty="0" smtClean="0"/>
              <a:t>("background-color", "yellow");</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&lt;h1&gt;Welcome to My Homepage&lt;/h1&gt;</a:t>
            </a:r>
          </a:p>
          <a:p>
            <a:endParaRPr lang="en-US" dirty="0" smtClean="0"/>
          </a:p>
          <a:p>
            <a:r>
              <a:rPr lang="en-US" dirty="0" smtClean="0"/>
              <a:t>&lt;p&gt;My name is Donald.&lt;/p&gt;</a:t>
            </a:r>
          </a:p>
          <a:p>
            <a:r>
              <a:rPr lang="en-US" dirty="0" smtClean="0"/>
              <a:t>&lt;p class="intro"&gt;I live in </a:t>
            </a:r>
            <a:r>
              <a:rPr lang="en-US" dirty="0" err="1" smtClean="0"/>
              <a:t>Duckburg</a:t>
            </a:r>
            <a:r>
              <a:rPr lang="en-US" dirty="0" smtClean="0"/>
              <a:t>.&lt;/p&gt;</a:t>
            </a:r>
          </a:p>
          <a:p>
            <a:r>
              <a:rPr lang="en-US" dirty="0" smtClean="0"/>
              <a:t>&lt;p class="intro"&gt;I love </a:t>
            </a:r>
            <a:r>
              <a:rPr lang="en-US" dirty="0" err="1" smtClean="0"/>
              <a:t>Duckburg</a:t>
            </a:r>
            <a:r>
              <a:rPr lang="en-US" dirty="0" smtClean="0"/>
              <a:t>.&lt;/p&gt;</a:t>
            </a:r>
          </a:p>
          <a:p>
            <a:r>
              <a:rPr lang="en-US" dirty="0" smtClean="0"/>
              <a:t>&lt;p&gt;My best friend is Mickey.&lt;/p&gt;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Get and Set CSS Classes</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b="1" dirty="0"/>
              <a:t>Manipulating </a:t>
            </a:r>
            <a:r>
              <a:rPr lang="en-US" b="1" dirty="0" smtClean="0"/>
              <a:t>CSS</a:t>
            </a:r>
          </a:p>
          <a:p>
            <a:r>
              <a:rPr lang="en-US" dirty="0"/>
              <a:t>jQuery has several methods for CSS manipulation. We will look at the following methods:</a:t>
            </a:r>
          </a:p>
          <a:p>
            <a:r>
              <a:rPr lang="en-US" dirty="0" err="1"/>
              <a:t>addClass</a:t>
            </a:r>
            <a:r>
              <a:rPr lang="en-US" dirty="0"/>
              <a:t>() - Adds one or more classes to the selected elements</a:t>
            </a:r>
          </a:p>
          <a:p>
            <a:r>
              <a:rPr lang="en-US" dirty="0" err="1"/>
              <a:t>removeClass</a:t>
            </a:r>
            <a:r>
              <a:rPr lang="en-US" dirty="0"/>
              <a:t>() - Removes one or more classes from the selected elements</a:t>
            </a:r>
          </a:p>
          <a:p>
            <a:r>
              <a:rPr lang="en-US" dirty="0" err="1"/>
              <a:t>toggleClass</a:t>
            </a:r>
            <a:r>
              <a:rPr lang="en-US" dirty="0"/>
              <a:t>() - Toggles between adding/removing classes from the selected elements</a:t>
            </a:r>
          </a:p>
          <a:p>
            <a:r>
              <a:rPr lang="en-US" dirty="0" err="1"/>
              <a:t>css</a:t>
            </a:r>
            <a:r>
              <a:rPr lang="en-US" dirty="0"/>
              <a:t>() - Sets or returns the style attribute</a:t>
            </a:r>
          </a:p>
          <a:p>
            <a:endParaRPr lang="en-US" b="1"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a:t>Example </a:t>
            </a:r>
            <a:r>
              <a:rPr lang="en-US" b="1" dirty="0" err="1"/>
              <a:t>Stylesheet</a:t>
            </a:r>
            <a:endParaRPr lang="en-US" b="1" dirty="0"/>
          </a:p>
          <a:p>
            <a:r>
              <a:rPr lang="en-US" dirty="0"/>
              <a:t>The following </a:t>
            </a:r>
            <a:r>
              <a:rPr lang="en-US" dirty="0" err="1"/>
              <a:t>stylesheet</a:t>
            </a:r>
            <a:r>
              <a:rPr lang="en-US" dirty="0"/>
              <a:t> will be used for all the examples on this page:</a:t>
            </a:r>
          </a:p>
          <a:p>
            <a:r>
              <a:rPr lang="en-US" dirty="0"/>
              <a:t>.important {</a:t>
            </a:r>
            <a:br>
              <a:rPr lang="en-US" dirty="0"/>
            </a:br>
            <a:r>
              <a:rPr lang="en-US" dirty="0"/>
              <a:t>  font-weight: bold;</a:t>
            </a:r>
            <a:br>
              <a:rPr lang="en-US" dirty="0"/>
            </a:br>
            <a:r>
              <a:rPr lang="en-US" dirty="0"/>
              <a:t>  font-size: xx-large;</a:t>
            </a:r>
            <a:br>
              <a:rPr lang="en-US" dirty="0"/>
            </a:br>
            <a:r>
              <a:rPr lang="en-US" dirty="0"/>
              <a:t>}</a:t>
            </a:r>
            <a:br>
              <a:rPr lang="en-US" dirty="0"/>
            </a:br>
            <a:r>
              <a:rPr lang="en-US" dirty="0"/>
              <a:t/>
            </a:r>
            <a:br>
              <a:rPr lang="en-US" dirty="0"/>
            </a:br>
            <a:r>
              <a:rPr lang="en-US" dirty="0"/>
              <a:t>.blue {</a:t>
            </a:r>
            <a:br>
              <a:rPr lang="en-US" dirty="0"/>
            </a:br>
            <a:r>
              <a:rPr lang="en-US" dirty="0"/>
              <a:t>  color: blue;</a:t>
            </a:r>
            <a:br>
              <a:rPr lang="en-US" dirty="0"/>
            </a:br>
            <a:r>
              <a:rPr lang="en-US" dirty="0"/>
              <a: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jQuery </a:t>
            </a:r>
            <a:r>
              <a:rPr lang="en-US" dirty="0" err="1"/>
              <a:t>addClass</a:t>
            </a:r>
            <a:r>
              <a:rPr lang="en-US" dirty="0"/>
              <a:t>() Method</a:t>
            </a:r>
            <a:br>
              <a:rPr lang="en-US" dirty="0"/>
            </a:br>
            <a:endParaRPr lang="en-US" dirty="0"/>
          </a:p>
        </p:txBody>
      </p:sp>
      <p:sp>
        <p:nvSpPr>
          <p:cNvPr id="3" name="Content Placeholder 2"/>
          <p:cNvSpPr>
            <a:spLocks noGrp="1"/>
          </p:cNvSpPr>
          <p:nvPr>
            <p:ph idx="1"/>
          </p:nvPr>
        </p:nvSpPr>
        <p:spPr>
          <a:xfrm>
            <a:off x="457200" y="990600"/>
            <a:ext cx="8229600" cy="57150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$("h1, h2, p").</a:t>
            </a:r>
            <a:r>
              <a:rPr lang="en-US" dirty="0" err="1" smtClean="0"/>
              <a:t>addClass</a:t>
            </a:r>
            <a:r>
              <a:rPr lang="en-US" dirty="0" smtClean="0"/>
              <a:t>("blue");</a:t>
            </a:r>
          </a:p>
          <a:p>
            <a:r>
              <a:rPr lang="en-US" dirty="0" smtClean="0"/>
              <a:t>    $("div").</a:t>
            </a:r>
            <a:r>
              <a:rPr lang="en-US" dirty="0" err="1" smtClean="0"/>
              <a:t>addClass</a:t>
            </a:r>
            <a:r>
              <a:rPr lang="en-US" dirty="0" smtClean="0"/>
              <a:t>("important");</a:t>
            </a:r>
          </a:p>
          <a:p>
            <a:r>
              <a:rPr lang="en-US" dirty="0" smtClean="0"/>
              <a:t>  });</a:t>
            </a:r>
          </a:p>
          <a:p>
            <a:r>
              <a:rPr lang="en-US" dirty="0" smtClean="0"/>
              <a:t>});</a:t>
            </a:r>
          </a:p>
          <a:p>
            <a:r>
              <a:rPr lang="en-US" dirty="0" smtClean="0"/>
              <a:t>&lt;/script&gt;</a:t>
            </a:r>
          </a:p>
          <a:p>
            <a:r>
              <a:rPr lang="en-US" dirty="0" smtClean="0"/>
              <a:t>&lt;style&gt;</a:t>
            </a:r>
          </a:p>
          <a:p>
            <a:r>
              <a:rPr lang="en-US" dirty="0" smtClean="0"/>
              <a:t>.important {</a:t>
            </a:r>
          </a:p>
          <a:p>
            <a:r>
              <a:rPr lang="en-US" dirty="0" smtClean="0"/>
              <a:t>  font-weight: bold;</a:t>
            </a:r>
          </a:p>
          <a:p>
            <a:r>
              <a:rPr lang="en-US" dirty="0" smtClean="0"/>
              <a:t>  font-size: xx-large;</a:t>
            </a:r>
          </a:p>
          <a:p>
            <a:r>
              <a:rPr lang="en-US" dirty="0" smtClean="0"/>
              <a:t>}</a:t>
            </a:r>
          </a:p>
          <a:p>
            <a:endParaRPr lang="en-US" dirty="0" smtClean="0"/>
          </a:p>
          <a:p>
            <a:r>
              <a:rPr lang="en-US" dirty="0" smtClean="0"/>
              <a:t>.blue {</a:t>
            </a:r>
          </a:p>
          <a:p>
            <a:r>
              <a:rPr lang="en-US" dirty="0" smtClean="0"/>
              <a:t>  color: blue;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&lt;h1&gt;Heading 1&lt;/h1&gt;</a:t>
            </a:r>
          </a:p>
          <a:p>
            <a:r>
              <a:rPr lang="en-US" dirty="0" smtClean="0"/>
              <a:t>&lt;h2&gt;Heading 2&lt;/h2&gt;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&lt;div&gt;This is some important text!&lt;/div&gt;&lt;</a:t>
            </a:r>
            <a:r>
              <a:rPr lang="en-US" dirty="0" err="1" smtClean="0"/>
              <a:t>br</a:t>
            </a:r>
            <a:r>
              <a:rPr lang="en-US" dirty="0" smtClean="0"/>
              <a:t>&gt;</a:t>
            </a:r>
          </a:p>
          <a:p>
            <a:endParaRPr lang="en-US" dirty="0" smtClean="0"/>
          </a:p>
          <a:p>
            <a:r>
              <a:rPr lang="en-US" dirty="0" smtClean="0"/>
              <a:t>&lt;button&gt;Add classes to elements&lt;/button&gt;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a:t>removeClass</a:t>
            </a:r>
            <a:r>
              <a:rPr lang="en-US" dirty="0"/>
              <a:t>()</a:t>
            </a:r>
            <a:br>
              <a:rPr lang="en-US" dirty="0"/>
            </a:br>
            <a:endParaRPr lang="en-US" dirty="0"/>
          </a:p>
        </p:txBody>
      </p:sp>
      <p:sp>
        <p:nvSpPr>
          <p:cNvPr id="3" name="Content Placeholder 2"/>
          <p:cNvSpPr>
            <a:spLocks noGrp="1"/>
          </p:cNvSpPr>
          <p:nvPr>
            <p:ph idx="1"/>
          </p:nvPr>
        </p:nvSpPr>
        <p:spPr>
          <a:xfrm>
            <a:off x="152400" y="762000"/>
            <a:ext cx="8534400" cy="5943600"/>
          </a:xfrm>
        </p:spPr>
        <p:txBody>
          <a:bodyPr>
            <a:normAutofit fontScale="40000" lnSpcReduction="20000"/>
          </a:bodyPr>
          <a:lstStyle/>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="https://ajax.googleapis.com/ajax/libs/jquery/3.7.1/jquery.min.js"&gt;&lt;/script&gt;</a:t>
            </a:r>
          </a:p>
          <a:p>
            <a:r>
              <a:rPr lang="en-US" dirty="0" smtClean="0"/>
              <a:t>&lt;script&gt;</a:t>
            </a:r>
          </a:p>
          <a:p>
            <a:r>
              <a:rPr lang="en-US" dirty="0" smtClean="0"/>
              <a:t>$(document).ready(function(){</a:t>
            </a:r>
          </a:p>
          <a:p>
            <a:r>
              <a:rPr lang="en-US" dirty="0" smtClean="0"/>
              <a:t>  $("button").click(function(){</a:t>
            </a:r>
          </a:p>
          <a:p>
            <a:r>
              <a:rPr lang="en-US" dirty="0" smtClean="0"/>
              <a:t>    $("h1, h2, p").</a:t>
            </a:r>
            <a:r>
              <a:rPr lang="en-US" dirty="0" err="1" smtClean="0"/>
              <a:t>removeClass</a:t>
            </a:r>
            <a:r>
              <a:rPr lang="en-US" dirty="0" smtClean="0"/>
              <a:t>("blue");</a:t>
            </a:r>
          </a:p>
          <a:p>
            <a:r>
              <a:rPr lang="en-US" dirty="0" smtClean="0"/>
              <a:t>  });</a:t>
            </a:r>
          </a:p>
          <a:p>
            <a:r>
              <a:rPr lang="en-US" dirty="0" smtClean="0"/>
              <a:t>});</a:t>
            </a:r>
          </a:p>
          <a:p>
            <a:r>
              <a:rPr lang="en-US" dirty="0" smtClean="0"/>
              <a:t>&lt;/script&gt;</a:t>
            </a:r>
          </a:p>
          <a:p>
            <a:r>
              <a:rPr lang="en-US" dirty="0" smtClean="0"/>
              <a:t>&lt;style&gt;</a:t>
            </a:r>
          </a:p>
          <a:p>
            <a:r>
              <a:rPr lang="en-US" dirty="0" smtClean="0"/>
              <a:t>.blue {</a:t>
            </a:r>
          </a:p>
          <a:p>
            <a:r>
              <a:rPr lang="en-US" dirty="0" smtClean="0"/>
              <a:t>  color: blue;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 class="blue"&gt;Heading 1&lt;/h1&gt;</a:t>
            </a:r>
          </a:p>
          <a:p>
            <a:r>
              <a:rPr lang="en-US" dirty="0" smtClean="0"/>
              <a:t>&lt;h2 class="blue"&gt;Heading 2&lt;/h2&gt;</a:t>
            </a:r>
          </a:p>
          <a:p>
            <a:endParaRPr lang="en-US" dirty="0" smtClean="0"/>
          </a:p>
          <a:p>
            <a:r>
              <a:rPr lang="en-US" dirty="0" smtClean="0"/>
              <a:t>&lt;p class="blue"&gt;This is a paragraph.&lt;/p&gt;</a:t>
            </a:r>
          </a:p>
          <a:p>
            <a:r>
              <a:rPr lang="en-US" dirty="0" smtClean="0"/>
              <a:t>&lt;p&gt;This is another paragraph.&lt;/p&gt;</a:t>
            </a:r>
          </a:p>
          <a:p>
            <a:endParaRPr lang="en-US" dirty="0" smtClean="0"/>
          </a:p>
          <a:p>
            <a:r>
              <a:rPr lang="en-US" dirty="0" smtClean="0"/>
              <a:t>&lt;button&gt;Remove class from elements&lt;/button&gt;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7109</Words>
  <Application>Microsoft Office PowerPoint</Application>
  <PresentationFormat>On-screen Show (4:3)</PresentationFormat>
  <Paragraphs>1949</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Office Theme</vt:lpstr>
      <vt:lpstr>Introduction to JQuery</vt:lpstr>
      <vt:lpstr>Slide 2</vt:lpstr>
      <vt:lpstr>Why jQuery? </vt:lpstr>
      <vt:lpstr>jQuery History </vt:lpstr>
      <vt:lpstr>Slide 5</vt:lpstr>
      <vt:lpstr>Slide 6</vt:lpstr>
      <vt:lpstr>jQuery Get Started </vt:lpstr>
      <vt:lpstr>Slide 8</vt:lpstr>
      <vt:lpstr>jQuery Syntax </vt:lpstr>
      <vt:lpstr>Examples</vt:lpstr>
      <vt:lpstr>The Document Ready Event </vt:lpstr>
      <vt:lpstr>Slide 12</vt:lpstr>
      <vt:lpstr>Example</vt:lpstr>
      <vt:lpstr>jQuery Selectors </vt:lpstr>
      <vt:lpstr>Slide 15</vt:lpstr>
      <vt:lpstr>The element Selector </vt:lpstr>
      <vt:lpstr>The #id Selector </vt:lpstr>
      <vt:lpstr>Example</vt:lpstr>
      <vt:lpstr>The .class Selector </vt:lpstr>
      <vt:lpstr>Example</vt:lpstr>
      <vt:lpstr>Slide 21</vt:lpstr>
      <vt:lpstr>Slide 22</vt:lpstr>
      <vt:lpstr>Slide 23</vt:lpstr>
      <vt:lpstr>Slide 24</vt:lpstr>
      <vt:lpstr>jQuery Event Methods </vt:lpstr>
      <vt:lpstr>Slide 26</vt:lpstr>
      <vt:lpstr>Syntax For Event Methods </vt:lpstr>
      <vt:lpstr>Commonly Used jQuery Event Methods </vt:lpstr>
      <vt:lpstr>Example</vt:lpstr>
      <vt:lpstr>dblclick()</vt:lpstr>
      <vt:lpstr>mouseenter()</vt:lpstr>
      <vt:lpstr>mouseleave()</vt:lpstr>
      <vt:lpstr>mousedown()</vt:lpstr>
      <vt:lpstr>mouseup()</vt:lpstr>
      <vt:lpstr>hover()</vt:lpstr>
      <vt:lpstr>Example</vt:lpstr>
      <vt:lpstr>focus()</vt:lpstr>
      <vt:lpstr>blur()</vt:lpstr>
      <vt:lpstr>on()  </vt:lpstr>
      <vt:lpstr>Attach multiple event handlers to a &lt;p&gt; element:</vt:lpstr>
      <vt:lpstr>jQuery Effects - Hide and Show </vt:lpstr>
      <vt:lpstr>Example</vt:lpstr>
      <vt:lpstr>toggle() </vt:lpstr>
      <vt:lpstr>Example</vt:lpstr>
      <vt:lpstr>Fading Methods </vt:lpstr>
      <vt:lpstr> fadeIn()  </vt:lpstr>
      <vt:lpstr>Example</vt:lpstr>
      <vt:lpstr>fadeOut()  </vt:lpstr>
      <vt:lpstr>Example</vt:lpstr>
      <vt:lpstr>fadeToggle() </vt:lpstr>
      <vt:lpstr>Example</vt:lpstr>
      <vt:lpstr>fadeTo() </vt:lpstr>
      <vt:lpstr>Example</vt:lpstr>
      <vt:lpstr>Sliding Methods </vt:lpstr>
      <vt:lpstr>slideDown() </vt:lpstr>
      <vt:lpstr>Example</vt:lpstr>
      <vt:lpstr>slideUp()  </vt:lpstr>
      <vt:lpstr>Example</vt:lpstr>
      <vt:lpstr>slideToggle() </vt:lpstr>
      <vt:lpstr>Example</vt:lpstr>
      <vt:lpstr>jQuery Effects - Animation </vt:lpstr>
      <vt:lpstr>Example</vt:lpstr>
      <vt:lpstr>jQuery animate() - Manipulate Multiple Properties </vt:lpstr>
      <vt:lpstr>stop() </vt:lpstr>
      <vt:lpstr>Example</vt:lpstr>
      <vt:lpstr>Callback Functions </vt:lpstr>
      <vt:lpstr>Withcallback</vt:lpstr>
      <vt:lpstr>withoutcallback</vt:lpstr>
      <vt:lpstr>Chaining </vt:lpstr>
      <vt:lpstr>Example1</vt:lpstr>
      <vt:lpstr>Example2</vt:lpstr>
      <vt:lpstr>DOM Manipulation </vt:lpstr>
      <vt:lpstr>Get Content - text(), html(), and val() </vt:lpstr>
      <vt:lpstr>Text(),Html()</vt:lpstr>
      <vt:lpstr>Val()</vt:lpstr>
      <vt:lpstr>Get Attributes - attr() </vt:lpstr>
      <vt:lpstr>Set Content - text(), html(), and val() </vt:lpstr>
      <vt:lpstr>Example</vt:lpstr>
      <vt:lpstr>Set Attributes - attr() </vt:lpstr>
      <vt:lpstr>Add Elements </vt:lpstr>
      <vt:lpstr>append()  </vt:lpstr>
      <vt:lpstr>Prepend.html</vt:lpstr>
      <vt:lpstr>after() and before()  </vt:lpstr>
      <vt:lpstr>Example</vt:lpstr>
      <vt:lpstr>Remove </vt:lpstr>
      <vt:lpstr>Remove()</vt:lpstr>
      <vt:lpstr>empty() </vt:lpstr>
      <vt:lpstr>Traversing </vt:lpstr>
      <vt:lpstr>Filtering </vt:lpstr>
      <vt:lpstr>first()  </vt:lpstr>
      <vt:lpstr>last()  </vt:lpstr>
      <vt:lpstr>eq() </vt:lpstr>
      <vt:lpstr>example</vt:lpstr>
      <vt:lpstr>filter() </vt:lpstr>
      <vt:lpstr>not() </vt:lpstr>
      <vt:lpstr>Get and Set CSS Classes</vt:lpstr>
      <vt:lpstr>Slide 97</vt:lpstr>
      <vt:lpstr>jQuery addClass() Method </vt:lpstr>
      <vt:lpstr>removeClass() </vt:lpstr>
      <vt:lpstr>toggleClass()  </vt:lpstr>
      <vt:lpstr>css() </vt:lpstr>
      <vt:lpstr>example</vt:lpstr>
      <vt:lpstr>Set a CSS Property </vt:lpstr>
      <vt:lpstr>Set Multiple CSS Properties </vt:lpstr>
      <vt:lpstr>jQuery - AJAX  </vt:lpstr>
      <vt:lpstr>What is AJAX? </vt:lpstr>
      <vt:lpstr>AJAX load() </vt:lpstr>
      <vt:lpstr>example</vt:lpstr>
      <vt:lpstr>AJAX get() and post() Methods </vt:lpstr>
      <vt:lpstr>jQuery $.get() Method </vt:lpstr>
      <vt:lpstr>example</vt:lpstr>
      <vt:lpstr>$.post() Method </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JQuery</dc:title>
  <dc:creator>user</dc:creator>
  <cp:lastModifiedBy>user</cp:lastModifiedBy>
  <cp:revision>64</cp:revision>
  <dcterms:created xsi:type="dcterms:W3CDTF">2024-03-28T05:06:43Z</dcterms:created>
  <dcterms:modified xsi:type="dcterms:W3CDTF">2024-03-28T08:02:34Z</dcterms:modified>
</cp:coreProperties>
</file>