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D8BB8-619C-4A71-8983-D03B53ECB23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78F699-CCCD-4DC5-9500-C54516BF9AF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Link: </a:t>
          </a:r>
          <a:endParaRPr lang="en-US" dirty="0" err="1"/>
        </a:p>
      </dgm:t>
    </dgm:pt>
    <dgm:pt modelId="{191D07E5-4899-41C1-810C-2A634EF76D01}" type="parTrans" cxnId="{07F1BE39-7FB4-4B90-AEBA-B362E2B13029}">
      <dgm:prSet/>
      <dgm:spPr/>
      <dgm:t>
        <a:bodyPr/>
        <a:lstStyle/>
        <a:p>
          <a:endParaRPr lang="en-US"/>
        </a:p>
      </dgm:t>
    </dgm:pt>
    <dgm:pt modelId="{FC8750CC-1CBA-4B84-A3EE-C3E6DB1002A3}" type="sibTrans" cxnId="{07F1BE39-7FB4-4B90-AEBA-B362E2B13029}">
      <dgm:prSet/>
      <dgm:spPr/>
      <dgm:t>
        <a:bodyPr/>
        <a:lstStyle/>
        <a:p>
          <a:endParaRPr lang="en-US"/>
        </a:p>
      </dgm:t>
    </dgm:pt>
    <dgm:pt modelId="{9B4383A0-DF7D-4E19-A333-77B2A695D14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Repository:</a:t>
          </a:r>
          <a:r>
            <a:rPr lang="en-GB" dirty="0"/>
            <a:t> Weekly commits and updates.</a:t>
          </a:r>
          <a:endParaRPr lang="en-US" dirty="0"/>
        </a:p>
      </dgm:t>
    </dgm:pt>
    <dgm:pt modelId="{3D3FF03C-9A0C-4261-9E09-97C28209093B}" type="parTrans" cxnId="{17B36EE1-7B8D-4CEB-B761-C87099462574}">
      <dgm:prSet/>
      <dgm:spPr/>
      <dgm:t>
        <a:bodyPr/>
        <a:lstStyle/>
        <a:p>
          <a:endParaRPr lang="en-US"/>
        </a:p>
      </dgm:t>
    </dgm:pt>
    <dgm:pt modelId="{D27A1805-A34D-4D78-BA70-5828D71AB992}" type="sibTrans" cxnId="{17B36EE1-7B8D-4CEB-B761-C87099462574}">
      <dgm:prSet/>
      <dgm:spPr/>
      <dgm:t>
        <a:bodyPr/>
        <a:lstStyle/>
        <a:p>
          <a:endParaRPr lang="en-US"/>
        </a:p>
      </dgm:t>
    </dgm:pt>
    <dgm:pt modelId="{E03E2D71-1B01-4096-8CC9-40AB573ADB8F}">
      <dgm:prSet/>
      <dgm:spPr/>
      <dgm:t>
        <a:bodyPr/>
        <a:lstStyle/>
        <a:p>
          <a:r>
            <a:rPr lang="en-GB" dirty="0"/>
            <a:t> </a:t>
          </a:r>
          <a:r>
            <a:rPr lang="en-GB" b="1" dirty="0"/>
            <a:t>Backup System:</a:t>
          </a:r>
          <a:r>
            <a:rPr lang="en-GB" dirty="0"/>
            <a:t> Secure storage on OneDrive.</a:t>
          </a:r>
          <a:endParaRPr lang="en-US" dirty="0"/>
        </a:p>
      </dgm:t>
    </dgm:pt>
    <dgm:pt modelId="{AC7ED931-4FCE-4FE8-8A6E-CD653A1566BF}" type="parTrans" cxnId="{A679056B-B6EB-4771-B9B4-29B44A75FD1A}">
      <dgm:prSet/>
      <dgm:spPr/>
      <dgm:t>
        <a:bodyPr/>
        <a:lstStyle/>
        <a:p>
          <a:endParaRPr lang="en-US"/>
        </a:p>
      </dgm:t>
    </dgm:pt>
    <dgm:pt modelId="{AC6C8AA2-F327-44D1-98CB-BB91B4988980}" type="sibTrans" cxnId="{A679056B-B6EB-4771-B9B4-29B44A75FD1A}">
      <dgm:prSet/>
      <dgm:spPr/>
      <dgm:t>
        <a:bodyPr/>
        <a:lstStyle/>
        <a:p>
          <a:endParaRPr lang="en-US"/>
        </a:p>
      </dgm:t>
    </dgm:pt>
    <dgm:pt modelId="{766850B0-BA09-4D2E-BF92-708EDAFF3719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Data Privacy Measures:</a:t>
          </a:r>
          <a:r>
            <a:rPr lang="en-GB" dirty="0"/>
            <a:t> Compliance with data regulations. </a:t>
          </a:r>
          <a:endParaRPr lang="en-US" dirty="0"/>
        </a:p>
      </dgm:t>
    </dgm:pt>
    <dgm:pt modelId="{CB2BF231-37DD-43BC-99EB-49D5F607535B}" type="parTrans" cxnId="{81940014-8740-4ED1-9371-42B53EDA6F10}">
      <dgm:prSet/>
      <dgm:spPr/>
      <dgm:t>
        <a:bodyPr/>
        <a:lstStyle/>
        <a:p>
          <a:endParaRPr lang="en-US"/>
        </a:p>
      </dgm:t>
    </dgm:pt>
    <dgm:pt modelId="{EB57318A-BCAF-41D5-B1B4-9406B4487FD0}" type="sibTrans" cxnId="{81940014-8740-4ED1-9371-42B53EDA6F10}">
      <dgm:prSet/>
      <dgm:spPr/>
      <dgm:t>
        <a:bodyPr/>
        <a:lstStyle/>
        <a:p>
          <a:endParaRPr lang="en-US"/>
        </a:p>
      </dgm:t>
    </dgm:pt>
    <dgm:pt modelId="{A458B409-7913-42A8-AC12-8809DF9D79FB}" type="pres">
      <dgm:prSet presAssocID="{786D8BB8-619C-4A71-8983-D03B53ECB232}" presName="outerComposite" presStyleCnt="0">
        <dgm:presLayoutVars>
          <dgm:chMax val="5"/>
          <dgm:dir/>
          <dgm:resizeHandles val="exact"/>
        </dgm:presLayoutVars>
      </dgm:prSet>
      <dgm:spPr/>
    </dgm:pt>
    <dgm:pt modelId="{8ABE882F-D3BD-42C1-A8C9-D0684606B7A6}" type="pres">
      <dgm:prSet presAssocID="{786D8BB8-619C-4A71-8983-D03B53ECB232}" presName="dummyMaxCanvas" presStyleCnt="0">
        <dgm:presLayoutVars/>
      </dgm:prSet>
      <dgm:spPr/>
    </dgm:pt>
    <dgm:pt modelId="{B4A0E3FA-0278-401C-B9C1-2F1DA4A5086D}" type="pres">
      <dgm:prSet presAssocID="{786D8BB8-619C-4A71-8983-D03B53ECB232}" presName="FourNodes_1" presStyleLbl="node1" presStyleIdx="0" presStyleCnt="4">
        <dgm:presLayoutVars>
          <dgm:bulletEnabled val="1"/>
        </dgm:presLayoutVars>
      </dgm:prSet>
      <dgm:spPr/>
    </dgm:pt>
    <dgm:pt modelId="{87D26A64-4948-4098-BD19-08784F521DFA}" type="pres">
      <dgm:prSet presAssocID="{786D8BB8-619C-4A71-8983-D03B53ECB232}" presName="FourNodes_2" presStyleLbl="node1" presStyleIdx="1" presStyleCnt="4">
        <dgm:presLayoutVars>
          <dgm:bulletEnabled val="1"/>
        </dgm:presLayoutVars>
      </dgm:prSet>
      <dgm:spPr/>
    </dgm:pt>
    <dgm:pt modelId="{CDDCE738-EE5B-4957-BA02-FF55F112476B}" type="pres">
      <dgm:prSet presAssocID="{786D8BB8-619C-4A71-8983-D03B53ECB232}" presName="FourNodes_3" presStyleLbl="node1" presStyleIdx="2" presStyleCnt="4">
        <dgm:presLayoutVars>
          <dgm:bulletEnabled val="1"/>
        </dgm:presLayoutVars>
      </dgm:prSet>
      <dgm:spPr/>
    </dgm:pt>
    <dgm:pt modelId="{FDA3BCA5-6779-4809-8CD0-8137720710D1}" type="pres">
      <dgm:prSet presAssocID="{786D8BB8-619C-4A71-8983-D03B53ECB232}" presName="FourNodes_4" presStyleLbl="node1" presStyleIdx="3" presStyleCnt="4">
        <dgm:presLayoutVars>
          <dgm:bulletEnabled val="1"/>
        </dgm:presLayoutVars>
      </dgm:prSet>
      <dgm:spPr/>
    </dgm:pt>
    <dgm:pt modelId="{D4BDB522-0109-4A1B-B19F-9BC4FB87C1D9}" type="pres">
      <dgm:prSet presAssocID="{786D8BB8-619C-4A71-8983-D03B53ECB232}" presName="FourConn_1-2" presStyleLbl="fgAccFollowNode1" presStyleIdx="0" presStyleCnt="3">
        <dgm:presLayoutVars>
          <dgm:bulletEnabled val="1"/>
        </dgm:presLayoutVars>
      </dgm:prSet>
      <dgm:spPr/>
    </dgm:pt>
    <dgm:pt modelId="{B3FD04C1-3422-44CD-9264-90E60A203489}" type="pres">
      <dgm:prSet presAssocID="{786D8BB8-619C-4A71-8983-D03B53ECB232}" presName="FourConn_2-3" presStyleLbl="fgAccFollowNode1" presStyleIdx="1" presStyleCnt="3">
        <dgm:presLayoutVars>
          <dgm:bulletEnabled val="1"/>
        </dgm:presLayoutVars>
      </dgm:prSet>
      <dgm:spPr/>
    </dgm:pt>
    <dgm:pt modelId="{1E926A2E-1C21-46FE-81DA-6C3DC35AE5CD}" type="pres">
      <dgm:prSet presAssocID="{786D8BB8-619C-4A71-8983-D03B53ECB232}" presName="FourConn_3-4" presStyleLbl="fgAccFollowNode1" presStyleIdx="2" presStyleCnt="3">
        <dgm:presLayoutVars>
          <dgm:bulletEnabled val="1"/>
        </dgm:presLayoutVars>
      </dgm:prSet>
      <dgm:spPr/>
    </dgm:pt>
    <dgm:pt modelId="{F57A9017-E350-4BB6-BF84-F893F222A821}" type="pres">
      <dgm:prSet presAssocID="{786D8BB8-619C-4A71-8983-D03B53ECB232}" presName="FourNodes_1_text" presStyleLbl="node1" presStyleIdx="3" presStyleCnt="4">
        <dgm:presLayoutVars>
          <dgm:bulletEnabled val="1"/>
        </dgm:presLayoutVars>
      </dgm:prSet>
      <dgm:spPr/>
    </dgm:pt>
    <dgm:pt modelId="{DD5B555B-32A4-4EDA-8425-0A3F5563F966}" type="pres">
      <dgm:prSet presAssocID="{786D8BB8-619C-4A71-8983-D03B53ECB232}" presName="FourNodes_2_text" presStyleLbl="node1" presStyleIdx="3" presStyleCnt="4">
        <dgm:presLayoutVars>
          <dgm:bulletEnabled val="1"/>
        </dgm:presLayoutVars>
      </dgm:prSet>
      <dgm:spPr/>
    </dgm:pt>
    <dgm:pt modelId="{828EBE37-FDBE-4B0D-8B53-2EBE8083E859}" type="pres">
      <dgm:prSet presAssocID="{786D8BB8-619C-4A71-8983-D03B53ECB232}" presName="FourNodes_3_text" presStyleLbl="node1" presStyleIdx="3" presStyleCnt="4">
        <dgm:presLayoutVars>
          <dgm:bulletEnabled val="1"/>
        </dgm:presLayoutVars>
      </dgm:prSet>
      <dgm:spPr/>
    </dgm:pt>
    <dgm:pt modelId="{1A1F0E97-AAF9-4666-9F95-92BE01F2FC34}" type="pres">
      <dgm:prSet presAssocID="{786D8BB8-619C-4A71-8983-D03B53ECB23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940014-8740-4ED1-9371-42B53EDA6F10}" srcId="{786D8BB8-619C-4A71-8983-D03B53ECB232}" destId="{766850B0-BA09-4D2E-BF92-708EDAFF3719}" srcOrd="3" destOrd="0" parTransId="{CB2BF231-37DD-43BC-99EB-49D5F607535B}" sibTransId="{EB57318A-BCAF-41D5-B1B4-9406B4487FD0}"/>
    <dgm:cxn modelId="{A008FB24-D1C0-4F26-86B5-0F11CE2B1769}" type="presOf" srcId="{9B4383A0-DF7D-4E19-A333-77B2A695D14F}" destId="{DD5B555B-32A4-4EDA-8425-0A3F5563F966}" srcOrd="1" destOrd="0" presId="urn:microsoft.com/office/officeart/2005/8/layout/vProcess5"/>
    <dgm:cxn modelId="{07F1BE39-7FB4-4B90-AEBA-B362E2B13029}" srcId="{786D8BB8-619C-4A71-8983-D03B53ECB232}" destId="{FE78F699-CCCD-4DC5-9500-C54516BF9AFF}" srcOrd="0" destOrd="0" parTransId="{191D07E5-4899-41C1-810C-2A634EF76D01}" sibTransId="{FC8750CC-1CBA-4B84-A3EE-C3E6DB1002A3}"/>
    <dgm:cxn modelId="{A679056B-B6EB-4771-B9B4-29B44A75FD1A}" srcId="{786D8BB8-619C-4A71-8983-D03B53ECB232}" destId="{E03E2D71-1B01-4096-8CC9-40AB573ADB8F}" srcOrd="2" destOrd="0" parTransId="{AC7ED931-4FCE-4FE8-8A6E-CD653A1566BF}" sibTransId="{AC6C8AA2-F327-44D1-98CB-BB91B4988980}"/>
    <dgm:cxn modelId="{8A92E852-9CCE-438E-9298-1A040EBCBA26}" type="presOf" srcId="{9B4383A0-DF7D-4E19-A333-77B2A695D14F}" destId="{87D26A64-4948-4098-BD19-08784F521DFA}" srcOrd="0" destOrd="0" presId="urn:microsoft.com/office/officeart/2005/8/layout/vProcess5"/>
    <dgm:cxn modelId="{83C6DD74-B5A9-44CE-8BB5-3F630049DD2F}" type="presOf" srcId="{FE78F699-CCCD-4DC5-9500-C54516BF9AFF}" destId="{B4A0E3FA-0278-401C-B9C1-2F1DA4A5086D}" srcOrd="0" destOrd="0" presId="urn:microsoft.com/office/officeart/2005/8/layout/vProcess5"/>
    <dgm:cxn modelId="{5736727B-69AF-4AFD-89EE-3DDE35C125C3}" type="presOf" srcId="{E03E2D71-1B01-4096-8CC9-40AB573ADB8F}" destId="{CDDCE738-EE5B-4957-BA02-FF55F112476B}" srcOrd="0" destOrd="0" presId="urn:microsoft.com/office/officeart/2005/8/layout/vProcess5"/>
    <dgm:cxn modelId="{9A1FE1A7-A711-4616-8512-980E4C6155F5}" type="presOf" srcId="{FE78F699-CCCD-4DC5-9500-C54516BF9AFF}" destId="{F57A9017-E350-4BB6-BF84-F893F222A821}" srcOrd="1" destOrd="0" presId="urn:microsoft.com/office/officeart/2005/8/layout/vProcess5"/>
    <dgm:cxn modelId="{B30EF4A8-C42F-44DE-9B51-59EB77A0DBB1}" type="presOf" srcId="{766850B0-BA09-4D2E-BF92-708EDAFF3719}" destId="{FDA3BCA5-6779-4809-8CD0-8137720710D1}" srcOrd="0" destOrd="0" presId="urn:microsoft.com/office/officeart/2005/8/layout/vProcess5"/>
    <dgm:cxn modelId="{56EA95AA-33CD-42F5-8D23-6D86C8F7C64E}" type="presOf" srcId="{E03E2D71-1B01-4096-8CC9-40AB573ADB8F}" destId="{828EBE37-FDBE-4B0D-8B53-2EBE8083E859}" srcOrd="1" destOrd="0" presId="urn:microsoft.com/office/officeart/2005/8/layout/vProcess5"/>
    <dgm:cxn modelId="{9A0F79C5-DB8D-48C9-89E0-39837615A8DE}" type="presOf" srcId="{AC6C8AA2-F327-44D1-98CB-BB91B4988980}" destId="{1E926A2E-1C21-46FE-81DA-6C3DC35AE5CD}" srcOrd="0" destOrd="0" presId="urn:microsoft.com/office/officeart/2005/8/layout/vProcess5"/>
    <dgm:cxn modelId="{C1363DCA-4CF5-41F0-8328-741F99187EA5}" type="presOf" srcId="{786D8BB8-619C-4A71-8983-D03B53ECB232}" destId="{A458B409-7913-42A8-AC12-8809DF9D79FB}" srcOrd="0" destOrd="0" presId="urn:microsoft.com/office/officeart/2005/8/layout/vProcess5"/>
    <dgm:cxn modelId="{106AC4CB-05C2-41F7-A658-75D213E96154}" type="presOf" srcId="{D27A1805-A34D-4D78-BA70-5828D71AB992}" destId="{B3FD04C1-3422-44CD-9264-90E60A203489}" srcOrd="0" destOrd="0" presId="urn:microsoft.com/office/officeart/2005/8/layout/vProcess5"/>
    <dgm:cxn modelId="{861931CF-24CC-426F-B459-CA09F78B1C12}" type="presOf" srcId="{FC8750CC-1CBA-4B84-A3EE-C3E6DB1002A3}" destId="{D4BDB522-0109-4A1B-B19F-9BC4FB87C1D9}" srcOrd="0" destOrd="0" presId="urn:microsoft.com/office/officeart/2005/8/layout/vProcess5"/>
    <dgm:cxn modelId="{17B36EE1-7B8D-4CEB-B761-C87099462574}" srcId="{786D8BB8-619C-4A71-8983-D03B53ECB232}" destId="{9B4383A0-DF7D-4E19-A333-77B2A695D14F}" srcOrd="1" destOrd="0" parTransId="{3D3FF03C-9A0C-4261-9E09-97C28209093B}" sibTransId="{D27A1805-A34D-4D78-BA70-5828D71AB992}"/>
    <dgm:cxn modelId="{1EACABF6-E8D2-457B-8534-694884F85CB2}" type="presOf" srcId="{766850B0-BA09-4D2E-BF92-708EDAFF3719}" destId="{1A1F0E97-AAF9-4666-9F95-92BE01F2FC34}" srcOrd="1" destOrd="0" presId="urn:microsoft.com/office/officeart/2005/8/layout/vProcess5"/>
    <dgm:cxn modelId="{6EB1B3C5-C433-4DBE-8E47-C6E380B68D1F}" type="presParOf" srcId="{A458B409-7913-42A8-AC12-8809DF9D79FB}" destId="{8ABE882F-D3BD-42C1-A8C9-D0684606B7A6}" srcOrd="0" destOrd="0" presId="urn:microsoft.com/office/officeart/2005/8/layout/vProcess5"/>
    <dgm:cxn modelId="{AE45F150-D411-4A44-B231-0C089E4FA028}" type="presParOf" srcId="{A458B409-7913-42A8-AC12-8809DF9D79FB}" destId="{B4A0E3FA-0278-401C-B9C1-2F1DA4A5086D}" srcOrd="1" destOrd="0" presId="urn:microsoft.com/office/officeart/2005/8/layout/vProcess5"/>
    <dgm:cxn modelId="{56E3ECCE-E65D-4646-ADF5-956FB191D4BE}" type="presParOf" srcId="{A458B409-7913-42A8-AC12-8809DF9D79FB}" destId="{87D26A64-4948-4098-BD19-08784F521DFA}" srcOrd="2" destOrd="0" presId="urn:microsoft.com/office/officeart/2005/8/layout/vProcess5"/>
    <dgm:cxn modelId="{C0A51A8E-10FD-44FE-99EF-00E660CF40C0}" type="presParOf" srcId="{A458B409-7913-42A8-AC12-8809DF9D79FB}" destId="{CDDCE738-EE5B-4957-BA02-FF55F112476B}" srcOrd="3" destOrd="0" presId="urn:microsoft.com/office/officeart/2005/8/layout/vProcess5"/>
    <dgm:cxn modelId="{D6C9629C-C556-40DE-81E6-0104D0C99C3D}" type="presParOf" srcId="{A458B409-7913-42A8-AC12-8809DF9D79FB}" destId="{FDA3BCA5-6779-4809-8CD0-8137720710D1}" srcOrd="4" destOrd="0" presId="urn:microsoft.com/office/officeart/2005/8/layout/vProcess5"/>
    <dgm:cxn modelId="{805D9508-339B-4E96-B64B-DDE16E751BC9}" type="presParOf" srcId="{A458B409-7913-42A8-AC12-8809DF9D79FB}" destId="{D4BDB522-0109-4A1B-B19F-9BC4FB87C1D9}" srcOrd="5" destOrd="0" presId="urn:microsoft.com/office/officeart/2005/8/layout/vProcess5"/>
    <dgm:cxn modelId="{92284A82-4D7F-40A3-B304-C51349AD0E14}" type="presParOf" srcId="{A458B409-7913-42A8-AC12-8809DF9D79FB}" destId="{B3FD04C1-3422-44CD-9264-90E60A203489}" srcOrd="6" destOrd="0" presId="urn:microsoft.com/office/officeart/2005/8/layout/vProcess5"/>
    <dgm:cxn modelId="{F9DCDE1D-DBDB-4446-B016-1175D1B356A8}" type="presParOf" srcId="{A458B409-7913-42A8-AC12-8809DF9D79FB}" destId="{1E926A2E-1C21-46FE-81DA-6C3DC35AE5CD}" srcOrd="7" destOrd="0" presId="urn:microsoft.com/office/officeart/2005/8/layout/vProcess5"/>
    <dgm:cxn modelId="{A9A2AE0F-8EB8-4DC7-AD94-B020E0259A0E}" type="presParOf" srcId="{A458B409-7913-42A8-AC12-8809DF9D79FB}" destId="{F57A9017-E350-4BB6-BF84-F893F222A821}" srcOrd="8" destOrd="0" presId="urn:microsoft.com/office/officeart/2005/8/layout/vProcess5"/>
    <dgm:cxn modelId="{88261EC8-1F04-4973-8FD4-B6D9DB9AE2E5}" type="presParOf" srcId="{A458B409-7913-42A8-AC12-8809DF9D79FB}" destId="{DD5B555B-32A4-4EDA-8425-0A3F5563F966}" srcOrd="9" destOrd="0" presId="urn:microsoft.com/office/officeart/2005/8/layout/vProcess5"/>
    <dgm:cxn modelId="{26A6846E-25F7-4FF0-A500-3B49A14A7F3C}" type="presParOf" srcId="{A458B409-7913-42A8-AC12-8809DF9D79FB}" destId="{828EBE37-FDBE-4B0D-8B53-2EBE8083E859}" srcOrd="10" destOrd="0" presId="urn:microsoft.com/office/officeart/2005/8/layout/vProcess5"/>
    <dgm:cxn modelId="{038EC0D9-D59D-478B-AD26-309009274FEF}" type="presParOf" srcId="{A458B409-7913-42A8-AC12-8809DF9D79FB}" destId="{1A1F0E97-AAF9-4666-9F95-92BE01F2FC3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E3FA-0278-401C-B9C1-2F1DA4A5086D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GitHub Link: </a:t>
          </a:r>
          <a:endParaRPr lang="en-US" sz="2500" kern="1200" dirty="0" err="1"/>
        </a:p>
      </dsp:txBody>
      <dsp:txXfrm>
        <a:off x="28038" y="28038"/>
        <a:ext cx="7298593" cy="901218"/>
      </dsp:txXfrm>
    </dsp:sp>
    <dsp:sp modelId="{87D26A64-4948-4098-BD19-08784F521DFA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GitHub Repository:</a:t>
          </a:r>
          <a:r>
            <a:rPr lang="en-GB" sz="2500" kern="1200" dirty="0"/>
            <a:t> Weekly commits and updates.</a:t>
          </a:r>
          <a:endParaRPr lang="en-US" sz="2500" kern="1200" dirty="0"/>
        </a:p>
      </dsp:txBody>
      <dsp:txXfrm>
        <a:off x="732583" y="1159385"/>
        <a:ext cx="7029617" cy="901218"/>
      </dsp:txXfrm>
    </dsp:sp>
    <dsp:sp modelId="{CDDCE738-EE5B-4957-BA02-FF55F112476B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</a:t>
          </a:r>
          <a:r>
            <a:rPr lang="en-GB" sz="2500" b="1" kern="1200" dirty="0"/>
            <a:t>Backup System:</a:t>
          </a:r>
          <a:r>
            <a:rPr lang="en-GB" sz="2500" kern="1200" dirty="0"/>
            <a:t> Secure storage on OneDrive.</a:t>
          </a:r>
          <a:endParaRPr lang="en-US" sz="2500" kern="1200" dirty="0"/>
        </a:p>
      </dsp:txBody>
      <dsp:txXfrm>
        <a:off x="1426612" y="2290733"/>
        <a:ext cx="7040133" cy="901218"/>
      </dsp:txXfrm>
    </dsp:sp>
    <dsp:sp modelId="{FDA3BCA5-6779-4809-8CD0-8137720710D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Data Privacy Measures:</a:t>
          </a:r>
          <a:r>
            <a:rPr lang="en-GB" sz="2500" kern="1200" dirty="0"/>
            <a:t> Compliance with data regulations. </a:t>
          </a:r>
          <a:endParaRPr lang="en-US" sz="2500" kern="1200" dirty="0"/>
        </a:p>
      </dsp:txBody>
      <dsp:txXfrm>
        <a:off x="2131157" y="3422081"/>
        <a:ext cx="7029617" cy="901218"/>
      </dsp:txXfrm>
    </dsp:sp>
    <dsp:sp modelId="{D4BDB522-0109-4A1B-B19F-9BC4FB87C1D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B3FD04C1-3422-44CD-9264-90E60A203489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1E926A2E-1C21-46FE-81DA-6C3DC35AE5CD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484722000051" TargetMode="External"/><Relationship Id="rId2" Type="http://schemas.openxmlformats.org/officeDocument/2006/relationships/hyperlink" Target="https://www.sciencedirect.com/science/article/pii/S016920701930112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ia.gov/totalenergy/data/brows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totalenergy/data/browser/#/?f=M&amp;start=197301&amp;end=202410&amp;charted=4-6-7-14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reesha1010/Renewable_energy_production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6C59-5019-7431-3855-F23E6FF2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494" y="1408820"/>
            <a:ext cx="10647936" cy="248518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Title</a:t>
            </a:r>
            <a:b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Learning-Based Prediction and Optimization of Renewable Energy Production</a:t>
            </a:r>
            <a:br>
              <a:rPr lang="en-I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7AD1-6F0D-C9B9-DB4E-24B14AF3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02281"/>
            <a:ext cx="5846550" cy="1592119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VENKATASAISIREESHA BOLISETTY</a:t>
            </a: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ID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23036931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Hyungrok Kim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HERTFORDSHIRE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53571-1B55-562A-B855-0F37437C5951}"/>
              </a:ext>
            </a:extLst>
          </p:cNvPr>
          <p:cNvSpPr txBox="1"/>
          <p:nvPr/>
        </p:nvSpPr>
        <p:spPr>
          <a:xfrm>
            <a:off x="325120" y="779807"/>
            <a:ext cx="4988561" cy="4838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&amp; Evaluation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Methodology: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dataset into training (80%) and testing (20%) subsets.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 to prevent overfitting.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 (Root Mean Squared Error) to assess predictive accuracy.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(Mean Absolute Error) for error measurement.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R² Score to determine model reliability.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search and Bayesian optimization for model improvement.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8451F-2EF1-B662-F461-9BDD47C583A5}"/>
              </a:ext>
            </a:extLst>
          </p:cNvPr>
          <p:cNvSpPr txBox="1"/>
          <p:nvPr/>
        </p:nvSpPr>
        <p:spPr>
          <a:xfrm>
            <a:off x="5842000" y="779807"/>
            <a:ext cx="4775200" cy="4692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&amp; Mitigation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 issues, such as missing or inconsistent values.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overfitting due to excessive parameter tuning.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 constraints for deep learning models.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Mitigation Strategies: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pipelines for robust preprocessing.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Regularization techniques to prevent overfitting.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Utilizing cloud-based computing resources to handle large-scale data.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47CF12-C40B-7FFD-0DEC-527549C8CD52}"/>
              </a:ext>
            </a:extLst>
          </p:cNvPr>
          <p:cNvCxnSpPr>
            <a:cxnSpLocks/>
          </p:cNvCxnSpPr>
          <p:nvPr/>
        </p:nvCxnSpPr>
        <p:spPr>
          <a:xfrm>
            <a:off x="5598160" y="868680"/>
            <a:ext cx="0" cy="4953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4F8F15-296B-E1F6-3420-D996A1B0A521}"/>
              </a:ext>
            </a:extLst>
          </p:cNvPr>
          <p:cNvSpPr txBox="1"/>
          <p:nvPr/>
        </p:nvSpPr>
        <p:spPr>
          <a:xfrm>
            <a:off x="264158" y="783355"/>
            <a:ext cx="6156962" cy="603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&amp; Future Enhancements</a:t>
            </a:r>
          </a:p>
          <a:p>
            <a:endParaRPr lang="en-IN" sz="2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Optimization Strategies: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AI-driven decision-making</a:t>
            </a:r>
            <a:r>
              <a:rPr lang="en-IN" dirty="0"/>
              <a:t> for energy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Reinforcement learning models</a:t>
            </a:r>
            <a:r>
              <a:rPr lang="en-IN" dirty="0"/>
              <a:t> to adapt predictions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Real-World Applications: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Google DeepMind’s AI for Energy Grids</a:t>
            </a:r>
            <a:r>
              <a:rPr lang="en-IN" dirty="0"/>
              <a:t> – Improves power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Tesla Energy Management System</a:t>
            </a:r>
            <a:r>
              <a:rPr lang="en-IN" dirty="0"/>
              <a:t> – AI-based solar and wind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Future Enhancements: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Integrating real-time monitoring systems</a:t>
            </a:r>
            <a:r>
              <a:rPr lang="en-IN" dirty="0"/>
              <a:t> for accurate energy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Expanding dataset scope</a:t>
            </a:r>
            <a:r>
              <a:rPr lang="en-IN" dirty="0"/>
              <a:t> to include </a:t>
            </a:r>
            <a:r>
              <a:rPr lang="en-IN" b="1" dirty="0"/>
              <a:t>global renewable energy statistics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Collaboration with energy policymakers</a:t>
            </a:r>
            <a:r>
              <a:rPr lang="en-IN" dirty="0"/>
              <a:t> for sustainable energy planning.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6A7D18-677D-16F7-B019-2D36F8738D21}"/>
              </a:ext>
            </a:extLst>
          </p:cNvPr>
          <p:cNvCxnSpPr>
            <a:cxnSpLocks/>
          </p:cNvCxnSpPr>
          <p:nvPr/>
        </p:nvCxnSpPr>
        <p:spPr>
          <a:xfrm>
            <a:off x="6522720" y="924560"/>
            <a:ext cx="0" cy="5588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A34FF6-CF71-7264-B1E1-4982048F0351}"/>
              </a:ext>
            </a:extLst>
          </p:cNvPr>
          <p:cNvSpPr txBox="1"/>
          <p:nvPr/>
        </p:nvSpPr>
        <p:spPr>
          <a:xfrm>
            <a:off x="6766560" y="1036320"/>
            <a:ext cx="4653280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 energy production forecasting for different renewable sources.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energy distribution models for real-world applications.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 machine learning models applicable to multiple energy sectors.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to academic research and industry innovations.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9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E6FD5-CBAB-03CA-3068-32F6271A27EE}"/>
              </a:ext>
            </a:extLst>
          </p:cNvPr>
          <p:cNvSpPr txBox="1"/>
          <p:nvPr/>
        </p:nvSpPr>
        <p:spPr>
          <a:xfrm>
            <a:off x="1513840" y="1213938"/>
            <a:ext cx="6868160" cy="443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Questions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solidFill>
                <a:srgbClr val="FFC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enhances renewable energy forecasting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 dataset management ensures robust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Optimization strategies improve energy efficiency and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 Floor for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Seeking feedback and discussion on future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Encouraging collaboration opportunities for advanced research.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9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BB9635-0B05-825C-D219-C5E775893144}"/>
              </a:ext>
            </a:extLst>
          </p:cNvPr>
          <p:cNvSpPr txBox="1"/>
          <p:nvPr/>
        </p:nvSpPr>
        <p:spPr>
          <a:xfrm>
            <a:off x="690880" y="1236344"/>
            <a:ext cx="8930640" cy="457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IN" sz="2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Hyndman, R.J. and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Athanasopoulos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G., 2018.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Forecasting: Principles and Practice.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2nd ed. Melbourne: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OTexts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Available at: https://otexts.com/fpp2/ [Accessed 9 February 2025].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Makridakis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Spiliotis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E. and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Assimakopoulos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V., 2020.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The M4 Competition: Results, findings, conclusion and way forward.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Journal of Forecasting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36(1), pp.54-74.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https://www.sciencedirect.com/science/article/pii/S0169207019301128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[Accessed 9 February 2025].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Rahman, M.M. and Saha, T.K., 2022.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learning-based forecasting of renewable energy production: A review.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Renewable Energy Reports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, 8, pp.229-248.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Available at: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https://www.sciencedirect.com/science/article/pii/S2352484722000051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[Accessed 9 February 2025].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(EIA), 2024. 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Total Energy Data Browser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https://www.eia.gov/totalenergy/data/browser/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[Accessed 9 February 2025].</a:t>
            </a:r>
          </a:p>
        </p:txBody>
      </p:sp>
    </p:spTree>
    <p:extLst>
      <p:ext uri="{BB962C8B-B14F-4D97-AF65-F5344CB8AC3E}">
        <p14:creationId xmlns:p14="http://schemas.microsoft.com/office/powerpoint/2010/main" val="333270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5BA5-E721-16D7-5745-530A3AA6A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7F4368-02D7-7E60-F87C-2D8C4401D112}"/>
              </a:ext>
            </a:extLst>
          </p:cNvPr>
          <p:cNvSpPr txBox="1"/>
          <p:nvPr/>
        </p:nvSpPr>
        <p:spPr>
          <a:xfrm>
            <a:off x="3048000" y="3242122"/>
            <a:ext cx="6096000" cy="78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44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A06A6-6A84-D06F-B528-38B5E6E59E85}"/>
              </a:ext>
            </a:extLst>
          </p:cNvPr>
          <p:cNvSpPr txBox="1"/>
          <p:nvPr/>
        </p:nvSpPr>
        <p:spPr>
          <a:xfrm>
            <a:off x="1805887" y="1196177"/>
            <a:ext cx="8580226" cy="446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Renewable Energy?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increasing need for sustainable energy sources due to climate change.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 is essential to reduce carbon emissions and dependency on fossil fuels.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Growing investments and government policies supporting green energy transition.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Machine Learning?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allows data-driven decision-making, enhancing efficiency in energy production.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 forecasting accuracy for energy generation based on historical data and external factors.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optimize energy distribution to balance supply and demand effectively.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models can automate smart grid management and resource allocation.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6776D-C8CE-86DD-82E2-E59418842BB0}"/>
              </a:ext>
            </a:extLst>
          </p:cNvPr>
          <p:cNvSpPr txBox="1"/>
          <p:nvPr/>
        </p:nvSpPr>
        <p:spPr>
          <a:xfrm>
            <a:off x="2042161" y="1418484"/>
            <a:ext cx="8209280" cy="400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machine learning techniques be applied to predict and optimize renewable energy production?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factors influencing renewable energy production.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and preprocess large-scale historical energy data.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predictive models using machine learning techniques.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optimization strategies to enhance energy efficiency.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and compare model performance for decision-making applications.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policy recommendations for sustainable energy management.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753A2-7D1F-E8A0-DC6E-F9BFE5D895B0}"/>
              </a:ext>
            </a:extLst>
          </p:cNvPr>
          <p:cNvSpPr txBox="1"/>
          <p:nvPr/>
        </p:nvSpPr>
        <p:spPr>
          <a:xfrm>
            <a:off x="539685" y="965246"/>
            <a:ext cx="6094428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Selection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F95250-E818-07DD-FC08-9947CB47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02" y="1974280"/>
            <a:ext cx="7653214" cy="559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60FE22-C7E0-0888-058A-C3E39D3E1CF4}"/>
              </a:ext>
            </a:extLst>
          </p:cNvPr>
          <p:cNvSpPr txBox="1"/>
          <p:nvPr/>
        </p:nvSpPr>
        <p:spPr>
          <a:xfrm>
            <a:off x="1229202" y="2666493"/>
            <a:ext cx="765321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Dataset Link:</a:t>
            </a:r>
            <a:r>
              <a:rPr lang="en-IN" dirty="0"/>
              <a:t> </a:t>
            </a:r>
            <a:r>
              <a:rPr lang="en-IN" sz="1800" b="0" i="0" u="sng" strike="noStrike" dirty="0"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EIA Renewable Energy Data</a:t>
            </a:r>
            <a:r>
              <a:rPr lang="en-IN" dirty="0"/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015FBF-CC27-9847-86AE-07C7C3F2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02" y="3168593"/>
            <a:ext cx="7653216" cy="53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4024FD-92A6-C99A-2C42-A9FC381BA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202" y="3838429"/>
            <a:ext cx="7653217" cy="5146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BE45B05-8E77-6C0C-9839-36A38E3F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202" y="4485887"/>
            <a:ext cx="7653213" cy="537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4EE5D7-30D6-BC1D-FFCB-699B14828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203" y="5155723"/>
            <a:ext cx="7653212" cy="6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9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35A80-2903-0427-199D-EA87D267E19A}"/>
              </a:ext>
            </a:extLst>
          </p:cNvPr>
          <p:cNvSpPr txBox="1"/>
          <p:nvPr/>
        </p:nvSpPr>
        <p:spPr>
          <a:xfrm>
            <a:off x="203043" y="519261"/>
            <a:ext cx="5293517" cy="581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Gain insights into historical trends and relationships between variables.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Methods: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Time-series visualization to detect patterns and seasonality.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summaries to assess data distribution and variance.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 between energy production and weather conditions.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anomalies and outliers in the dataset.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Observations: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Solar energy production peaks during summer months.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 energy has high variability depending on seasonal wind patterns.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Hydropower is directly influenced by rainfall levels.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3E859-C278-C419-9243-E31888E8976F}"/>
              </a:ext>
            </a:extLst>
          </p:cNvPr>
          <p:cNvSpPr txBox="1"/>
          <p:nvPr/>
        </p:nvSpPr>
        <p:spPr>
          <a:xfrm>
            <a:off x="6096000" y="519260"/>
            <a:ext cx="4490720" cy="581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Dataset Justification &amp; Selection</a:t>
            </a:r>
          </a:p>
          <a:p>
            <a:endParaRPr lang="en-IN" sz="2800" b="1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Why EIA Dataset?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Provides </a:t>
            </a:r>
            <a:r>
              <a:rPr lang="en-IN" sz="1600" b="1" dirty="0"/>
              <a:t>official, government-verified</a:t>
            </a:r>
            <a:r>
              <a:rPr lang="en-IN" sz="1600" dirty="0"/>
              <a:t> energy production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Covers </a:t>
            </a:r>
            <a:r>
              <a:rPr lang="en-IN" sz="1600" b="1" dirty="0"/>
              <a:t>a long historical range (1973-2024)</a:t>
            </a:r>
            <a:r>
              <a:rPr lang="en-IN" sz="1600" dirty="0"/>
              <a:t> for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Reliable and unbiased</a:t>
            </a:r>
            <a:r>
              <a:rPr lang="en-IN" sz="1600" dirty="0"/>
              <a:t> compared to crowd-sourced data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Allows </a:t>
            </a:r>
            <a:r>
              <a:rPr lang="en-IN" sz="1600" b="1" dirty="0"/>
              <a:t>comparative analysis</a:t>
            </a:r>
            <a:r>
              <a:rPr lang="en-IN" sz="1600" dirty="0"/>
              <a:t> with global energy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Alternative Considerations: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NASA POWER Dataset:</a:t>
            </a:r>
            <a:r>
              <a:rPr lang="en-IN" sz="1600" dirty="0"/>
              <a:t> Includes weather conditions but lacks structured energy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UK Renewable Energy Statistics:</a:t>
            </a:r>
            <a:r>
              <a:rPr lang="en-IN" sz="1600" dirty="0"/>
              <a:t> Limited dataset for regional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Final Decision:</a:t>
            </a:r>
            <a:r>
              <a:rPr lang="en-IN" sz="1600" dirty="0"/>
              <a:t> EIA dataset was selected for its </a:t>
            </a:r>
            <a:r>
              <a:rPr lang="en-IN" sz="1600" b="1" dirty="0"/>
              <a:t>completeness, accuracy, and reliability</a:t>
            </a:r>
            <a:r>
              <a:rPr lang="en-IN" sz="1600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63D798-821E-45F8-E16A-170165394711}"/>
              </a:ext>
            </a:extLst>
          </p:cNvPr>
          <p:cNvCxnSpPr>
            <a:cxnSpLocks/>
          </p:cNvCxnSpPr>
          <p:nvPr/>
        </p:nvCxnSpPr>
        <p:spPr>
          <a:xfrm>
            <a:off x="5730240" y="801538"/>
            <a:ext cx="0" cy="5537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F374A-724B-E112-0E4F-7CE3463D5F3F}"/>
              </a:ext>
            </a:extLst>
          </p:cNvPr>
          <p:cNvSpPr txBox="1"/>
          <p:nvPr/>
        </p:nvSpPr>
        <p:spPr>
          <a:xfrm>
            <a:off x="106052" y="380028"/>
            <a:ext cx="8858839" cy="10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 &amp; Timeline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565C9-C035-BD78-2542-22B9B76D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6552"/>
              </p:ext>
            </p:extLst>
          </p:nvPr>
        </p:nvGraphicFramePr>
        <p:xfrm>
          <a:off x="1414461" y="1269522"/>
          <a:ext cx="8858839" cy="4785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0">
                  <a:extLst>
                    <a:ext uri="{9D8B030D-6E8A-4147-A177-3AD203B41FA5}">
                      <a16:colId xmlns:a16="http://schemas.microsoft.com/office/drawing/2014/main" val="3677157682"/>
                    </a:ext>
                  </a:extLst>
                </a:gridCol>
                <a:gridCol w="801705">
                  <a:extLst>
                    <a:ext uri="{9D8B030D-6E8A-4147-A177-3AD203B41FA5}">
                      <a16:colId xmlns:a16="http://schemas.microsoft.com/office/drawing/2014/main" val="27021898"/>
                    </a:ext>
                  </a:extLst>
                </a:gridCol>
                <a:gridCol w="802616">
                  <a:extLst>
                    <a:ext uri="{9D8B030D-6E8A-4147-A177-3AD203B41FA5}">
                      <a16:colId xmlns:a16="http://schemas.microsoft.com/office/drawing/2014/main" val="1130852060"/>
                    </a:ext>
                  </a:extLst>
                </a:gridCol>
                <a:gridCol w="1940490">
                  <a:extLst>
                    <a:ext uri="{9D8B030D-6E8A-4147-A177-3AD203B41FA5}">
                      <a16:colId xmlns:a16="http://schemas.microsoft.com/office/drawing/2014/main" val="783460361"/>
                    </a:ext>
                  </a:extLst>
                </a:gridCol>
                <a:gridCol w="4516878">
                  <a:extLst>
                    <a:ext uri="{9D8B030D-6E8A-4147-A177-3AD203B41FA5}">
                      <a16:colId xmlns:a16="http://schemas.microsoft.com/office/drawing/2014/main" val="3811695169"/>
                    </a:ext>
                  </a:extLst>
                </a:gridCol>
              </a:tblGrid>
              <a:tr h="476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Weeks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Start Date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End Date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Task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Task 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16886"/>
                  </a:ext>
                </a:extLst>
              </a:tr>
              <a:tr h="476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01-Feb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20-Jan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27-Jan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Literature Review &amp; Dataset Exploration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Reviewing academic papers on renewable energy forecasting, dataset selection, and feasibility study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2055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03-Apr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03-Feb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10-Feb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Data Preprocessing &amp; Feature Engineering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Handling missing values, normalization, encoding categorical features, and feature selection for model input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981036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05-Jun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17-Feb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24-Feb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Baseline Model Implementation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Developing initial predictive models using ARIMA, Linear Regression, and Decision Trees for benchmarking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649689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07-Aug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03-Mar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10-Mar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Advanced Model Development &amp; Evaluation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Implementing advanced models like LSTM, XGBoost, and Prophet for renewable energy forecasting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592878"/>
                  </a:ext>
                </a:extLst>
              </a:tr>
              <a:tr h="476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09-Oct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17-Mar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24-Mar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Model Optimization &amp; Comparison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Hyperparameter tuning, feature importance analysis, and model selection based on RMSE and R² scores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071650"/>
                  </a:ext>
                </a:extLst>
              </a:tr>
              <a:tr h="476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11-Dec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31-Mar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07-Apr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Results Analysis &amp; Code Review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Interpreting model results, comparing performance, debugging issues, and ensuring code quality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996453"/>
                  </a:ext>
                </a:extLst>
              </a:tr>
              <a:tr h="720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13-15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14-Apr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13-May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Final Report, Presentation &amp; Viva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Preparing the final project report, creating PowerPoint slides, and rehearsing for viva assessment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39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8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81EA9-3FFC-B549-B679-B708AF874B77}"/>
              </a:ext>
            </a:extLst>
          </p:cNvPr>
          <p:cNvSpPr txBox="1"/>
          <p:nvPr/>
        </p:nvSpPr>
        <p:spPr>
          <a:xfrm>
            <a:off x="454844" y="607620"/>
            <a:ext cx="609442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representation of the project timeline.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78DAA-3782-ABED-8DA0-DB682C8E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62" y="1567656"/>
            <a:ext cx="8989554" cy="3885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02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8BE0C-8D82-F4D1-A6B3-01B1DCAA074F}"/>
              </a:ext>
            </a:extLst>
          </p:cNvPr>
          <p:cNvSpPr txBox="1"/>
          <p:nvPr/>
        </p:nvSpPr>
        <p:spPr>
          <a:xfrm>
            <a:off x="247453" y="956542"/>
            <a:ext cx="5757107" cy="479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Models</a:t>
            </a:r>
            <a:endParaRPr lang="en-IN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Models Considered: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 &amp; SARIMA: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Traditional statistical models for time-series analysis.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(Long Short-Term Memory):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deep learning model ideal for sequential data.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Prophet Model: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Developed by Facebook for handling missing data and trend forecasting.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Regression-Based Models: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&amp; Random Forest: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High-performance models for numerical prediction.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 Criteria: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RMSE, MAE, and R² scores for accuracy measurement.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 efficiency and interpretability.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based on training time and predictive power.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B24D90-B958-E361-83B2-C111476BB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8334"/>
              </p:ext>
            </p:extLst>
          </p:nvPr>
        </p:nvGraphicFramePr>
        <p:xfrm>
          <a:off x="6527956" y="1107122"/>
          <a:ext cx="5328765" cy="497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6255">
                  <a:extLst>
                    <a:ext uri="{9D8B030D-6E8A-4147-A177-3AD203B41FA5}">
                      <a16:colId xmlns:a16="http://schemas.microsoft.com/office/drawing/2014/main" val="3654394431"/>
                    </a:ext>
                  </a:extLst>
                </a:gridCol>
                <a:gridCol w="1776255">
                  <a:extLst>
                    <a:ext uri="{9D8B030D-6E8A-4147-A177-3AD203B41FA5}">
                      <a16:colId xmlns:a16="http://schemas.microsoft.com/office/drawing/2014/main" val="2042408779"/>
                    </a:ext>
                  </a:extLst>
                </a:gridCol>
                <a:gridCol w="1776255">
                  <a:extLst>
                    <a:ext uri="{9D8B030D-6E8A-4147-A177-3AD203B41FA5}">
                      <a16:colId xmlns:a16="http://schemas.microsoft.com/office/drawing/2014/main" val="2865056813"/>
                    </a:ext>
                  </a:extLst>
                </a:gridCol>
              </a:tblGrid>
              <a:tr h="3997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extLst>
                  <a:ext uri="{0D108BD9-81ED-4DB2-BD59-A6C34878D82A}">
                    <a16:rowId xmlns:a16="http://schemas.microsoft.com/office/drawing/2014/main" val="1621757068"/>
                  </a:ext>
                </a:extLst>
              </a:tr>
              <a:tr h="10901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for short-term forecasting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Struggles with long-term dependencies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extLst>
                  <a:ext uri="{0D108BD9-81ED-4DB2-BD59-A6C34878D82A}">
                    <a16:rowId xmlns:a16="http://schemas.microsoft.com/office/drawing/2014/main" val="3818420944"/>
                  </a:ext>
                </a:extLst>
              </a:tr>
              <a:tr h="11993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LSTM (Deep Learning)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Captures long-term patterns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large datasets and training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extLst>
                  <a:ext uri="{0D108BD9-81ED-4DB2-BD59-A6C34878D82A}">
                    <a16:rowId xmlns:a16="http://schemas.microsoft.com/office/drawing/2014/main" val="1981638153"/>
                  </a:ext>
                </a:extLst>
              </a:tr>
              <a:tr h="10901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well with structured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effective with sequential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extLst>
                  <a:ext uri="{0D108BD9-81ED-4DB2-BD59-A6C34878D82A}">
                    <a16:rowId xmlns:a16="http://schemas.microsoft.com/office/drawing/2014/main" val="730292093"/>
                  </a:ext>
                </a:extLst>
              </a:tr>
              <a:tr h="11993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Prophet Model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Handles seasonality well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effective for sudden fluctuations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" marR="6336" marT="6336" marB="0" anchor="ctr"/>
                </a:tc>
                <a:extLst>
                  <a:ext uri="{0D108BD9-81ED-4DB2-BD59-A6C34878D82A}">
                    <a16:rowId xmlns:a16="http://schemas.microsoft.com/office/drawing/2014/main" val="168629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94529E-1097-DC9F-B105-110C74CF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74225-F18C-3C1E-A4DC-C78D5D0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Version Control &amp; Security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D3BC61D-2F76-6475-AE70-8774DA8B8F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67AAB0-DDD3-BB8D-FE11-0B4D96EA871B}"/>
              </a:ext>
            </a:extLst>
          </p:cNvPr>
          <p:cNvSpPr txBox="1"/>
          <p:nvPr/>
        </p:nvSpPr>
        <p:spPr>
          <a:xfrm>
            <a:off x="2651760" y="2137083"/>
            <a:ext cx="636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C000"/>
                </a:solidFill>
                <a:hlinkClick r:id="rId8"/>
              </a:rPr>
              <a:t>https://github.com/sireesha1010/Renewable_energy_production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5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779</TotalTime>
  <Words>1251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Celestial</vt:lpstr>
      <vt:lpstr>  Project Title  Machine Learning-Based Prediction and Optimization of Renewable Energy 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 &amp;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swamy Madarasu</dc:creator>
  <cp:lastModifiedBy>veera swamy Madarasu</cp:lastModifiedBy>
  <cp:revision>18</cp:revision>
  <dcterms:created xsi:type="dcterms:W3CDTF">2025-02-09T14:16:18Z</dcterms:created>
  <dcterms:modified xsi:type="dcterms:W3CDTF">2025-02-10T03:15:32Z</dcterms:modified>
</cp:coreProperties>
</file>