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howGuides="1">
      <p:cViewPr varScale="1">
        <p:scale>
          <a:sx n="78" d="100"/>
          <a:sy n="78" d="100"/>
        </p:scale>
        <p:origin x="850" y="62"/>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2" name=""/>
        <p:cNvGrpSpPr/>
        <p:nvPr/>
      </p:nvGrpSpPr>
      <p:grpSpPr>
        <a:xfrm>
          <a:off x="0" y="0"/>
          <a:ext cx="0" cy="0"/>
          <a:chOff x="0" y="0"/>
          <a:chExt cx="0" cy="0"/>
        </a:xfrm>
      </p:grpSpPr>
      <p:sp>
        <p:nvSpPr>
          <p:cNvPr id="104871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7"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9"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60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6"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7"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8"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0"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0" name="object 10"/>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 Box 12"/>
          <p:cNvSpPr txBox="1"/>
          <p:nvPr/>
        </p:nvSpPr>
        <p:spPr>
          <a:xfrm>
            <a:off x="3434080" y="2781935"/>
            <a:ext cx="4152900" cy="706755"/>
          </a:xfrm>
          <a:prstGeom prst="rect"/>
          <a:noFill/>
        </p:spPr>
        <p:txBody>
          <a:bodyPr rtlCol="0" wrap="square">
            <a:spAutoFit/>
          </a:bodyPr>
          <a:p>
            <a:pPr algn="just"/>
            <a:r>
              <a:rPr sz="4000" lang="en-US">
                <a:gradFill>
                  <a:gsLst>
                    <a:gs pos="0">
                      <a:schemeClr val="accent5">
                        <a:lumMod val="50000"/>
                      </a:schemeClr>
                    </a:gs>
                    <a:gs pos="50000">
                      <a:schemeClr val="accent5"/>
                    </a:gs>
                    <a:gs pos="100000">
                      <a:schemeClr val="accent5">
                        <a:lumMod val="60000"/>
                        <a:lumOff val="40000"/>
                      </a:schemeClr>
                    </a:gs>
                  </a:gsLst>
                  <a:lin ang="5400000"/>
                </a:gradFill>
                <a:effectLst>
                  <a:reflection algn="bl" blurRad="6350" dir="5400000" endA="300" endPos="35500" rotWithShape="0" stA="53000" sy="-90000"/>
                </a:effectLst>
              </a:rPr>
              <a:t>B.SIREESHA</a:t>
            </a:r>
            <a:endParaRPr sz="4000" lang="en-US">
              <a:gradFill>
                <a:gsLst>
                  <a:gs pos="0">
                    <a:schemeClr val="accent5">
                      <a:lumMod val="50000"/>
                    </a:schemeClr>
                  </a:gs>
                  <a:gs pos="50000">
                    <a:schemeClr val="accent5"/>
                  </a:gs>
                  <a:gs pos="100000">
                    <a:schemeClr val="accent5">
                      <a:lumMod val="60000"/>
                      <a:lumOff val="40000"/>
                    </a:schemeClr>
                  </a:gs>
                </a:gsLst>
                <a:lin ang="5400000"/>
              </a:gradFill>
              <a:effectLst>
                <a:reflection algn="bl" blurRad="6350" dir="5400000" endA="300" endPos="35500" rotWithShape="0" stA="53000" sy="-90000"/>
              </a:effectLst>
            </a:endParaRPr>
          </a:p>
        </p:txBody>
      </p:sp>
      <p:sp>
        <p:nvSpPr>
          <p:cNvPr id="1048603" name="Text Box 13"/>
          <p:cNvSpPr txBox="1"/>
          <p:nvPr/>
        </p:nvSpPr>
        <p:spPr>
          <a:xfrm>
            <a:off x="7586980" y="3120390"/>
            <a:ext cx="4064000" cy="368300"/>
          </a:xfrm>
          <a:prstGeom prst="rect"/>
          <a:noFill/>
        </p:spPr>
        <p:txBody>
          <a:bodyPr rtlCol="0" wrap="square">
            <a:spAutoFit/>
          </a:bodyPr>
          <a:p>
            <a:endParaRPr lang="en-US"/>
          </a:p>
        </p:txBody>
      </p:sp>
      <p:sp>
        <p:nvSpPr>
          <p:cNvPr id="1048604" name="Text Box 14"/>
          <p:cNvSpPr txBox="1"/>
          <p:nvPr/>
        </p:nvSpPr>
        <p:spPr>
          <a:xfrm>
            <a:off x="1981200" y="3429000"/>
            <a:ext cx="5849620" cy="1158240"/>
          </a:xfrm>
          <a:prstGeom prst="rect"/>
          <a:noFill/>
        </p:spPr>
        <p:txBody>
          <a:bodyPr rtlCol="0" wrap="square">
            <a:spAutoFit/>
          </a:bodyPr>
          <a:p>
            <a:pPr algn="r"/>
            <a:r>
              <a:rPr sz="3600" lang="en-US">
                <a:ln w="6600">
                  <a:solidFill>
                    <a:schemeClr val="accent2"/>
                  </a:solidFill>
                  <a:prstDash val="solid"/>
                </a:ln>
                <a:solidFill>
                  <a:srgbClr val="FFFFFF"/>
                </a:solidFill>
                <a:effectLst>
                  <a:outerShdw algn="tl" dir="2700000" dist="38100" rotWithShape="0">
                    <a:schemeClr val="accent2"/>
                  </a:outerShdw>
                </a:effectLst>
              </a:rPr>
              <a:t>KEYLOGGERS AND SECURITY</a:t>
            </a:r>
            <a:endParaRPr sz="3600" lang="en-US">
              <a:ln w="6600">
                <a:solidFill>
                  <a:schemeClr val="accent2"/>
                </a:solidFill>
                <a:prstDash val="solid"/>
              </a:ln>
              <a:solidFill>
                <a:srgbClr val="FFFFFF"/>
              </a:solidFill>
              <a:effectLst>
                <a:outerShdw algn="tl" dir="2700000" dist="38100" rotWithShape="0">
                  <a:schemeClr val="accent2"/>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8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4"/>
          <p:cNvSpPr/>
          <p:nvPr/>
        </p:nvSpPr>
        <p:spPr>
          <a:xfrm>
            <a:off x="8458200" y="228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2" name="object 7"/>
          <p:cNvSpPr txBox="1">
            <a:spLocks noGrp="1"/>
          </p:cNvSpPr>
          <p:nvPr>
            <p:ph type="title"/>
          </p:nvPr>
        </p:nvSpPr>
        <p:spPr>
          <a:xfrm>
            <a:off x="755332" y="385444"/>
            <a:ext cx="2437130" cy="1461135"/>
          </a:xfrm>
          <a:prstGeom prst="rect"/>
        </p:spPr>
        <p:txBody>
          <a:bodyPr bIns="0" lIns="0" rIns="0" rtlCol="0" tIns="13335" vert="horz" wrap="square">
            <a:spAutoFit/>
            <a:scene3d>
              <a:camera prst="orthographicFront"/>
              <a:lightRig dir="t" rig="threePt"/>
            </a:scene3d>
          </a:bodyPr>
          <a:p>
            <a:pPr marL="12700">
              <a:lnSpc>
                <a:spcPct val="100000"/>
              </a:lnSpc>
              <a:spcBef>
                <a:spcPts val="105"/>
              </a:spcBef>
            </a:pPr>
            <a:r>
              <a:rPr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R</a:t>
            </a:r>
            <a:r>
              <a:rPr dirty="0" spc="-4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E</a:t>
            </a:r>
            <a:r>
              <a:rPr dirty="0" spc="1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S</a:t>
            </a:r>
            <a:r>
              <a:rPr dirty="0" spc="-3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U</a:t>
            </a:r>
            <a:r>
              <a:rPr dirty="0" spc="-40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L</a:t>
            </a:r>
            <a:r>
              <a:rPr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TS</a:t>
            </a:r>
            <a:endParaRPr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104869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94" name="Text Box 10"/>
          <p:cNvSpPr txBox="1"/>
          <p:nvPr/>
        </p:nvSpPr>
        <p:spPr>
          <a:xfrm>
            <a:off x="609600" y="762000"/>
            <a:ext cx="8371840" cy="5365750"/>
          </a:xfrm>
          <a:prstGeom prst="rect"/>
          <a:noFill/>
        </p:spPr>
        <p:txBody>
          <a:bodyPr rtlCol="0" wrap="square">
            <a:noAutofit/>
            <a:scene3d>
              <a:camera prst="orthographicFront"/>
              <a:lightRig dir="t" rig="harsh"/>
            </a:scene3d>
            <a:sp3d extrusionH="57150" prstMaterial="matte">
              <a:bevelT w="63500" h="12700" prst="angle"/>
              <a:contourClr>
                <a:schemeClr val="bg1">
                  <a:lumMod val="65000"/>
                </a:schemeClr>
              </a:contourClr>
            </a:sp3d>
          </a:bodyPr>
          <a:p>
            <a:pPr algn="l" indent="-203835" lvl="2" marL="612140">
              <a:lnSpc>
                <a:spcPts val="5220"/>
              </a:lnSpc>
              <a:buFont typeface="Arial" panose="020B0604020202020204"/>
              <a:buChar char="⚬"/>
            </a:pPr>
            <a:r>
              <a:rPr dirty="0" sz="2000" lang="en-US">
                <a:solidFill>
                  <a:schemeClr val="accent3"/>
                </a:solidFill>
                <a:effectLst/>
                <a:latin typeface="Calibri" panose="020F0502020204030204" charset="0"/>
                <a:cs typeface="Calibri" panose="020F0502020204030204" charset="0"/>
                <a:sym typeface="+mn-ea"/>
              </a:rPr>
              <a:t>Enhanced Detection:</a:t>
            </a:r>
            <a:r>
              <a:rPr dirty="0" lang="en-US">
                <a:solidFill>
                  <a:schemeClr val="tx1"/>
                </a:solidFill>
                <a:effectLst/>
                <a:latin typeface="Bahnschrift Light" panose="020B0502040204020203" charset="0"/>
                <a:cs typeface="Bahnschrift Light" panose="020B0502040204020203" charset="0"/>
                <a:sym typeface="+mn-ea"/>
              </a:rPr>
              <a:t> </a:t>
            </a:r>
            <a:r>
              <a:rPr dirty="0" lang="en-US">
                <a:solidFill>
                  <a:schemeClr val="tx1"/>
                </a:solidFill>
                <a:latin typeface="Bahnschrift Light" panose="020B0502040204020203" charset="0"/>
                <a:cs typeface="Bahnschrift Light" panose="020B0502040204020203" charset="0"/>
                <a:sym typeface="+mn-ea"/>
              </a:rPr>
              <a:t>Improved capability to identify and mitigate keylogger threats promptly.</a:t>
            </a:r>
            <a:endParaRPr dirty="0" lang="en-US">
              <a:solidFill>
                <a:schemeClr val="tx1"/>
              </a:solidFill>
              <a:latin typeface="Bahnschrift Light" panose="020B0502040204020203" charset="0"/>
              <a:cs typeface="Bahnschrift Light" panose="020B0502040204020203" charset="0"/>
              <a:sym typeface="+mn-ea"/>
            </a:endParaRPr>
          </a:p>
          <a:p>
            <a:pPr algn="l" indent="-203835" lvl="2" marL="612140">
              <a:lnSpc>
                <a:spcPts val="5220"/>
              </a:lnSpc>
              <a:buFont typeface="Arial" panose="020B0604020202020204"/>
              <a:buChar char="⚬"/>
            </a:pPr>
            <a:r>
              <a:rPr dirty="0" sz="2000" lang="en-US" spc="26">
                <a:solidFill>
                  <a:schemeClr val="accent3"/>
                </a:solidFill>
                <a:latin typeface="Calibri" panose="020F0502020204030204" charset="0"/>
                <a:cs typeface="Calibri" panose="020F0502020204030204" charset="0"/>
                <a:sym typeface="+mn-ea"/>
              </a:rPr>
              <a:t>Reduced Vulnerabilities: </a:t>
            </a:r>
            <a:r>
              <a:rPr dirty="0" lang="en-US" spc="26">
                <a:solidFill>
                  <a:schemeClr val="tx1"/>
                </a:solidFill>
                <a:latin typeface="Bahnschrift Light" panose="020B0502040204020203" charset="0"/>
                <a:cs typeface="Bahnschrift Light" panose="020B0502040204020203" charset="0"/>
                <a:sym typeface="+mn-ea"/>
              </a:rPr>
              <a:t>Minimized risk of data breaches and unauthorized access.</a:t>
            </a:r>
            <a:endParaRPr dirty="0" lang="en-US" spc="26">
              <a:solidFill>
                <a:schemeClr val="tx1"/>
              </a:solidFill>
              <a:latin typeface="Bahnschrift Light" panose="020B0502040204020203" charset="0"/>
              <a:cs typeface="Bahnschrift Light" panose="020B0502040204020203" charset="0"/>
              <a:sym typeface="+mn-ea"/>
            </a:endParaRPr>
          </a:p>
          <a:p>
            <a:pPr algn="l" indent="-203835" lvl="2" marL="612140">
              <a:lnSpc>
                <a:spcPts val="5220"/>
              </a:lnSpc>
              <a:buFont typeface="Arial" panose="020B0604020202020204"/>
              <a:buChar char="⚬"/>
            </a:pPr>
            <a:r>
              <a:rPr dirty="0" sz="2000" lang="en-US" spc="26">
                <a:solidFill>
                  <a:schemeClr val="accent3"/>
                </a:solidFill>
                <a:latin typeface="Calibri" panose="020F0502020204030204" charset="0"/>
                <a:cs typeface="Calibri" panose="020F0502020204030204" charset="0"/>
                <a:sym typeface="+mn-ea"/>
              </a:rPr>
              <a:t>Improved Compliance:</a:t>
            </a:r>
            <a:r>
              <a:rPr dirty="0" lang="en-US" spc="26">
                <a:solidFill>
                  <a:schemeClr val="accent3"/>
                </a:solidFill>
                <a:latin typeface="Calibri" panose="020F0502020204030204" charset="0"/>
                <a:cs typeface="Calibri" panose="020F0502020204030204" charset="0"/>
                <a:sym typeface="+mn-ea"/>
              </a:rPr>
              <a:t> </a:t>
            </a:r>
            <a:r>
              <a:rPr dirty="0" lang="en-US" spc="26">
                <a:solidFill>
                  <a:schemeClr val="tx1"/>
                </a:solidFill>
                <a:latin typeface="Bahnschrift Light" panose="020B0502040204020203" charset="0"/>
                <a:cs typeface="Bahnschrift Light" panose="020B0502040204020203" charset="0"/>
                <a:sym typeface="+mn-ea"/>
              </a:rPr>
              <a:t>Ensured adherence to legal and ethical standards in monitoring practices.</a:t>
            </a:r>
            <a:endParaRPr dirty="0" lang="en-US" spc="26">
              <a:solidFill>
                <a:schemeClr val="tx1"/>
              </a:solidFill>
              <a:latin typeface="Bahnschrift Light" panose="020B0502040204020203" charset="0"/>
              <a:cs typeface="Bahnschrift Light" panose="020B0502040204020203" charset="0"/>
              <a:sym typeface="+mn-ea"/>
            </a:endParaRPr>
          </a:p>
          <a:p>
            <a:pPr algn="l" indent="-203835" lvl="2" marL="612140">
              <a:lnSpc>
                <a:spcPts val="5220"/>
              </a:lnSpc>
              <a:buFont typeface="Arial" panose="020B0604020202020204"/>
              <a:buChar char="⚬"/>
            </a:pPr>
            <a:r>
              <a:rPr dirty="0" sz="2000" lang="en-US" spc="27">
                <a:solidFill>
                  <a:schemeClr val="accent3"/>
                </a:solidFill>
                <a:latin typeface="Calibri" panose="020F0502020204030204" charset="0"/>
                <a:cs typeface="Calibri" panose="020F0502020204030204" charset="0"/>
                <a:sym typeface="+mn-ea"/>
              </a:rPr>
              <a:t>Heightened Awareness</a:t>
            </a:r>
            <a:r>
              <a:rPr dirty="0" lang="en-US" spc="27">
                <a:solidFill>
                  <a:schemeClr val="accent3"/>
                </a:solidFill>
                <a:latin typeface="Roboto"/>
                <a:sym typeface="+mn-ea"/>
              </a:rPr>
              <a:t>:</a:t>
            </a:r>
            <a:r>
              <a:rPr dirty="0" lang="en-US" spc="27">
                <a:solidFill>
                  <a:schemeClr val="accent3"/>
                </a:solidFill>
                <a:latin typeface="Bahnschrift Light" panose="020B0502040204020203" charset="0"/>
                <a:cs typeface="Bahnschrift Light" panose="020B0502040204020203" charset="0"/>
                <a:sym typeface="+mn-ea"/>
              </a:rPr>
              <a:t> </a:t>
            </a:r>
            <a:r>
              <a:rPr dirty="0" lang="en-US" spc="27">
                <a:solidFill>
                  <a:schemeClr val="tx1"/>
                </a:solidFill>
                <a:latin typeface="Bahnschrift Light" panose="020B0502040204020203" charset="0"/>
                <a:cs typeface="Bahnschrift Light" panose="020B0502040204020203" charset="0"/>
                <a:sym typeface="+mn-ea"/>
              </a:rPr>
              <a:t>Increased knowledge and vigilance among users regarding keylogger risks and preventive measures.</a:t>
            </a:r>
            <a:endParaRPr dirty="0" lang="en-US" spc="27">
              <a:solidFill>
                <a:schemeClr val="accent3"/>
              </a:solidFill>
              <a:latin typeface="Bahnschrift Light" panose="020B0502040204020203" charset="0"/>
              <a:cs typeface="Bahnschrift Light" panose="020B0502040204020203" charset="0"/>
              <a:sym typeface="+mn-ea"/>
            </a:endParaRPr>
          </a:p>
          <a:p>
            <a:pPr algn="l" indent="-203835" lvl="2" marL="612140">
              <a:lnSpc>
                <a:spcPts val="3480"/>
              </a:lnSpc>
            </a:pPr>
            <a:endParaRPr dirty="0" lang="en-US" spc="27">
              <a:solidFill>
                <a:schemeClr val="accent3"/>
              </a:solidFill>
              <a:latin typeface="Roboto"/>
            </a:endParaRPr>
          </a:p>
          <a:p>
            <a:pPr algn="l" indent="-203835" lvl="2" marL="612140">
              <a:lnSpc>
                <a:spcPts val="3480"/>
              </a:lnSpc>
            </a:pPr>
            <a:endParaRPr dirty="0" lang="en-US" spc="27">
              <a:solidFill>
                <a:schemeClr val="accent3"/>
              </a:solidFill>
              <a:latin typeface="Roboto"/>
            </a:endParaRPr>
          </a:p>
          <a:p>
            <a:pPr algn="l" indent="-203835" lvl="2" marL="612140">
              <a:lnSpc>
                <a:spcPts val="3480"/>
              </a:lnSpc>
            </a:pPr>
            <a:endParaRPr dirty="0" lang="en-US" spc="27">
              <a:solidFill>
                <a:schemeClr val="accent3"/>
              </a:solidFill>
              <a:latin typeface="Roboto"/>
            </a:endParaRPr>
          </a:p>
          <a:p>
            <a:endParaRPr dirty="0" lang="en-US" spc="27">
              <a:solidFill>
                <a:schemeClr val="accent3"/>
              </a:solidFill>
              <a:latin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p:grpSpPr>
      <p:sp>
        <p:nvSpPr>
          <p:cNvPr id="1048695" name="Title 1"/>
          <p:cNvSpPr>
            <a:spLocks noGrp="1"/>
          </p:cNvSpPr>
          <p:nvPr>
            <p:ph type="title"/>
          </p:nvPr>
        </p:nvSpPr>
        <p:spPr>
          <a:xfrm>
            <a:off x="755332" y="385444"/>
            <a:ext cx="10681335" cy="738505"/>
          </a:xfrm>
        </p:spPr>
        <p:txBody>
          <a:bodyPr>
            <a:scene3d>
              <a:camera prst="orthographicFront"/>
              <a:lightRig dir="t" rig="threePt"/>
            </a:scene3d>
          </a:bodyPr>
          <a:p>
            <a:r>
              <a:rPr 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PROJECT LINK</a:t>
            </a:r>
            <a:endParaRPr 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1048696" name="Text Box 2"/>
          <p:cNvSpPr txBox="1"/>
          <p:nvPr/>
        </p:nvSpPr>
        <p:spPr>
          <a:xfrm>
            <a:off x="965728" y="2593339"/>
            <a:ext cx="9341089" cy="842365"/>
          </a:xfrm>
          <a:prstGeom prst="rect"/>
          <a:noFill/>
        </p:spPr>
        <p:txBody>
          <a:bodyPr rtlCol="0" wrap="square">
            <a:noAutofit/>
            <a:scene3d>
              <a:camera prst="orthographicFront"/>
              <a:lightRig dir="t" rig="harsh"/>
            </a:scene3d>
            <a:sp3d extrusionH="57150" prstMaterial="matte">
              <a:bevelT w="63500" h="12700" prst="angle"/>
              <a:contourClr>
                <a:schemeClr val="bg1">
                  <a:lumMod val="65000"/>
                </a:schemeClr>
              </a:contourClr>
            </a:sp3d>
          </a:bodyPr>
          <a:p>
            <a:r>
              <a:rPr altLang="en-IN" sz="3200" lang="en-US">
                <a:solidFill>
                  <a:schemeClr val="accent3"/>
                </a:solidFill>
                <a:effectLst/>
              </a:rPr>
              <a:t>https://github.com/sireesha2244/sireesha.git</a:t>
            </a:r>
            <a:endParaRPr sz="3200" lang="en-US">
              <a:solidFill>
                <a:schemeClr val="accent3"/>
              </a:soli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2" name=""/>
        <p:cNvGrpSpPr/>
        <p:nvPr/>
      </p:nvGrpSpPr>
      <p:grpSpPr>
        <a:xfrm>
          <a:off x="0" y="0"/>
          <a:ext cx="0" cy="0"/>
          <a:chOff x="0" y="0"/>
          <a:chExt cx="0" cy="0"/>
        </a:xfrm>
      </p:grpSpPr>
      <p:sp>
        <p:nvSpPr>
          <p:cNvPr id="1048609"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3" name="object 3"/>
          <p:cNvGrpSpPr/>
          <p:nvPr/>
        </p:nvGrpSpPr>
        <p:grpSpPr>
          <a:xfrm>
            <a:off x="7443849" y="0"/>
            <a:ext cx="4752975" cy="6863080"/>
            <a:chOff x="7443849" y="0"/>
            <a:chExt cx="4752975" cy="6863080"/>
          </a:xfrm>
        </p:grpSpPr>
        <p:sp>
          <p:nvSpPr>
            <p:cNvPr id="104861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17"/>
          <p:cNvSpPr txBox="1">
            <a:spLocks noGrp="1"/>
          </p:cNvSpPr>
          <p:nvPr>
            <p:ph type="title"/>
          </p:nvPr>
        </p:nvSpPr>
        <p:spPr>
          <a:xfrm>
            <a:off x="739775" y="381000"/>
            <a:ext cx="7127875" cy="570230"/>
          </a:xfrm>
          <a:prstGeom prst="rect"/>
        </p:spPr>
        <p:txBody>
          <a:bodyPr bIns="0" lIns="0" rIns="0" rtlCol="0" tIns="16510" vert="horz" wrap="square">
            <a:spAutoFit/>
            <a:scene3d>
              <a:camera prst="orthographicFront"/>
              <a:lightRig dir="t" rig="threePt"/>
            </a:scene3d>
          </a:bodyPr>
          <a:p>
            <a:pPr marL="12700">
              <a:lnSpc>
                <a:spcPct val="100000"/>
              </a:lnSpc>
              <a:spcBef>
                <a:spcPts val="130"/>
              </a:spcBef>
            </a:pPr>
            <a:r>
              <a:rPr sz="3600" 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KEYLOGGER AND SECURITY</a:t>
            </a:r>
            <a:endParaRPr sz="3600" 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grpSp>
        <p:nvGrpSpPr>
          <p:cNvPr id="24"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3" name="object 21"/>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 Box 23"/>
          <p:cNvSpPr txBox="1"/>
          <p:nvPr/>
        </p:nvSpPr>
        <p:spPr>
          <a:xfrm>
            <a:off x="756920" y="1301115"/>
            <a:ext cx="8310880" cy="4930140"/>
          </a:xfrm>
          <a:prstGeom prst="rect"/>
          <a:noFill/>
        </p:spPr>
        <p:txBody>
          <a:bodyPr rtlCol="0" wrap="square">
            <a:noAutofit/>
          </a:bodyPr>
          <a:p>
            <a:pPr algn="just">
              <a:lnSpc>
                <a:spcPts val="4430"/>
              </a:lnSpc>
            </a:pPr>
            <a:r>
              <a:rPr dirty="0" sz="2400" lang="en-US" spc="33">
                <a:solidFill>
                  <a:srgbClr val="000000"/>
                </a:solidFill>
                <a:latin typeface="Bahnschrift Light" panose="020B0502040204020203" charset="0"/>
                <a:cs typeface="Bahnschrift Light" panose="020B0502040204020203" charset="0"/>
                <a:sym typeface="+mn-ea"/>
              </a:rPr>
              <a:t>A keylogger or keystroke logger/keyboard capturing is a form of malware or hardware that keeps track of and records your keystrokes as you type. It takes the information and sends it to a hacker using a command-and-control (C&amp;C) server. The hacker then analyzes the keystrokes to locate usernames and passwords and uses them to hack into otherwise secure systems.</a:t>
            </a:r>
            <a:endParaRPr dirty="0" sz="2400" lang="en-US" spc="33">
              <a:solidFill>
                <a:srgbClr val="000000"/>
              </a:solidFill>
              <a:latin typeface="Bahnschrift Light" panose="020B0502040204020203" charset="0"/>
              <a:cs typeface="Bahnschrift Light" panose="020B0502040204020203"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26"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6"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7" name="object 18"/>
          <p:cNvGrpSpPr/>
          <p:nvPr/>
        </p:nvGrpSpPr>
        <p:grpSpPr>
          <a:xfrm>
            <a:off x="47625" y="3868420"/>
            <a:ext cx="4023360" cy="2961005"/>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228853"/>
            <a:ext cx="2357120" cy="1461134"/>
          </a:xfrm>
          <a:prstGeom prst="rect"/>
        </p:spPr>
        <p:txBody>
          <a:bodyPr bIns="0" lIns="0" rIns="0" rtlCol="0" tIns="13335" vert="horz" wrap="square">
            <a:spAutoFit/>
            <a:scene3d>
              <a:camera prst="orthographicFront"/>
              <a:lightRig dir="t" rig="threePt"/>
            </a:scene3d>
          </a:bodyPr>
          <a:p>
            <a:pPr marL="12700">
              <a:lnSpc>
                <a:spcPct val="100000"/>
              </a:lnSpc>
              <a:spcBef>
                <a:spcPts val="105"/>
              </a:spcBef>
            </a:pPr>
            <a:r>
              <a:rPr dirty="0" spc="2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a:t>
            </a:r>
            <a:r>
              <a:rPr dirty="0" spc="-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G</a:t>
            </a:r>
            <a:r>
              <a:rPr dirty="0" spc="-3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E</a:t>
            </a:r>
            <a:r>
              <a:rPr dirty="0" spc="1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N</a:t>
            </a:r>
            <a:r>
              <a:rPr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DA</a:t>
            </a:r>
            <a:endParaRPr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 Box 22"/>
          <p:cNvSpPr txBox="1"/>
          <p:nvPr/>
        </p:nvSpPr>
        <p:spPr>
          <a:xfrm>
            <a:off x="609600" y="838200"/>
            <a:ext cx="6460490" cy="3030220"/>
          </a:xfrm>
          <a:prstGeom prst="rect"/>
          <a:noFill/>
        </p:spPr>
        <p:txBody>
          <a:bodyPr rtlCol="0" wrap="square">
            <a:noAutofit/>
          </a:bodyPr>
          <a:p>
            <a:pPr algn="l" indent="-285750" lvl="2" marL="749935">
              <a:lnSpc>
                <a:spcPts val="3960"/>
              </a:lnSpc>
              <a:buFont typeface="Wingdings" panose="05000000000000000000" charset="0"/>
              <a:buChar char="Ø"/>
            </a:pPr>
            <a:r>
              <a:rPr b="1" dirty="0" lang="en-US" spc="29">
                <a:latin typeface="Bahnschrift Light" panose="020B0502040204020203" charset="0"/>
                <a:cs typeface="Bahnschrift Light" panose="020B0502040204020203" charset="0"/>
                <a:sym typeface="+mn-ea"/>
              </a:rPr>
              <a:t>Theft of Sensitive Information</a:t>
            </a:r>
            <a:endParaRPr b="1" dirty="0" lang="en-US" spc="29">
              <a:latin typeface="Bahnschrift Light" panose="020B0502040204020203" charset="0"/>
              <a:cs typeface="Bahnschrift Light" panose="020B0502040204020203" charset="0"/>
              <a:sym typeface="+mn-ea"/>
            </a:endParaRPr>
          </a:p>
          <a:p>
            <a:pPr algn="l" indent="-285750" lvl="2" marL="749935">
              <a:lnSpc>
                <a:spcPts val="3960"/>
              </a:lnSpc>
              <a:buFont typeface="Wingdings" panose="05000000000000000000" charset="0"/>
              <a:buChar char="Ø"/>
            </a:pPr>
            <a:r>
              <a:rPr b="1" dirty="0" lang="en-US" spc="29">
                <a:latin typeface="Bahnschrift Light" panose="020B0502040204020203" charset="0"/>
                <a:cs typeface="Bahnschrift Light" panose="020B0502040204020203" charset="0"/>
                <a:sym typeface="+mn-ea"/>
              </a:rPr>
              <a:t>Surveillance and Espionage</a:t>
            </a:r>
            <a:endParaRPr b="1" dirty="0" lang="en-US" spc="29">
              <a:latin typeface="Bahnschrift Light" panose="020B0502040204020203" charset="0"/>
              <a:cs typeface="Bahnschrift Light" panose="020B0502040204020203" charset="0"/>
              <a:sym typeface="+mn-ea"/>
            </a:endParaRPr>
          </a:p>
          <a:p>
            <a:pPr algn="l" indent="-285750" lvl="2" marL="749935">
              <a:lnSpc>
                <a:spcPts val="3960"/>
              </a:lnSpc>
              <a:buFont typeface="Wingdings" panose="05000000000000000000" charset="0"/>
              <a:buChar char="Ø"/>
            </a:pPr>
            <a:r>
              <a:rPr b="1" dirty="0" lang="en-US" spc="29">
                <a:latin typeface="Bahnschrift Light" panose="020B0502040204020203" charset="0"/>
                <a:cs typeface="Bahnschrift Light" panose="020B0502040204020203" charset="0"/>
                <a:sym typeface="+mn-ea"/>
              </a:rPr>
              <a:t>Unauthorized Access and Control</a:t>
            </a:r>
            <a:endParaRPr b="1" dirty="0" lang="en-US" spc="29">
              <a:latin typeface="Bahnschrift Light" panose="020B0502040204020203" charset="0"/>
              <a:cs typeface="Bahnschrift Light" panose="020B0502040204020203" charset="0"/>
              <a:sym typeface="+mn-ea"/>
            </a:endParaRPr>
          </a:p>
          <a:p>
            <a:pPr algn="l" indent="-285750" lvl="2" marL="749935">
              <a:lnSpc>
                <a:spcPts val="3960"/>
              </a:lnSpc>
              <a:buFont typeface="Wingdings" panose="05000000000000000000" charset="0"/>
              <a:buChar char="Ø"/>
            </a:pPr>
            <a:r>
              <a:rPr b="1" dirty="0" lang="en-US" spc="29">
                <a:latin typeface="Bahnschrift Light" panose="020B0502040204020203" charset="0"/>
                <a:cs typeface="Bahnschrift Light" panose="020B0502040204020203" charset="0"/>
                <a:sym typeface="+mn-ea"/>
              </a:rPr>
              <a:t>Monitoring and Control in a Domestic Context</a:t>
            </a:r>
            <a:endParaRPr b="1" dirty="0" lang="en-US" spc="29">
              <a:latin typeface="Bahnschrift Light" panose="020B0502040204020203" charset="0"/>
              <a:cs typeface="Bahnschrift Light" panose="020B0502040204020203" charset="0"/>
              <a:sym typeface="+mn-ea"/>
            </a:endParaRPr>
          </a:p>
          <a:p>
            <a:pPr algn="l" indent="-285750" lvl="2" marL="749935">
              <a:lnSpc>
                <a:spcPts val="3960"/>
              </a:lnSpc>
              <a:buFont typeface="Wingdings" panose="05000000000000000000" charset="0"/>
              <a:buChar char="Ø"/>
            </a:pPr>
            <a:r>
              <a:rPr b="1" dirty="0" lang="en-US" spc="29">
                <a:latin typeface="Bahnschrift Light" panose="020B0502040204020203" charset="0"/>
                <a:cs typeface="Bahnschrift Light" panose="020B0502040204020203" charset="0"/>
                <a:sym typeface="+mn-ea"/>
              </a:rPr>
              <a:t>Blackmail and Extortion</a:t>
            </a:r>
            <a:endParaRPr b="1" dirty="0" lang="en-US" spc="29">
              <a:latin typeface="Bahnschrift Light" panose="020B0502040204020203" charset="0"/>
              <a:cs typeface="Bahnschrift Light" panose="020B0502040204020203" charset="0"/>
              <a:sym typeface="+mn-ea"/>
            </a:endParaRPr>
          </a:p>
          <a:p>
            <a:pPr algn="l" indent="-285750" lvl="2" marL="749935">
              <a:lnSpc>
                <a:spcPts val="3960"/>
              </a:lnSpc>
              <a:buFont typeface="Wingdings" panose="05000000000000000000" charset="0"/>
              <a:buChar char="Ø"/>
            </a:pPr>
            <a:r>
              <a:rPr b="1" dirty="0" lang="en-US" spc="30">
                <a:latin typeface="Bahnschrift Light" panose="020B0502040204020203" charset="0"/>
                <a:cs typeface="Bahnschrift Light" panose="020B0502040204020203" charset="0"/>
                <a:sym typeface="+mn-ea"/>
              </a:rPr>
              <a:t>Behavioral Analysis and Targeting</a:t>
            </a:r>
            <a:endParaRPr b="1" dirty="0" lang="en-US" spc="30">
              <a:latin typeface="Bahnschrift Light" panose="020B0502040204020203" charset="0"/>
              <a:cs typeface="Bahnschrift Light" panose="020B0502040204020203" charset="0"/>
              <a:sym typeface="+mn-ea"/>
            </a:endParaRPr>
          </a:p>
          <a:p>
            <a:pPr indent="-285750" marL="285750">
              <a:buFont typeface="Wingdings" panose="05000000000000000000" charset="0"/>
              <a:buChar char="Ø"/>
            </a:pPr>
            <a:endParaRPr altLang="en-US" b="1" dirty="0" lang="en-US" spc="30">
              <a:solidFill>
                <a:schemeClr val="tx1"/>
              </a:solidFill>
              <a:latin typeface="Bahnschrift Light" panose="020B0502040204020203" charset="0"/>
              <a:cs typeface="Bahnschrift Light" panose="020B0502040204020203" charset="0"/>
              <a:sym typeface="+mn-ea"/>
            </a:endParaRPr>
          </a:p>
          <a:p>
            <a:pPr indent="-285750" marL="285750">
              <a:buFont typeface="Wingdings" panose="05000000000000000000" charset="0"/>
              <a:buChar char="q"/>
            </a:pPr>
            <a:endParaRPr b="1" lang="en-US">
              <a:latin typeface="Bahnschrift Light" panose="020B0502040204020203" charset="0"/>
              <a:cs typeface="Bahnschrift Light" panose="020B0502040204020203" charset="0"/>
            </a:endParaRPr>
          </a:p>
        </p:txBody>
      </p:sp>
      <p:sp>
        <p:nvSpPr>
          <p:cNvPr id="1048643" name="Text Box 23"/>
          <p:cNvSpPr txBox="1"/>
          <p:nvPr/>
        </p:nvSpPr>
        <p:spPr>
          <a:xfrm>
            <a:off x="2257425" y="3801745"/>
            <a:ext cx="6619875" cy="3027680"/>
          </a:xfrm>
          <a:prstGeom prst="rect"/>
          <a:noFill/>
        </p:spPr>
        <p:txBody>
          <a:bodyPr rtlCol="0" wrap="square">
            <a:noAutofit/>
          </a:bodyPr>
          <a:p>
            <a:pPr algn="just">
              <a:lnSpc>
                <a:spcPts val="3960"/>
              </a:lnSpc>
            </a:pPr>
            <a:r>
              <a:rPr dirty="0" lang="en-US" spc="30">
                <a:solidFill>
                  <a:srgbClr val="000000"/>
                </a:solidFill>
                <a:latin typeface="Bahnschrift Light" panose="020B0502040204020203" charset="0"/>
                <a:cs typeface="Bahnschrift Light" panose="020B0502040204020203" charset="0"/>
                <a:sym typeface="+mn-ea"/>
              </a:rPr>
              <a:t>The agenda behind keyloggers ranges from benign and authorized uses to malicious and illegal activities. Understanding the various motivations and implications of keylogger use highlights the importance of robust security measures and ethical considerations in protecting personal and organizational data.</a:t>
            </a:r>
            <a:endParaRPr lang="en-US">
              <a:latin typeface="Bahnschrift Light" panose="020B0502040204020203" charset="0"/>
              <a:cs typeface="Bahnschrift Light" panose="020B05020402040202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762317" y="22834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P</a:t>
            </a:r>
            <a:r>
              <a:rPr dirty="0" sz="4250" spc="1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ROB</a:t>
            </a:r>
            <a:r>
              <a:rPr dirty="0" sz="4250" spc="5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L</a:t>
            </a:r>
            <a:r>
              <a:rPr dirty="0" sz="4250" spc="-2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E</a:t>
            </a:r>
            <a:r>
              <a:rPr dirty="0" sz="4250" spc="2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M</a:t>
            </a:r>
            <a:r>
              <a:rPr dirty="0" sz="425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dirty="0" sz="4250" spc="1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S</a:t>
            </a:r>
            <a:r>
              <a:rPr dirty="0" sz="4250" spc="-37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a:t>
            </a:r>
            <a:r>
              <a:rPr dirty="0" sz="4250" spc="-37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a:t>
            </a:r>
            <a:r>
              <a:rPr dirty="0" sz="4250" spc="1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a:t>
            </a:r>
            <a:r>
              <a:rPr dirty="0" sz="4250" spc="-1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E</a:t>
            </a:r>
            <a:r>
              <a:rPr dirty="0" sz="4250" spc="-2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ME</a:t>
            </a:r>
            <a:r>
              <a:rPr dirty="0" sz="4250" spc="1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NT</a:t>
            </a:r>
            <a:endParaRPr dirty="0" sz="4250" spc="1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9"/>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 Box 11"/>
          <p:cNvSpPr txBox="1"/>
          <p:nvPr/>
        </p:nvSpPr>
        <p:spPr>
          <a:xfrm>
            <a:off x="838200" y="1019175"/>
            <a:ext cx="7976235" cy="1845310"/>
          </a:xfrm>
          <a:prstGeom prst="rect"/>
          <a:noFill/>
        </p:spPr>
        <p:txBody>
          <a:bodyPr rtlCol="0" wrap="square">
            <a:noAutofit/>
          </a:bodyPr>
          <a:p>
            <a:pPr algn="just"/>
            <a:r>
              <a:rPr dirty="0" lang="en-US">
                <a:latin typeface="Bahnschrift Light" panose="020B0502040204020203" charset="0"/>
                <a:cs typeface="Bahnschrift Light" panose="020B0502040204020203" charset="0"/>
                <a:sym typeface="+mn-ea"/>
              </a:rPr>
              <a:t>Keyloggers pose a significant cybersecurity threat due to their ability to surreptitiously capture keystrokes and potentially compromise sensitive information such as passwords, credit card details, and personal </a:t>
            </a:r>
            <a:r>
              <a:rPr dirty="0" lang="en-US" err="1">
                <a:latin typeface="Bahnschrift Light" panose="020B0502040204020203" charset="0"/>
                <a:cs typeface="Bahnschrift Light" panose="020B0502040204020203" charset="0"/>
                <a:sym typeface="+mn-ea"/>
              </a:rPr>
              <a:t>communications.Effective</a:t>
            </a:r>
            <a:r>
              <a:rPr dirty="0" lang="en-US">
                <a:latin typeface="Bahnschrift Light" panose="020B0502040204020203" charset="0"/>
                <a:cs typeface="Bahnschrift Light" panose="020B0502040204020203" charset="0"/>
                <a:sym typeface="+mn-ea"/>
              </a:rPr>
              <a:t> protection against keyloggers requires a multifaceted approach including robust cybersecurity measures, user education on recognizing phishing attempts</a:t>
            </a:r>
            <a:r>
              <a:rPr altLang="en-US" dirty="0" lang="en-IN">
                <a:latin typeface="Bahnschrift Light" panose="020B0502040204020203" charset="0"/>
                <a:cs typeface="Bahnschrift Light" panose="020B0502040204020203" charset="0"/>
                <a:sym typeface="+mn-ea"/>
              </a:rPr>
              <a:t>.</a:t>
            </a:r>
            <a:endParaRPr dirty="0" lang="en-US">
              <a:latin typeface="Bahnschrift Light" panose="020B0502040204020203" charset="0"/>
              <a:cs typeface="Bahnschrift Light" panose="020B0502040204020203" charset="0"/>
            </a:endParaRPr>
          </a:p>
          <a:p>
            <a:endParaRPr dirty="0" lang="en-US">
              <a:latin typeface="Bahnschrift Light" panose="020B0502040204020203" charset="0"/>
              <a:cs typeface="Bahnschrift Light" panose="020B0502040204020203" charset="0"/>
            </a:endParaRPr>
          </a:p>
          <a:p>
            <a:endParaRPr dirty="0" lang="en-US">
              <a:latin typeface="Bahnschrift Light" panose="020B0502040204020203" charset="0"/>
              <a:cs typeface="Bahnschrift Light" panose="020B0502040204020203" charset="0"/>
            </a:endParaRPr>
          </a:p>
          <a:p>
            <a:endParaRPr lang="en-US">
              <a:latin typeface="Bahnschrift Light" panose="020B0502040204020203" charset="0"/>
              <a:cs typeface="Bahnschrift Light" panose="020B0502040204020203" charset="0"/>
            </a:endParaRPr>
          </a:p>
        </p:txBody>
      </p:sp>
      <p:sp>
        <p:nvSpPr>
          <p:cNvPr id="1048650" name="Text Box 13"/>
          <p:cNvSpPr txBox="1"/>
          <p:nvPr/>
        </p:nvSpPr>
        <p:spPr>
          <a:xfrm>
            <a:off x="852170" y="2667000"/>
            <a:ext cx="3211195" cy="460375"/>
          </a:xfrm>
          <a:prstGeom prst="rect"/>
          <a:noFill/>
        </p:spPr>
        <p:txBody>
          <a:bodyPr rtlCol="0" wrap="square">
            <a:spAutoFit/>
            <a:scene3d>
              <a:camera prst="orthographicFront"/>
              <a:lightRig dir="t" rig="harsh"/>
            </a:scene3d>
            <a:sp3d extrusionH="57150" prstMaterial="matte">
              <a:bevelT w="63500" h="12700" prst="angle"/>
              <a:contourClr>
                <a:schemeClr val="bg1">
                  <a:lumMod val="65000"/>
                </a:schemeClr>
              </a:contourClr>
            </a:sp3d>
          </a:bodyPr>
          <a:p>
            <a:r>
              <a:rPr b="1" sz="2400" lang="en-US">
                <a:solidFill>
                  <a:schemeClr val="accent3"/>
                </a:solidFill>
                <a:effectLst/>
              </a:rPr>
              <a:t>OBJECTIVES:</a:t>
            </a:r>
            <a:endParaRPr b="1" sz="2400" lang="en-US">
              <a:solidFill>
                <a:schemeClr val="accent3"/>
              </a:solidFill>
              <a:effectLst/>
            </a:endParaRPr>
          </a:p>
        </p:txBody>
      </p:sp>
      <p:sp>
        <p:nvSpPr>
          <p:cNvPr id="1048651" name="Text Box 14"/>
          <p:cNvSpPr txBox="1"/>
          <p:nvPr/>
        </p:nvSpPr>
        <p:spPr>
          <a:xfrm>
            <a:off x="914400" y="2971800"/>
            <a:ext cx="7386955" cy="1577340"/>
          </a:xfrm>
          <a:prstGeom prst="rect"/>
          <a:noFill/>
        </p:spPr>
        <p:txBody>
          <a:bodyPr rtlCol="0" wrap="square">
            <a:noAutofit/>
          </a:bodyPr>
          <a:p>
            <a:pPr algn="l" indent="-179070" lvl="2" marL="537210">
              <a:lnSpc>
                <a:spcPts val="3055"/>
              </a:lnSpc>
              <a:buFont typeface="Arial" panose="020B0604020202020204"/>
              <a:buChar char="⚬"/>
            </a:pPr>
            <a:r>
              <a:rPr dirty="0" lang="en-US" spc="23">
                <a:solidFill>
                  <a:srgbClr val="000000"/>
                </a:solidFill>
                <a:latin typeface="Bahnschrift Light" panose="020B0502040204020203" charset="0"/>
                <a:cs typeface="Bahnschrift Light" panose="020B0502040204020203" charset="0"/>
                <a:sym typeface="+mn-ea"/>
              </a:rPr>
              <a:t>Identify and categorize keyloggers.</a:t>
            </a:r>
            <a:endParaRPr dirty="0" lang="en-US" spc="23">
              <a:solidFill>
                <a:srgbClr val="000000"/>
              </a:solidFill>
              <a:latin typeface="Bahnschrift Light" panose="020B0502040204020203" charset="0"/>
              <a:cs typeface="Bahnschrift Light" panose="020B0502040204020203" charset="0"/>
              <a:sym typeface="+mn-ea"/>
            </a:endParaRPr>
          </a:p>
          <a:p>
            <a:pPr algn="l" indent="-179070" lvl="2" marL="537210">
              <a:lnSpc>
                <a:spcPts val="3055"/>
              </a:lnSpc>
              <a:buFont typeface="Arial" panose="020B0604020202020204"/>
              <a:buChar char="⚬"/>
            </a:pPr>
            <a:r>
              <a:rPr dirty="0" lang="en-US" spc="23">
                <a:solidFill>
                  <a:srgbClr val="000000"/>
                </a:solidFill>
                <a:latin typeface="Bahnschrift Light" panose="020B0502040204020203" charset="0"/>
                <a:cs typeface="Bahnschrift Light" panose="020B0502040204020203" charset="0"/>
                <a:sym typeface="+mn-ea"/>
              </a:rPr>
              <a:t>Assess security risks.</a:t>
            </a:r>
            <a:endParaRPr dirty="0" lang="en-US" spc="23">
              <a:solidFill>
                <a:srgbClr val="000000"/>
              </a:solidFill>
              <a:latin typeface="Bahnschrift Light" panose="020B0502040204020203" charset="0"/>
              <a:cs typeface="Bahnschrift Light" panose="020B0502040204020203" charset="0"/>
              <a:sym typeface="+mn-ea"/>
            </a:endParaRPr>
          </a:p>
          <a:p>
            <a:pPr algn="l" indent="-179070" lvl="2" marL="537210">
              <a:lnSpc>
                <a:spcPts val="3055"/>
              </a:lnSpc>
              <a:buFont typeface="Arial" panose="020B0604020202020204"/>
              <a:buChar char="⚬"/>
            </a:pPr>
            <a:r>
              <a:rPr dirty="0" lang="en-US" spc="23">
                <a:solidFill>
                  <a:srgbClr val="000000"/>
                </a:solidFill>
                <a:latin typeface="Bahnschrift Light" panose="020B0502040204020203" charset="0"/>
                <a:cs typeface="Bahnschrift Light" panose="020B0502040204020203" charset="0"/>
                <a:sym typeface="+mn-ea"/>
              </a:rPr>
              <a:t>Develop detection and prevention strategies.</a:t>
            </a:r>
            <a:endParaRPr dirty="0" lang="en-US" spc="23">
              <a:solidFill>
                <a:srgbClr val="000000"/>
              </a:solidFill>
              <a:latin typeface="Bahnschrift Light" panose="020B0502040204020203" charset="0"/>
              <a:cs typeface="Bahnschrift Light" panose="020B0502040204020203" charset="0"/>
              <a:sym typeface="+mn-ea"/>
            </a:endParaRPr>
          </a:p>
          <a:p>
            <a:pPr algn="l" indent="-179070" lvl="2" marL="537210">
              <a:lnSpc>
                <a:spcPts val="3055"/>
              </a:lnSpc>
              <a:buFont typeface="Arial" panose="020B0604020202020204"/>
              <a:buChar char="⚬"/>
            </a:pPr>
            <a:r>
              <a:rPr dirty="0" lang="en-US" spc="23">
                <a:solidFill>
                  <a:srgbClr val="000000"/>
                </a:solidFill>
                <a:latin typeface="Bahnschrift Light" panose="020B0502040204020203" charset="0"/>
                <a:cs typeface="Bahnschrift Light" panose="020B0502040204020203" charset="0"/>
                <a:sym typeface="+mn-ea"/>
              </a:rPr>
              <a:t>Explore legal and ethical considerations.</a:t>
            </a:r>
            <a:endParaRPr lang="en-US">
              <a:latin typeface="Bahnschrift Light" panose="020B0502040204020203" charset="0"/>
              <a:cs typeface="Bahnschrift Light" panose="020B0502040204020203" charset="0"/>
            </a:endParaRPr>
          </a:p>
        </p:txBody>
      </p:sp>
      <p:sp>
        <p:nvSpPr>
          <p:cNvPr id="1048652" name="Text Box 17"/>
          <p:cNvSpPr txBox="1"/>
          <p:nvPr/>
        </p:nvSpPr>
        <p:spPr>
          <a:xfrm>
            <a:off x="990600" y="4572000"/>
            <a:ext cx="2340610" cy="460375"/>
          </a:xfrm>
          <a:prstGeom prst="rect"/>
          <a:noFill/>
        </p:spPr>
        <p:txBody>
          <a:bodyPr rtlCol="0" wrap="square">
            <a:spAutoFit/>
            <a:scene3d>
              <a:camera prst="orthographicFront"/>
              <a:lightRig dir="t" rig="harsh"/>
            </a:scene3d>
            <a:sp3d extrusionH="57150" prstMaterial="matte">
              <a:bevelT w="63500" h="12700" prst="angle"/>
              <a:contourClr>
                <a:schemeClr val="bg1">
                  <a:lumMod val="65000"/>
                </a:schemeClr>
              </a:contourClr>
            </a:sp3d>
          </a:bodyPr>
          <a:p>
            <a:r>
              <a:rPr b="1" sz="2400" lang="en-US">
                <a:solidFill>
                  <a:schemeClr val="accent3"/>
                </a:solidFill>
                <a:effectLst/>
              </a:rPr>
              <a:t>CHALLENGES:</a:t>
            </a:r>
            <a:endParaRPr b="1" sz="2400" lang="en-US">
              <a:solidFill>
                <a:schemeClr val="accent3"/>
              </a:solidFill>
              <a:effectLst/>
            </a:endParaRPr>
          </a:p>
        </p:txBody>
      </p:sp>
      <p:sp>
        <p:nvSpPr>
          <p:cNvPr id="1048653" name="Text Box 18"/>
          <p:cNvSpPr txBox="1"/>
          <p:nvPr/>
        </p:nvSpPr>
        <p:spPr>
          <a:xfrm>
            <a:off x="1143000" y="4814570"/>
            <a:ext cx="4385310" cy="1662430"/>
          </a:xfrm>
          <a:prstGeom prst="rect"/>
          <a:noFill/>
        </p:spPr>
        <p:txBody>
          <a:bodyPr rtlCol="0" wrap="square">
            <a:noAutofit/>
          </a:bodyPr>
          <a:p>
            <a:pPr algn="l" indent="-179070" lvl="2" marL="537210">
              <a:lnSpc>
                <a:spcPts val="3055"/>
              </a:lnSpc>
              <a:buFont typeface="Arial" panose="020B0604020202020204"/>
              <a:buChar char="⚬"/>
            </a:pPr>
            <a:r>
              <a:rPr dirty="0" lang="en-US" spc="23">
                <a:solidFill>
                  <a:srgbClr val="000000"/>
                </a:solidFill>
                <a:latin typeface="Bahnschrift Light" panose="020B0502040204020203" charset="0"/>
                <a:cs typeface="Bahnschrift Light" panose="020B0502040204020203" charset="0"/>
                <a:sym typeface="+mn-ea"/>
              </a:rPr>
              <a:t>Detection Complexity.</a:t>
            </a:r>
            <a:endParaRPr dirty="0" lang="en-US" spc="23">
              <a:solidFill>
                <a:srgbClr val="000000"/>
              </a:solidFill>
              <a:latin typeface="Bahnschrift Light" panose="020B0502040204020203" charset="0"/>
              <a:cs typeface="Bahnschrift Light" panose="020B0502040204020203" charset="0"/>
              <a:sym typeface="+mn-ea"/>
            </a:endParaRPr>
          </a:p>
          <a:p>
            <a:pPr algn="l" indent="-179070" lvl="2" marL="537210">
              <a:lnSpc>
                <a:spcPts val="3055"/>
              </a:lnSpc>
              <a:buFont typeface="Arial" panose="020B0604020202020204"/>
              <a:buChar char="⚬"/>
            </a:pPr>
            <a:r>
              <a:rPr dirty="0" lang="en-US" spc="23">
                <a:solidFill>
                  <a:srgbClr val="000000"/>
                </a:solidFill>
                <a:latin typeface="Bahnschrift Light" panose="020B0502040204020203" charset="0"/>
                <a:cs typeface="Bahnschrift Light" panose="020B0502040204020203" charset="0"/>
                <a:sym typeface="+mn-ea"/>
              </a:rPr>
              <a:t>Evolving Threats.</a:t>
            </a:r>
            <a:endParaRPr dirty="0" lang="en-US" spc="23">
              <a:solidFill>
                <a:srgbClr val="000000"/>
              </a:solidFill>
              <a:latin typeface="Bahnschrift Light" panose="020B0502040204020203" charset="0"/>
              <a:cs typeface="Bahnschrift Light" panose="020B0502040204020203" charset="0"/>
              <a:sym typeface="+mn-ea"/>
            </a:endParaRPr>
          </a:p>
          <a:p>
            <a:pPr algn="l" indent="-179070" lvl="2" marL="537210">
              <a:lnSpc>
                <a:spcPts val="3055"/>
              </a:lnSpc>
              <a:buFont typeface="Arial" panose="020B0604020202020204"/>
              <a:buChar char="⚬"/>
            </a:pPr>
            <a:r>
              <a:rPr dirty="0" lang="en-US" spc="23">
                <a:solidFill>
                  <a:srgbClr val="000000"/>
                </a:solidFill>
                <a:latin typeface="Bahnschrift Light" panose="020B0502040204020203" charset="0"/>
                <a:cs typeface="Bahnschrift Light" panose="020B0502040204020203" charset="0"/>
                <a:sym typeface="+mn-ea"/>
              </a:rPr>
              <a:t>User Awareness.</a:t>
            </a:r>
            <a:endParaRPr dirty="0" lang="en-US" spc="23">
              <a:solidFill>
                <a:srgbClr val="000000"/>
              </a:solidFill>
              <a:latin typeface="Bahnschrift Light" panose="020B0502040204020203" charset="0"/>
              <a:cs typeface="Bahnschrift Light" panose="020B0502040204020203" charset="0"/>
              <a:sym typeface="+mn-ea"/>
            </a:endParaRPr>
          </a:p>
          <a:p>
            <a:pPr algn="l" indent="-179070" lvl="2" marL="537210">
              <a:lnSpc>
                <a:spcPts val="3055"/>
              </a:lnSpc>
              <a:buFont typeface="Arial" panose="020B0604020202020204"/>
              <a:buChar char="⚬"/>
            </a:pPr>
            <a:r>
              <a:rPr dirty="0" lang="en-US" spc="23">
                <a:solidFill>
                  <a:srgbClr val="000000"/>
                </a:solidFill>
                <a:latin typeface="Bahnschrift Light" panose="020B0502040204020203" charset="0"/>
                <a:cs typeface="Bahnschrift Light" panose="020B0502040204020203" charset="0"/>
                <a:sym typeface="+mn-ea"/>
              </a:rPr>
              <a:t>Balance security and privacy.</a:t>
            </a:r>
            <a:endParaRPr dirty="0" lang="en-US" spc="23">
              <a:solidFill>
                <a:srgbClr val="000000"/>
              </a:solidFill>
              <a:latin typeface="Bahnschrift Light" panose="020B0502040204020203" charset="0"/>
              <a:cs typeface="Bahnschrift Light" panose="020B0502040204020203" charset="0"/>
              <a:sym typeface="+mn-ea"/>
            </a:endParaRPr>
          </a:p>
          <a:p>
            <a:pPr algn="l" indent="0" lvl="2" marL="358140">
              <a:lnSpc>
                <a:spcPts val="3055"/>
              </a:lnSpc>
              <a:buFont typeface="Arial" panose="020B0604020202020204"/>
              <a:buNone/>
            </a:pPr>
            <a:endParaRPr lang="en-US">
              <a:latin typeface="Bahnschrift Light" panose="020B0502040204020203" charset="0"/>
              <a:cs typeface="Bahnschrift Light" panose="020B05020402040202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8658225" y="2647950"/>
            <a:ext cx="3533775" cy="3810000"/>
            <a:chOff x="8658225" y="2647950"/>
            <a:chExt cx="3533775" cy="3810000"/>
          </a:xfrm>
        </p:grpSpPr>
        <p:sp>
          <p:nvSpPr>
            <p:cNvPr id="104865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6" name="object 7"/>
          <p:cNvSpPr txBox="1">
            <a:spLocks noGrp="1"/>
          </p:cNvSpPr>
          <p:nvPr>
            <p:ph type="title"/>
          </p:nvPr>
        </p:nvSpPr>
        <p:spPr>
          <a:xfrm>
            <a:off x="739775" y="15271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PROJECT	</a:t>
            </a:r>
            <a:r>
              <a:rPr dirty="0" sz="4250" spc="-2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OVERVIEW</a:t>
            </a:r>
            <a:endParaRPr dirty="0" sz="4250" spc="-2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7" name="object 9"/>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5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9" name="Text Box 10"/>
          <p:cNvSpPr txBox="1"/>
          <p:nvPr/>
        </p:nvSpPr>
        <p:spPr>
          <a:xfrm>
            <a:off x="739775" y="838200"/>
            <a:ext cx="8552180" cy="728980"/>
          </a:xfrm>
          <a:prstGeom prst="rect"/>
          <a:noFill/>
        </p:spPr>
        <p:txBody>
          <a:bodyPr rtlCol="0" wrap="square">
            <a:noAutofit/>
            <a:scene3d>
              <a:camera prst="orthographicFront"/>
              <a:lightRig dir="t" rig="harsh"/>
            </a:scene3d>
            <a:sp3d extrusionH="57150" prstMaterial="matte">
              <a:bevelT w="63500" h="12700" prst="angle"/>
              <a:contourClr>
                <a:schemeClr val="bg1">
                  <a:lumMod val="65000"/>
                </a:schemeClr>
              </a:contourClr>
            </a:sp3d>
          </a:bodyPr>
          <a:p>
            <a:r>
              <a:rPr b="1" sz="2000" lang="en-US">
                <a:solidFill>
                  <a:schemeClr val="accent3"/>
                </a:solidFill>
                <a:effectLst/>
              </a:rPr>
              <a:t>OBJECTIVE:</a:t>
            </a:r>
            <a:r>
              <a:rPr dirty="0" lang="en-US" spc="23">
                <a:solidFill>
                  <a:srgbClr val="000000"/>
                </a:solidFill>
                <a:latin typeface="Bahnschrift Light" panose="020B0502040204020203" charset="0"/>
                <a:cs typeface="Bahnschrift Light" panose="020B0502040204020203" charset="0"/>
                <a:sym typeface="+mn-ea"/>
              </a:rPr>
              <a:t>To understand, detect, and prevent keylogger attacks, enhancing cybersecurity and protecting sensitive data for individuals and organizations.</a:t>
            </a:r>
            <a:endParaRPr lang="en-US">
              <a:solidFill>
                <a:schemeClr val="accent3"/>
              </a:solidFill>
              <a:effectLst/>
              <a:latin typeface="Bahnschrift Light" panose="020B0502040204020203" charset="0"/>
              <a:cs typeface="Bahnschrift Light" panose="020B0502040204020203" charset="0"/>
            </a:endParaRPr>
          </a:p>
        </p:txBody>
      </p:sp>
      <p:sp>
        <p:nvSpPr>
          <p:cNvPr id="1048660" name="Text Box 11"/>
          <p:cNvSpPr txBox="1"/>
          <p:nvPr/>
        </p:nvSpPr>
        <p:spPr>
          <a:xfrm>
            <a:off x="762000" y="1447800"/>
            <a:ext cx="2119630" cy="460375"/>
          </a:xfrm>
          <a:prstGeom prst="rect"/>
          <a:noFill/>
        </p:spPr>
        <p:txBody>
          <a:bodyPr rtlCol="0" wrap="square">
            <a:spAutoFit/>
            <a:scene3d>
              <a:camera prst="orthographicFront"/>
              <a:lightRig dir="t" rig="harsh"/>
            </a:scene3d>
            <a:sp3d extrusionH="57150" prstMaterial="matte">
              <a:bevelT w="63500" h="12700" prst="angle"/>
              <a:contourClr>
                <a:schemeClr val="bg1">
                  <a:lumMod val="65000"/>
                </a:schemeClr>
              </a:contourClr>
            </a:sp3d>
          </a:bodyPr>
          <a:p>
            <a:r>
              <a:rPr b="1" sz="2000" lang="en-US">
                <a:solidFill>
                  <a:schemeClr val="accent3"/>
                </a:solidFill>
                <a:effectLst/>
              </a:rPr>
              <a:t>SCOPE</a:t>
            </a:r>
            <a:r>
              <a:rPr b="1" sz="2400" lang="en-US">
                <a:solidFill>
                  <a:schemeClr val="accent3"/>
                </a:solidFill>
                <a:effectLst/>
              </a:rPr>
              <a:t>:</a:t>
            </a:r>
            <a:endParaRPr b="1" sz="2400" lang="en-US">
              <a:solidFill>
                <a:schemeClr val="accent3"/>
              </a:solidFill>
              <a:effectLst/>
            </a:endParaRPr>
          </a:p>
        </p:txBody>
      </p:sp>
      <p:sp>
        <p:nvSpPr>
          <p:cNvPr id="1048661" name="Text Box 12"/>
          <p:cNvSpPr txBox="1"/>
          <p:nvPr/>
        </p:nvSpPr>
        <p:spPr>
          <a:xfrm>
            <a:off x="873760" y="1637665"/>
            <a:ext cx="8346440" cy="4617085"/>
          </a:xfrm>
          <a:prstGeom prst="rect"/>
          <a:noFill/>
        </p:spPr>
        <p:txBody>
          <a:bodyPr rtlCol="0" wrap="square">
            <a:noAutofit/>
            <a:scene3d>
              <a:camera prst="orthographicFront"/>
              <a:lightRig dir="t" rig="harsh"/>
            </a:scene3d>
            <a:sp3d extrusionH="57150" prstMaterial="matte">
              <a:bevelT w="63500" h="12700" prst="angle"/>
              <a:contourClr>
                <a:schemeClr val="bg1">
                  <a:lumMod val="65000"/>
                </a:schemeClr>
              </a:contourClr>
            </a:sp3d>
          </a:bodyPr>
          <a:p>
            <a:pPr algn="l" indent="-185420" lvl="2" marL="556895">
              <a:lnSpc>
                <a:spcPts val="3165"/>
              </a:lnSpc>
              <a:buAutoNum type="arabicPeriod"/>
            </a:pPr>
            <a:r>
              <a:rPr b="1" dirty="0" sz="2000" lang="en-US" spc="23">
                <a:solidFill>
                  <a:srgbClr val="42AF51"/>
                </a:solidFill>
                <a:cs typeface="+mn-lt"/>
                <a:sym typeface="+mn-ea"/>
              </a:rPr>
              <a:t>Identify Keyloggers:</a:t>
            </a:r>
            <a:r>
              <a:rPr dirty="0" lang="en-US" spc="23">
                <a:solidFill>
                  <a:srgbClr val="000000"/>
                </a:solidFill>
                <a:latin typeface="Roboto"/>
                <a:sym typeface="+mn-ea"/>
              </a:rPr>
              <a:t>Categorize types: software (application-based, kernel-based, hypervisor-based) and hardware (inline devices, wireless keyloggers).</a:t>
            </a:r>
            <a:endParaRPr dirty="0" lang="en-US" spc="23">
              <a:solidFill>
                <a:srgbClr val="000000"/>
              </a:solidFill>
              <a:latin typeface="Roboto"/>
              <a:sym typeface="+mn-ea"/>
            </a:endParaRPr>
          </a:p>
          <a:p>
            <a:pPr algn="l" indent="-185420" lvl="2" marL="556895">
              <a:lnSpc>
                <a:spcPts val="3165"/>
              </a:lnSpc>
              <a:buAutoNum type="arabicPeriod"/>
            </a:pPr>
            <a:r>
              <a:rPr b="1" dirty="0" sz="2000" lang="en-US" spc="23">
                <a:solidFill>
                  <a:srgbClr val="42AF51"/>
                </a:solidFill>
                <a:latin typeface="Calibri" panose="020F0502020204030204" charset="0"/>
                <a:cs typeface="Calibri" panose="020F0502020204030204" charset="0"/>
                <a:sym typeface="+mn-ea"/>
              </a:rPr>
              <a:t>Assess Risks</a:t>
            </a:r>
            <a:r>
              <a:rPr b="1" dirty="0" sz="2000" lang="en-US" spc="23">
                <a:solidFill>
                  <a:srgbClr val="000000"/>
                </a:solidFill>
                <a:latin typeface="Calibri" panose="020F0502020204030204" charset="0"/>
                <a:cs typeface="Calibri" panose="020F0502020204030204" charset="0"/>
                <a:sym typeface="+mn-ea"/>
              </a:rPr>
              <a:t>:</a:t>
            </a:r>
            <a:r>
              <a:rPr dirty="0" lang="en-US" spc="23">
                <a:solidFill>
                  <a:srgbClr val="000000"/>
                </a:solidFill>
                <a:latin typeface="Roboto"/>
                <a:sym typeface="+mn-ea"/>
              </a:rPr>
              <a:t>Examine impacts: data theft, privacy invasion, identity theft, corporate espionage.</a:t>
            </a:r>
            <a:endParaRPr dirty="0" lang="en-US" spc="23">
              <a:solidFill>
                <a:srgbClr val="000000"/>
              </a:solidFill>
              <a:latin typeface="Roboto"/>
              <a:sym typeface="+mn-ea"/>
            </a:endParaRPr>
          </a:p>
          <a:p>
            <a:pPr algn="l" indent="-185420" lvl="2" marL="556895">
              <a:lnSpc>
                <a:spcPts val="3165"/>
              </a:lnSpc>
              <a:buAutoNum type="arabicPeriod"/>
            </a:pPr>
            <a:r>
              <a:rPr b="1" dirty="0" sz="2000" lang="en-US" spc="23">
                <a:solidFill>
                  <a:srgbClr val="42AF51"/>
                </a:solidFill>
                <a:latin typeface="Calibri" panose="020F0502020204030204" charset="0"/>
                <a:cs typeface="Calibri" panose="020F0502020204030204" charset="0"/>
                <a:sym typeface="+mn-ea"/>
              </a:rPr>
              <a:t>Develop Strategies</a:t>
            </a:r>
            <a:r>
              <a:rPr b="1" dirty="0" sz="2000" lang="en-US" spc="23">
                <a:solidFill>
                  <a:srgbClr val="000000"/>
                </a:solidFill>
                <a:latin typeface="Calibri" panose="020F0502020204030204" charset="0"/>
                <a:cs typeface="Calibri" panose="020F0502020204030204" charset="0"/>
                <a:sym typeface="+mn-ea"/>
              </a:rPr>
              <a:t>:</a:t>
            </a:r>
            <a:r>
              <a:rPr dirty="0" lang="en-US" spc="23">
                <a:solidFill>
                  <a:srgbClr val="000000"/>
                </a:solidFill>
                <a:latin typeface="Roboto"/>
                <a:sym typeface="+mn-ea"/>
              </a:rPr>
              <a:t>Detection: Use of anti-malware, network monitoring, hardware inspection.Prevention: Regular updates, two-factor authentication, virtual keyboards, user education.</a:t>
            </a:r>
            <a:endParaRPr dirty="0" lang="en-US" spc="23">
              <a:solidFill>
                <a:srgbClr val="000000"/>
              </a:solidFill>
              <a:latin typeface="Roboto"/>
              <a:sym typeface="+mn-ea"/>
            </a:endParaRPr>
          </a:p>
          <a:p>
            <a:pPr algn="l" indent="-185420" lvl="2" marL="556895">
              <a:lnSpc>
                <a:spcPts val="3165"/>
              </a:lnSpc>
              <a:buAutoNum type="arabicPeriod"/>
            </a:pPr>
            <a:r>
              <a:rPr b="1" dirty="0" sz="2000" lang="en-US" spc="23">
                <a:solidFill>
                  <a:srgbClr val="42AF51"/>
                </a:solidFill>
                <a:latin typeface="Calibri" panose="020F0502020204030204" charset="0"/>
                <a:cs typeface="Calibri" panose="020F0502020204030204" charset="0"/>
                <a:sym typeface="+mn-ea"/>
              </a:rPr>
              <a:t>Legal and Ethical Considerations:</a:t>
            </a:r>
            <a:r>
              <a:rPr dirty="0" lang="en-US" spc="23">
                <a:solidFill>
                  <a:srgbClr val="000000"/>
                </a:solidFill>
                <a:latin typeface="Roboto"/>
                <a:sym typeface="+mn-ea"/>
              </a:rPr>
              <a:t>Ensure informed consent, limit monitoring scope, secure data protection.</a:t>
            </a:r>
            <a:endParaRPr dirty="0" lang="en-US" spc="23">
              <a:solidFill>
                <a:srgbClr val="000000"/>
              </a:solidFill>
              <a:latin typeface="Roboto"/>
              <a:sym typeface="+mn-ea"/>
            </a:endParaRPr>
          </a:p>
          <a:p>
            <a:pPr algn="l" indent="-185420" lvl="2" marL="556895">
              <a:lnSpc>
                <a:spcPts val="3165"/>
              </a:lnSpc>
              <a:buAutoNum type="arabicPeriod"/>
            </a:pPr>
            <a:r>
              <a:rPr b="1" dirty="0" sz="2000" lang="en-US" spc="23">
                <a:solidFill>
                  <a:srgbClr val="42AF51"/>
                </a:solidFill>
                <a:latin typeface="Calibri" panose="020F0502020204030204" charset="0"/>
                <a:cs typeface="Calibri" panose="020F0502020204030204" charset="0"/>
                <a:sym typeface="+mn-ea"/>
              </a:rPr>
              <a:t>Response Framework:</a:t>
            </a:r>
            <a:r>
              <a:rPr dirty="0" lang="en-US" spc="23">
                <a:solidFill>
                  <a:srgbClr val="000000"/>
                </a:solidFill>
                <a:latin typeface="Roboto"/>
                <a:sym typeface="+mn-ea"/>
              </a:rPr>
              <a:t>Steps upon detection: disconnect from internet, run full system scans, change passwords, seek professional help.</a:t>
            </a:r>
            <a:endParaRPr lang="en-US">
              <a:solidFill>
                <a:schemeClr val="accent3"/>
              </a:solidFill>
              <a:effectLst/>
              <a:latin typeface="Bahnschrift Light" panose="020B0502040204020203" charset="0"/>
              <a:cs typeface="Bahnschrift Light" panose="020B05020402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W</a:t>
            </a:r>
            <a:r>
              <a:rPr dirty="0" sz="3200" spc="-2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H</a:t>
            </a:r>
            <a:r>
              <a:rPr dirty="0" sz="3200" spc="2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O</a:t>
            </a:r>
            <a:r>
              <a:rPr dirty="0" sz="3200" spc="-23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dirty="0" sz="3200" spc="-1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AR</a:t>
            </a:r>
            <a:r>
              <a:rPr dirty="0" sz="3200" spc="1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E</a:t>
            </a:r>
            <a:r>
              <a:rPr dirty="0" sz="3200" spc="-3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dirty="0" sz="3200" spc="-1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a:t>
            </a:r>
            <a:r>
              <a:rPr dirty="0" sz="3200" spc="-1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H</a:t>
            </a:r>
            <a:r>
              <a:rPr dirty="0" sz="3200" spc="1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E</a:t>
            </a:r>
            <a:r>
              <a:rPr dirty="0" sz="3200" spc="-3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dirty="0" sz="3200" spc="-2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E</a:t>
            </a:r>
            <a:r>
              <a:rPr dirty="0" sz="3200" spc="3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N</a:t>
            </a:r>
            <a:r>
              <a:rPr dirty="0" sz="3200" spc="1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D</a:t>
            </a:r>
            <a:r>
              <a:rPr dirty="0" sz="3200" spc="-4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dirty="0" sz="32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U</a:t>
            </a:r>
            <a:r>
              <a:rPr dirty="0" sz="3200" spc="1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S</a:t>
            </a:r>
            <a:r>
              <a:rPr dirty="0" sz="3200" spc="-2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E</a:t>
            </a:r>
            <a:r>
              <a:rPr dirty="0" sz="3200" spc="-1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R</a:t>
            </a:r>
            <a:r>
              <a:rPr dirty="0" sz="3200" spc="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S?</a:t>
            </a:r>
            <a:endParaRPr dirty="0" sz="3200" spc="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6" name="object 7"/>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8" name="Text Box 8"/>
          <p:cNvSpPr txBox="1"/>
          <p:nvPr/>
        </p:nvSpPr>
        <p:spPr>
          <a:xfrm>
            <a:off x="1447800" y="2133600"/>
            <a:ext cx="5688965" cy="3146425"/>
          </a:xfrm>
          <a:prstGeom prst="rect"/>
          <a:noFill/>
        </p:spPr>
        <p:txBody>
          <a:bodyPr rtlCol="0" wrap="square">
            <a:noAutofit/>
          </a:bodyPr>
          <a:p>
            <a:pPr algn="just" indent="-342900" marL="342900">
              <a:buFont typeface="Wingdings" panose="05000000000000000000" charset="0"/>
              <a:buChar char="§"/>
            </a:pPr>
            <a:r>
              <a:rPr altLang="en-US" b="1" dirty="0" sz="2000" lang="en-IN">
                <a:latin typeface="Bahnschrift Light" panose="020B0502040204020203" charset="0"/>
                <a:cs typeface="Bahnschrift Light" panose="020B0502040204020203" charset="0"/>
                <a:sym typeface="+mn-ea"/>
              </a:rPr>
              <a:t>Law </a:t>
            </a:r>
            <a:r>
              <a:rPr altLang="en-US" b="1" dirty="0" sz="2000" lang="en-IN" err="1">
                <a:latin typeface="Bahnschrift Light" panose="020B0502040204020203" charset="0"/>
                <a:cs typeface="Bahnschrift Light" panose="020B0502040204020203" charset="0"/>
                <a:sym typeface="+mn-ea"/>
              </a:rPr>
              <a:t>Enforecement</a:t>
            </a:r>
            <a:r>
              <a:rPr altLang="en-US" b="1" dirty="0" sz="2000" lang="en-IN">
                <a:latin typeface="Bahnschrift Light" panose="020B0502040204020203" charset="0"/>
                <a:cs typeface="Bahnschrift Light" panose="020B0502040204020203" charset="0"/>
                <a:sym typeface="+mn-ea"/>
              </a:rPr>
              <a:t> Agencies</a:t>
            </a:r>
            <a:endParaRPr altLang="en-US" b="1" dirty="0" sz="2000" lang="en-IN">
              <a:latin typeface="Bahnschrift Light" panose="020B0502040204020203" charset="0"/>
              <a:cs typeface="Bahnschrift Light" panose="020B0502040204020203" charset="0"/>
              <a:sym typeface="+mn-ea"/>
            </a:endParaRPr>
          </a:p>
          <a:p>
            <a:pPr algn="just" indent="0">
              <a:buFont typeface="Wingdings" panose="05000000000000000000" charset="0"/>
              <a:buNone/>
            </a:pPr>
            <a:endParaRPr altLang="en-US" b="1" dirty="0" sz="2000" lang="en-IN">
              <a:latin typeface="Bahnschrift Light" panose="020B0502040204020203" charset="0"/>
              <a:cs typeface="Bahnschrift Light" panose="020B0502040204020203" charset="0"/>
            </a:endParaRPr>
          </a:p>
          <a:p>
            <a:pPr algn="just" indent="-342900" marL="342900">
              <a:buFont typeface="Wingdings" panose="05000000000000000000" charset="0"/>
              <a:buChar char="§"/>
            </a:pPr>
            <a:r>
              <a:rPr altLang="en-US" b="1" dirty="0" sz="2000" lang="en-IN">
                <a:latin typeface="Bahnschrift Light" panose="020B0502040204020203" charset="0"/>
                <a:cs typeface="Bahnschrift Light" panose="020B0502040204020203" charset="0"/>
                <a:sym typeface="+mn-ea"/>
              </a:rPr>
              <a:t>Parents and Guardians</a:t>
            </a:r>
            <a:endParaRPr altLang="en-US" b="1" dirty="0" sz="2000" lang="en-IN">
              <a:latin typeface="Bahnschrift Light" panose="020B0502040204020203" charset="0"/>
              <a:cs typeface="Bahnschrift Light" panose="020B0502040204020203" charset="0"/>
              <a:sym typeface="+mn-ea"/>
            </a:endParaRPr>
          </a:p>
          <a:p>
            <a:pPr algn="just" indent="0">
              <a:buFont typeface="Wingdings" panose="05000000000000000000" charset="0"/>
              <a:buNone/>
            </a:pPr>
            <a:endParaRPr altLang="en-US" b="1" dirty="0" sz="2000" lang="en-IN">
              <a:latin typeface="Bahnschrift Light" panose="020B0502040204020203" charset="0"/>
              <a:cs typeface="Bahnschrift Light" panose="020B0502040204020203" charset="0"/>
            </a:endParaRPr>
          </a:p>
          <a:p>
            <a:pPr algn="just" indent="-342900" marL="342900">
              <a:buFont typeface="Wingdings" panose="05000000000000000000" charset="0"/>
              <a:buChar char="§"/>
            </a:pPr>
            <a:r>
              <a:rPr altLang="en-US" b="1" dirty="0" sz="2000" lang="en-IN">
                <a:latin typeface="Bahnschrift Light" panose="020B0502040204020203" charset="0"/>
                <a:cs typeface="Bahnschrift Light" panose="020B0502040204020203" charset="0"/>
                <a:sym typeface="+mn-ea"/>
              </a:rPr>
              <a:t>Educational Institutions</a:t>
            </a:r>
            <a:endParaRPr altLang="en-US" b="1" dirty="0" sz="2000" lang="en-IN">
              <a:latin typeface="Bahnschrift Light" panose="020B0502040204020203" charset="0"/>
              <a:cs typeface="Bahnschrift Light" panose="020B0502040204020203" charset="0"/>
              <a:sym typeface="+mn-ea"/>
            </a:endParaRPr>
          </a:p>
          <a:p>
            <a:pPr algn="just" indent="-342900" marL="342900">
              <a:buFont typeface="Wingdings" panose="05000000000000000000" charset="0"/>
              <a:buChar char="§"/>
            </a:pPr>
            <a:endParaRPr altLang="en-US" b="1" dirty="0" sz="2000" lang="en-IN">
              <a:latin typeface="Bahnschrift Light" panose="020B0502040204020203" charset="0"/>
              <a:cs typeface="Bahnschrift Light" panose="020B0502040204020203" charset="0"/>
            </a:endParaRPr>
          </a:p>
          <a:p>
            <a:pPr algn="just" indent="-342900" marL="342900">
              <a:buFont typeface="Wingdings" panose="05000000000000000000" charset="0"/>
              <a:buChar char="§"/>
            </a:pPr>
            <a:r>
              <a:rPr altLang="en-US" b="1" dirty="0" sz="2000" lang="en-IN">
                <a:latin typeface="Bahnschrift Light" panose="020B0502040204020203" charset="0"/>
                <a:cs typeface="Bahnschrift Light" panose="020B0502040204020203" charset="0"/>
                <a:sym typeface="+mn-ea"/>
              </a:rPr>
              <a:t>Cybersecurity Professionals</a:t>
            </a:r>
            <a:endParaRPr altLang="en-US" b="1" dirty="0" sz="2000" lang="en-IN">
              <a:latin typeface="Bahnschrift Light" panose="020B0502040204020203" charset="0"/>
              <a:cs typeface="Bahnschrift Light" panose="020B0502040204020203" charset="0"/>
              <a:sym typeface="+mn-ea"/>
            </a:endParaRPr>
          </a:p>
          <a:p>
            <a:pPr algn="just" indent="-342900" marL="342900">
              <a:buFont typeface="Wingdings" panose="05000000000000000000" charset="0"/>
              <a:buChar char="§"/>
            </a:pPr>
            <a:endParaRPr altLang="en-US" b="1" dirty="0" sz="2000" lang="en-IN">
              <a:latin typeface="Bahnschrift Light" panose="020B0502040204020203" charset="0"/>
              <a:cs typeface="Bahnschrift Light" panose="020B0502040204020203" charset="0"/>
            </a:endParaRPr>
          </a:p>
          <a:p>
            <a:pPr algn="just" indent="-342900" marL="342900">
              <a:buFont typeface="Wingdings" panose="05000000000000000000" charset="0"/>
              <a:buChar char="§"/>
            </a:pPr>
            <a:r>
              <a:rPr altLang="en-US" b="1" dirty="0" sz="2000" lang="en-IN">
                <a:latin typeface="Bahnschrift Light" panose="020B0502040204020203" charset="0"/>
                <a:cs typeface="Bahnschrift Light" panose="020B0502040204020203" charset="0"/>
                <a:sym typeface="+mn-ea"/>
              </a:rPr>
              <a:t>Individuals</a:t>
            </a:r>
            <a:endParaRPr altLang="en-US" b="1" dirty="0" sz="2000" lang="en-IN">
              <a:latin typeface="Bahnschrift Light" panose="020B0502040204020203" charset="0"/>
              <a:cs typeface="Bahnschrift Light" panose="020B0502040204020203" charset="0"/>
              <a:sym typeface="+mn-ea"/>
            </a:endParaRPr>
          </a:p>
          <a:p>
            <a:pPr algn="just" indent="-342900" marL="342900">
              <a:buFont typeface="Wingdings" panose="05000000000000000000" charset="0"/>
              <a:buChar char="§"/>
            </a:pPr>
            <a:endParaRPr altLang="en-US" b="1" dirty="0" sz="2000" lang="en-IN">
              <a:latin typeface="Bahnschrift Light" panose="020B0502040204020203" charset="0"/>
              <a:cs typeface="Bahnschrift Light" panose="020B0502040204020203" charset="0"/>
            </a:endParaRPr>
          </a:p>
          <a:p>
            <a:pPr algn="just" indent="-342900" marL="342900">
              <a:buFont typeface="Wingdings" panose="05000000000000000000" charset="0"/>
              <a:buChar char="o"/>
            </a:pPr>
            <a:endParaRPr altLang="en-US" b="1" dirty="0" sz="2000" lang="en-IN">
              <a:latin typeface="Bahnschrift Light" panose="020B0502040204020203" charset="0"/>
              <a:cs typeface="Bahnschrift Light" panose="020B0502040204020203" charset="0"/>
            </a:endParaRPr>
          </a:p>
          <a:p>
            <a:pPr algn="just"/>
            <a:endParaRPr b="1" sz="2000" lang="en-US">
              <a:latin typeface="Bahnschrift Light" panose="020B0502040204020203" charset="0"/>
              <a:cs typeface="Bahnschrift Light" panose="020B05020402040202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76200" y="1476375"/>
            <a:ext cx="2695574" cy="3248025"/>
          </a:xfrm>
          <a:prstGeom prst="rect"/>
        </p:spPr>
      </p:pic>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1" name="object 6"/>
          <p:cNvSpPr txBox="1">
            <a:spLocks noGrp="1"/>
          </p:cNvSpPr>
          <p:nvPr>
            <p:ph type="title"/>
          </p:nvPr>
        </p:nvSpPr>
        <p:spPr>
          <a:xfrm>
            <a:off x="558165" y="857885"/>
            <a:ext cx="9763125" cy="1080135"/>
          </a:xfrm>
          <a:prstGeom prst="rect"/>
        </p:spPr>
        <p:txBody>
          <a:bodyPr bIns="0" lIns="0" rIns="0" rtlCol="0" tIns="13335" vert="horz" wrap="square">
            <a:spAutoFit/>
          </a:bodyPr>
          <a:p>
            <a:pPr marL="12700">
              <a:lnSpc>
                <a:spcPct val="100000"/>
              </a:lnSpc>
              <a:spcBef>
                <a:spcPts val="105"/>
              </a:spcBef>
            </a:pPr>
            <a:r>
              <a:rPr dirty="0" sz="3600" spc="-4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Y</a:t>
            </a:r>
            <a:r>
              <a:rPr dirty="0" sz="3600" spc="1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O</a:t>
            </a:r>
            <a:r>
              <a:rPr dirty="0" sz="3600" spc="2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U</a:t>
            </a:r>
            <a:r>
              <a:rPr dirty="0" sz="36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R</a:t>
            </a:r>
            <a:r>
              <a:rPr dirty="0" sz="3600" spc="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dirty="0" sz="3600" spc="2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S</a:t>
            </a:r>
            <a:r>
              <a:rPr dirty="0" sz="3600" spc="1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O</a:t>
            </a:r>
            <a:r>
              <a:rPr dirty="0" sz="3600" spc="2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LU</a:t>
            </a:r>
            <a:r>
              <a:rPr dirty="0" sz="3600" spc="-3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a:t>
            </a:r>
            <a:r>
              <a:rPr dirty="0" sz="3600" spc="-3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I</a:t>
            </a:r>
            <a:r>
              <a:rPr dirty="0" sz="3600" spc="1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O</a:t>
            </a:r>
            <a:r>
              <a:rPr dirty="0" sz="36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N</a:t>
            </a:r>
            <a:r>
              <a:rPr dirty="0" sz="3600" spc="-34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dirty="0" sz="3600" spc="-3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a:t>
            </a:r>
            <a:r>
              <a:rPr dirty="0" sz="3600" spc="-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N</a:t>
            </a:r>
            <a:r>
              <a:rPr dirty="0" sz="36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D</a:t>
            </a:r>
            <a:r>
              <a:rPr dirty="0" sz="3600" spc="3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dirty="0" sz="3600" spc="-3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I</a:t>
            </a:r>
            <a:r>
              <a:rPr dirty="0" sz="3600" spc="-3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a:t>
            </a:r>
            <a:r>
              <a:rPr dirty="0" sz="36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S</a:t>
            </a:r>
            <a:r>
              <a:rPr dirty="0" sz="3600" spc="6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dirty="0" sz="3600" spc="-29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V</a:t>
            </a:r>
            <a:r>
              <a:rPr dirty="0" sz="3600" spc="-3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a:t>
            </a:r>
            <a:r>
              <a:rPr dirty="0" sz="3600" spc="2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LU</a:t>
            </a:r>
            <a:r>
              <a:rPr dirty="0" sz="36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E</a:t>
            </a:r>
            <a:r>
              <a:rPr dirty="0" sz="3600" spc="-6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dirty="0" sz="3600" spc="-1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P</a:t>
            </a:r>
            <a:r>
              <a:rPr dirty="0" sz="3600" spc="-3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R</a:t>
            </a:r>
            <a:r>
              <a:rPr dirty="0" sz="3600" spc="1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O</a:t>
            </a:r>
            <a:r>
              <a:rPr dirty="0" sz="3600" spc="-1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P</a:t>
            </a:r>
            <a:r>
              <a:rPr dirty="0" sz="3600" spc="1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O</a:t>
            </a:r>
            <a:r>
              <a:rPr dirty="0" sz="3600" spc="2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S</a:t>
            </a:r>
            <a:r>
              <a:rPr dirty="0" sz="3600" spc="-3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I</a:t>
            </a:r>
            <a:r>
              <a:rPr dirty="0" sz="3600" spc="-3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a:t>
            </a:r>
            <a:r>
              <a:rPr dirty="0" sz="3600" spc="-3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I</a:t>
            </a:r>
            <a:r>
              <a:rPr dirty="0" sz="3600" spc="1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O</a:t>
            </a:r>
            <a:r>
              <a:rPr dirty="0" sz="36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N</a:t>
            </a:r>
            <a:endParaRPr dirty="0" sz="36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object 8"/>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4" name="Text Box 9"/>
          <p:cNvSpPr txBox="1"/>
          <p:nvPr/>
        </p:nvSpPr>
        <p:spPr>
          <a:xfrm>
            <a:off x="3093720" y="1541145"/>
            <a:ext cx="6126480" cy="1005205"/>
          </a:xfrm>
          <a:prstGeom prst="rect"/>
          <a:noFill/>
        </p:spPr>
        <p:txBody>
          <a:bodyPr rtlCol="0" wrap="square">
            <a:noAutofit/>
          </a:bodyPr>
          <a:p>
            <a:r>
              <a:rPr b="1" dirty="0" sz="2000" lang="en-US" spc="32">
                <a:solidFill>
                  <a:srgbClr val="42AF51"/>
                </a:solidFill>
                <a:latin typeface="Calibri" panose="020F0502020204030204" charset="0"/>
                <a:cs typeface="Calibri" panose="020F0502020204030204" charset="0"/>
                <a:sym typeface="+mn-ea"/>
              </a:rPr>
              <a:t>Solution</a:t>
            </a:r>
            <a:r>
              <a:rPr b="1" dirty="0" sz="2000" lang="en-US" spc="32">
                <a:solidFill>
                  <a:srgbClr val="000000"/>
                </a:solidFill>
                <a:latin typeface="Calibri" panose="020F0502020204030204" charset="0"/>
                <a:cs typeface="Calibri" panose="020F0502020204030204" charset="0"/>
                <a:sym typeface="+mn-ea"/>
              </a:rPr>
              <a:t>:</a:t>
            </a:r>
            <a:r>
              <a:rPr dirty="0" sz="2000" lang="en-US" spc="32">
                <a:solidFill>
                  <a:srgbClr val="000000"/>
                </a:solidFill>
                <a:latin typeface="Roboto"/>
                <a:sym typeface="+mn-ea"/>
              </a:rPr>
              <a:t> </a:t>
            </a:r>
            <a:r>
              <a:rPr dirty="0" lang="en-US" spc="32">
                <a:solidFill>
                  <a:srgbClr val="000000"/>
                </a:solidFill>
                <a:latin typeface="Bahnschrift Light" panose="020B0502040204020203" charset="0"/>
                <a:cs typeface="Bahnschrift Light" panose="020B0502040204020203" charset="0"/>
                <a:sym typeface="+mn-ea"/>
              </a:rPr>
              <a:t>Implement a comprehensive cybersecurity strategy including detection, prevention, and response protocols tailored to combat keylogger threats.</a:t>
            </a:r>
            <a:endParaRPr dirty="0" lang="en-US" spc="32">
              <a:solidFill>
                <a:srgbClr val="000000"/>
              </a:solidFill>
              <a:latin typeface="Bahnschrift Light" panose="020B0502040204020203" charset="0"/>
              <a:cs typeface="Bahnschrift Light" panose="020B0502040204020203" charset="0"/>
              <a:sym typeface="+mn-ea"/>
            </a:endParaRPr>
          </a:p>
          <a:p>
            <a:endParaRPr lang="en-US">
              <a:latin typeface="Bahnschrift Light" panose="020B0502040204020203" charset="0"/>
              <a:cs typeface="Bahnschrift Light" panose="020B0502040204020203" charset="0"/>
            </a:endParaRPr>
          </a:p>
        </p:txBody>
      </p:sp>
      <p:sp>
        <p:nvSpPr>
          <p:cNvPr id="1048675" name="Text Box 10"/>
          <p:cNvSpPr txBox="1"/>
          <p:nvPr/>
        </p:nvSpPr>
        <p:spPr>
          <a:xfrm>
            <a:off x="3226435" y="2594610"/>
            <a:ext cx="5672455" cy="3323590"/>
          </a:xfrm>
          <a:prstGeom prst="rect"/>
          <a:noFill/>
        </p:spPr>
        <p:txBody>
          <a:bodyPr rtlCol="0" wrap="square">
            <a:noAutofit/>
          </a:bodyPr>
          <a:p>
            <a:pPr algn="just">
              <a:lnSpc>
                <a:spcPts val="4320"/>
              </a:lnSpc>
            </a:pPr>
            <a:r>
              <a:rPr b="1" dirty="0" sz="2000" lang="en-US" spc="64">
                <a:solidFill>
                  <a:srgbClr val="00BF63"/>
                </a:solidFill>
                <a:latin typeface="Calibri" panose="020F0502020204030204" charset="0"/>
                <a:cs typeface="Calibri" panose="020F0502020204030204" charset="0"/>
                <a:sym typeface="+mn-ea"/>
              </a:rPr>
              <a:t>Value Proposition:</a:t>
            </a:r>
            <a:endParaRPr b="1" dirty="0" sz="2000" lang="en-US" spc="64">
              <a:solidFill>
                <a:srgbClr val="00BF63"/>
              </a:solidFill>
              <a:latin typeface="Calibri" panose="020F0502020204030204" charset="0"/>
              <a:cs typeface="Calibri" panose="020F0502020204030204" charset="0"/>
              <a:sym typeface="+mn-ea"/>
            </a:endParaRPr>
          </a:p>
          <a:p>
            <a:pPr algn="just" indent="-518160" lvl="2" marL="1554480">
              <a:lnSpc>
                <a:spcPts val="4320"/>
              </a:lnSpc>
              <a:buFont typeface="Arial" panose="020B0604020202020204"/>
              <a:buChar char="⚬"/>
            </a:pPr>
            <a:r>
              <a:rPr dirty="0" lang="en-US" spc="64">
                <a:solidFill>
                  <a:srgbClr val="000000"/>
                </a:solidFill>
                <a:latin typeface="Bahnschrift Light" panose="020B0502040204020203" charset="0"/>
                <a:cs typeface="Bahnschrift Light" panose="020B0502040204020203" charset="0"/>
                <a:sym typeface="+mn-ea"/>
              </a:rPr>
              <a:t>Transparency and consent</a:t>
            </a:r>
            <a:endParaRPr dirty="0" lang="en-US" spc="64">
              <a:solidFill>
                <a:srgbClr val="000000"/>
              </a:solidFill>
              <a:latin typeface="Bahnschrift Light" panose="020B0502040204020203" charset="0"/>
              <a:cs typeface="Bahnschrift Light" panose="020B0502040204020203" charset="0"/>
              <a:sym typeface="+mn-ea"/>
            </a:endParaRPr>
          </a:p>
          <a:p>
            <a:pPr algn="just" indent="-518160" lvl="2" marL="1554480">
              <a:lnSpc>
                <a:spcPts val="4320"/>
              </a:lnSpc>
              <a:buFont typeface="Arial" panose="020B0604020202020204"/>
              <a:buChar char="⚬"/>
            </a:pPr>
            <a:r>
              <a:rPr dirty="0" lang="en-US" spc="64">
                <a:solidFill>
                  <a:srgbClr val="000000"/>
                </a:solidFill>
                <a:latin typeface="Bahnschrift Light" panose="020B0502040204020203" charset="0"/>
                <a:cs typeface="Bahnschrift Light" panose="020B0502040204020203" charset="0"/>
                <a:sym typeface="+mn-ea"/>
              </a:rPr>
              <a:t>Data Security</a:t>
            </a:r>
            <a:endParaRPr dirty="0" lang="en-US" spc="64">
              <a:solidFill>
                <a:srgbClr val="000000"/>
              </a:solidFill>
              <a:latin typeface="Bahnschrift Light" panose="020B0502040204020203" charset="0"/>
              <a:cs typeface="Bahnschrift Light" panose="020B0502040204020203" charset="0"/>
              <a:sym typeface="+mn-ea"/>
            </a:endParaRPr>
          </a:p>
          <a:p>
            <a:pPr algn="just" indent="-518160" lvl="2" marL="1554480">
              <a:lnSpc>
                <a:spcPts val="4320"/>
              </a:lnSpc>
              <a:buFont typeface="Arial" panose="020B0604020202020204"/>
              <a:buChar char="⚬"/>
            </a:pPr>
            <a:r>
              <a:rPr dirty="0" lang="en-US" spc="64">
                <a:solidFill>
                  <a:srgbClr val="000000"/>
                </a:solidFill>
                <a:latin typeface="Bahnschrift Light" panose="020B0502040204020203" charset="0"/>
                <a:cs typeface="Bahnschrift Light" panose="020B0502040204020203" charset="0"/>
                <a:sym typeface="+mn-ea"/>
              </a:rPr>
              <a:t>Compliance with laws</a:t>
            </a:r>
            <a:endParaRPr dirty="0" lang="en-US" spc="64">
              <a:solidFill>
                <a:srgbClr val="000000"/>
              </a:solidFill>
              <a:latin typeface="Bahnschrift Light" panose="020B0502040204020203" charset="0"/>
              <a:cs typeface="Bahnschrift Light" panose="020B0502040204020203" charset="0"/>
              <a:sym typeface="+mn-ea"/>
            </a:endParaRPr>
          </a:p>
          <a:p>
            <a:pPr algn="just" indent="-518160" lvl="2" marL="1554480">
              <a:lnSpc>
                <a:spcPts val="4320"/>
              </a:lnSpc>
              <a:buFont typeface="Arial" panose="020B0604020202020204"/>
              <a:buChar char="⚬"/>
            </a:pPr>
            <a:r>
              <a:rPr dirty="0" lang="en-US" spc="64">
                <a:solidFill>
                  <a:srgbClr val="000000"/>
                </a:solidFill>
                <a:latin typeface="Bahnschrift Light" panose="020B0502040204020203" charset="0"/>
                <a:cs typeface="Bahnschrift Light" panose="020B0502040204020203" charset="0"/>
                <a:sym typeface="+mn-ea"/>
              </a:rPr>
              <a:t>Purpose Limitation</a:t>
            </a:r>
            <a:endParaRPr dirty="0" lang="en-US" spc="64">
              <a:solidFill>
                <a:srgbClr val="000000"/>
              </a:solidFill>
              <a:latin typeface="Bahnschrift Light" panose="020B0502040204020203" charset="0"/>
              <a:cs typeface="Bahnschrift Light" panose="020B0502040204020203" charset="0"/>
              <a:sym typeface="+mn-ea"/>
            </a:endParaRPr>
          </a:p>
          <a:p>
            <a:pPr algn="just" indent="-518160" lvl="2" marL="1554480">
              <a:lnSpc>
                <a:spcPts val="4320"/>
              </a:lnSpc>
              <a:buFont typeface="Arial" panose="020B0604020202020204"/>
              <a:buChar char="⚬"/>
            </a:pPr>
            <a:r>
              <a:rPr dirty="0" lang="en-US" spc="65">
                <a:solidFill>
                  <a:srgbClr val="000000"/>
                </a:solidFill>
                <a:latin typeface="Bahnschrift Light" panose="020B0502040204020203" charset="0"/>
                <a:cs typeface="Bahnschrift Light" panose="020B0502040204020203" charset="0"/>
                <a:sym typeface="+mn-ea"/>
              </a:rPr>
              <a:t>User Education</a:t>
            </a:r>
            <a:endParaRPr lang="en-US">
              <a:latin typeface="Bahnschrift Light" panose="020B0502040204020203" charset="0"/>
              <a:cs typeface="Bahnschrift Light" panose="020B05020402040202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39775" y="654938"/>
            <a:ext cx="7543165" cy="638810"/>
          </a:xfrm>
          <a:prstGeom prst="rect"/>
        </p:spPr>
        <p:txBody>
          <a:bodyPr bIns="0" lIns="0" rIns="0" rtlCol="0" tIns="16510" vert="horz" wrap="square">
            <a:spAutoFit/>
          </a:bodyPr>
          <a:p>
            <a:pPr marL="12700">
              <a:lnSpc>
                <a:spcPct val="100000"/>
              </a:lnSpc>
              <a:spcBef>
                <a:spcPts val="130"/>
              </a:spcBef>
            </a:pPr>
            <a:r>
              <a:rPr dirty="0" sz="4250" spc="1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THE</a:t>
            </a:r>
            <a:r>
              <a:rPr dirty="0" sz="4250" spc="2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dirty="0" sz="4250" spc="1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WOW</a:t>
            </a:r>
            <a:r>
              <a:rPr dirty="0" sz="4250" spc="8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dirty="0" sz="4250" spc="1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IN</a:t>
            </a:r>
            <a:r>
              <a:rPr dirty="0" sz="4250" spc="-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dirty="0" sz="4250" spc="1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YOUR</a:t>
            </a:r>
            <a:r>
              <a:rPr dirty="0" sz="4250" spc="-1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dirty="0" sz="4250" spc="2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SOLUTION</a:t>
            </a:r>
            <a:endParaRPr dirty="0" sz="4250" spc="2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1048681" name="Text Box 8"/>
          <p:cNvSpPr txBox="1"/>
          <p:nvPr/>
        </p:nvSpPr>
        <p:spPr>
          <a:xfrm>
            <a:off x="2819400" y="1295400"/>
            <a:ext cx="5565140" cy="4889500"/>
          </a:xfrm>
          <a:prstGeom prst="rect"/>
          <a:noFill/>
        </p:spPr>
        <p:txBody>
          <a:bodyPr rtlCol="0" wrap="square">
            <a:noAutofit/>
          </a:bodyPr>
          <a:p>
            <a:pPr algn="l" indent="-233045" lvl="2" marL="699770">
              <a:lnSpc>
                <a:spcPts val="5965"/>
              </a:lnSpc>
              <a:buFont typeface="Arial" panose="020B0604020202020204"/>
              <a:buChar char="⚬"/>
            </a:pPr>
            <a:r>
              <a:rPr b="1" dirty="0" lang="en-US" spc="30">
                <a:solidFill>
                  <a:srgbClr val="000000"/>
                </a:solidFill>
                <a:latin typeface="Bahnschrift Light" panose="020B0502040204020203" charset="0"/>
                <a:cs typeface="Bahnschrift Light" panose="020B0502040204020203" charset="0"/>
                <a:sym typeface="+mn-ea"/>
              </a:rPr>
              <a:t>Cutting-edge Detection.</a:t>
            </a:r>
            <a:endParaRPr b="1" dirty="0" lang="en-US" spc="30">
              <a:solidFill>
                <a:srgbClr val="000000"/>
              </a:solidFill>
              <a:latin typeface="Bahnschrift Light" panose="020B0502040204020203" charset="0"/>
              <a:cs typeface="Bahnschrift Light" panose="020B0502040204020203" charset="0"/>
              <a:sym typeface="+mn-ea"/>
            </a:endParaRPr>
          </a:p>
          <a:p>
            <a:pPr algn="l" indent="-233045" lvl="2" marL="699770">
              <a:lnSpc>
                <a:spcPts val="5965"/>
              </a:lnSpc>
              <a:buFont typeface="Arial" panose="020B0604020202020204"/>
              <a:buChar char="⚬"/>
            </a:pPr>
            <a:r>
              <a:rPr b="1" dirty="0" lang="en-US" spc="30">
                <a:solidFill>
                  <a:srgbClr val="000000"/>
                </a:solidFill>
                <a:latin typeface="Bahnschrift Light" panose="020B0502040204020203" charset="0"/>
                <a:cs typeface="Bahnschrift Light" panose="020B0502040204020203" charset="0"/>
                <a:sym typeface="+mn-ea"/>
              </a:rPr>
              <a:t>Comprehensive Prevention.</a:t>
            </a:r>
            <a:endParaRPr b="1" dirty="0" lang="en-US" spc="30">
              <a:solidFill>
                <a:srgbClr val="000000"/>
              </a:solidFill>
              <a:latin typeface="Bahnschrift Light" panose="020B0502040204020203" charset="0"/>
              <a:cs typeface="Bahnschrift Light" panose="020B0502040204020203" charset="0"/>
              <a:sym typeface="+mn-ea"/>
            </a:endParaRPr>
          </a:p>
          <a:p>
            <a:pPr algn="l" indent="-233045" lvl="2" marL="699770">
              <a:lnSpc>
                <a:spcPts val="5965"/>
              </a:lnSpc>
              <a:buFont typeface="Arial" panose="020B0604020202020204"/>
              <a:buChar char="⚬"/>
            </a:pPr>
            <a:r>
              <a:rPr b="1" dirty="0" lang="en-US" spc="30">
                <a:solidFill>
                  <a:srgbClr val="000000"/>
                </a:solidFill>
                <a:latin typeface="Bahnschrift Light" panose="020B0502040204020203" charset="0"/>
                <a:cs typeface="Bahnschrift Light" panose="020B0502040204020203" charset="0"/>
                <a:sym typeface="+mn-ea"/>
              </a:rPr>
              <a:t>User-Centric Approach.</a:t>
            </a:r>
            <a:endParaRPr b="1" dirty="0" lang="en-US" spc="30">
              <a:solidFill>
                <a:srgbClr val="000000"/>
              </a:solidFill>
              <a:latin typeface="Bahnschrift Light" panose="020B0502040204020203" charset="0"/>
              <a:cs typeface="Bahnschrift Light" panose="020B0502040204020203" charset="0"/>
              <a:sym typeface="+mn-ea"/>
            </a:endParaRPr>
          </a:p>
          <a:p>
            <a:pPr algn="l" indent="-233045" lvl="2" marL="699770">
              <a:lnSpc>
                <a:spcPts val="5965"/>
              </a:lnSpc>
              <a:buFont typeface="Arial" panose="020B0604020202020204"/>
              <a:buChar char="⚬"/>
            </a:pPr>
            <a:r>
              <a:rPr b="1" dirty="0" lang="en-US" spc="30">
                <a:solidFill>
                  <a:srgbClr val="000000"/>
                </a:solidFill>
                <a:latin typeface="Bahnschrift Light" panose="020B0502040204020203" charset="0"/>
                <a:cs typeface="Bahnschrift Light" panose="020B0502040204020203" charset="0"/>
                <a:sym typeface="+mn-ea"/>
              </a:rPr>
              <a:t>Ethical Standards.</a:t>
            </a:r>
            <a:endParaRPr b="1" dirty="0" lang="en-US" spc="30">
              <a:solidFill>
                <a:srgbClr val="000000"/>
              </a:solidFill>
              <a:latin typeface="Bahnschrift Light" panose="020B0502040204020203" charset="0"/>
              <a:cs typeface="Bahnschrift Light" panose="020B0502040204020203" charset="0"/>
              <a:sym typeface="+mn-ea"/>
            </a:endParaRPr>
          </a:p>
          <a:p>
            <a:pPr algn="l" indent="-233045" lvl="2" marL="699770">
              <a:lnSpc>
                <a:spcPts val="5965"/>
              </a:lnSpc>
              <a:buFont typeface="Arial" panose="020B0604020202020204"/>
              <a:buChar char="⚬"/>
            </a:pPr>
            <a:r>
              <a:rPr b="1" dirty="0" lang="en-US" spc="30">
                <a:solidFill>
                  <a:srgbClr val="000000"/>
                </a:solidFill>
                <a:latin typeface="Bahnschrift Light" panose="020B0502040204020203" charset="0"/>
                <a:cs typeface="Bahnschrift Light" panose="020B0502040204020203" charset="0"/>
                <a:sym typeface="+mn-ea"/>
              </a:rPr>
              <a:t>Compliance and Legal Adherence</a:t>
            </a:r>
            <a:endParaRPr b="1" dirty="0" lang="en-US" spc="30">
              <a:solidFill>
                <a:srgbClr val="000000"/>
              </a:solidFill>
              <a:latin typeface="Bahnschrift Light" panose="020B0502040204020203" charset="0"/>
              <a:cs typeface="Bahnschrift Light" panose="020B0502040204020203" charset="0"/>
              <a:sym typeface="+mn-ea"/>
            </a:endParaRPr>
          </a:p>
          <a:p>
            <a:pPr algn="l" indent="-233045" lvl="2" marL="699770">
              <a:lnSpc>
                <a:spcPts val="5965"/>
              </a:lnSpc>
              <a:buFont typeface="Arial" panose="020B0604020202020204"/>
              <a:buChar char="⚬"/>
            </a:pPr>
            <a:r>
              <a:rPr b="1" dirty="0" lang="en-US" spc="30">
                <a:solidFill>
                  <a:srgbClr val="000000"/>
                </a:solidFill>
                <a:latin typeface="Bahnschrift Light" panose="020B0502040204020203" charset="0"/>
                <a:cs typeface="Bahnschrift Light" panose="020B0502040204020203" charset="0"/>
                <a:sym typeface="+mn-ea"/>
              </a:rPr>
              <a:t>Privacy Protection</a:t>
            </a:r>
            <a:endParaRPr b="1" dirty="0" lang="en-US" spc="30">
              <a:solidFill>
                <a:srgbClr val="000000"/>
              </a:solidFill>
              <a:latin typeface="Bahnschrift Light" panose="020B0502040204020203" charset="0"/>
              <a:cs typeface="Bahnschrift Light" panose="020B0502040204020203" charset="0"/>
              <a:sym typeface="+mn-ea"/>
            </a:endParaRPr>
          </a:p>
          <a:p>
            <a:pPr algn="just" indent="-285750" marL="285750">
              <a:buFont typeface="Arial" panose="020B0604020202020204" pitchFamily="34" charset="0"/>
              <a:buChar char="•"/>
            </a:pPr>
            <a:endParaRPr b="1" lang="en-US">
              <a:latin typeface="Bahnschrift Light" panose="020B0502040204020203" charset="0"/>
              <a:cs typeface="Bahnschrift Light" panose="020B0502040204020203"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8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6"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rebuchet MS" panose="020B0603020202020204"/>
                <a:cs typeface="Trebuchet MS" panose="020B0603020202020204"/>
              </a:rPr>
              <a:t>M</a:t>
            </a:r>
            <a:r>
              <a:rPr b="1" dirty="0" sz="4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rebuchet MS" panose="020B0603020202020204"/>
                <a:cs typeface="Trebuchet MS" panose="020B0603020202020204"/>
              </a:rPr>
              <a:t>O</a:t>
            </a:r>
            <a:r>
              <a:rPr b="1" dirty="0" sz="4800" spc="-1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rebuchet MS" panose="020B0603020202020204"/>
                <a:cs typeface="Trebuchet MS" panose="020B0603020202020204"/>
              </a:rPr>
              <a:t>D</a:t>
            </a:r>
            <a:r>
              <a:rPr b="1" dirty="0" sz="4800" spc="-3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rebuchet MS" panose="020B0603020202020204"/>
                <a:cs typeface="Trebuchet MS" panose="020B0603020202020204"/>
              </a:rPr>
              <a:t>E</a:t>
            </a:r>
            <a:r>
              <a:rPr b="1" dirty="0" sz="4800" spc="-3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rebuchet MS" panose="020B0603020202020204"/>
                <a:cs typeface="Trebuchet MS" panose="020B0603020202020204"/>
              </a:rPr>
              <a:t>LL</a:t>
            </a:r>
            <a:r>
              <a:rPr b="1" dirty="0" sz="4800" spc="-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rebuchet MS" panose="020B0603020202020204"/>
                <a:cs typeface="Trebuchet MS" panose="020B0603020202020204"/>
              </a:rPr>
              <a:t>I</a:t>
            </a:r>
            <a:r>
              <a:rPr b="1" dirty="0" sz="4800" spc="3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rebuchet MS" panose="020B0603020202020204"/>
                <a:cs typeface="Trebuchet MS" panose="020B0603020202020204"/>
              </a:rPr>
              <a:t>N</a:t>
            </a:r>
            <a:r>
              <a:rPr b="1" dirty="0" sz="4800" spc="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rebuchet MS" panose="020B0603020202020204"/>
                <a:cs typeface="Trebuchet MS" panose="020B0603020202020204"/>
              </a:rPr>
              <a:t>G</a:t>
            </a:r>
            <a:endParaRPr b="1" dirty="0" sz="4800" spc="5">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rebuchet MS" panose="020B0603020202020204"/>
              <a:cs typeface="Trebuchet MS" panose="020B0603020202020204"/>
            </a:endParaRPr>
          </a:p>
        </p:txBody>
      </p:sp>
      <p:sp>
        <p:nvSpPr>
          <p:cNvPr id="1048687" name="Text Box 9"/>
          <p:cNvSpPr txBox="1"/>
          <p:nvPr/>
        </p:nvSpPr>
        <p:spPr>
          <a:xfrm>
            <a:off x="772160" y="1086485"/>
            <a:ext cx="8524240" cy="4288790"/>
          </a:xfrm>
          <a:prstGeom prst="rect"/>
          <a:noFill/>
        </p:spPr>
        <p:txBody>
          <a:bodyPr rtlCol="0" wrap="square">
            <a:noAutofit/>
          </a:bodyPr>
          <a:p>
            <a:pPr algn="just" indent="-207010" lvl="2" marL="621030">
              <a:lnSpc>
                <a:spcPts val="3530"/>
              </a:lnSpc>
              <a:buFont typeface="Arial" panose="020B0604020202020204"/>
              <a:buChar char="⚬"/>
            </a:pPr>
            <a:r>
              <a:rPr b="1" dirty="0" sz="2000" lang="en-US">
                <a:solidFill>
                  <a:srgbClr val="42AF51"/>
                </a:solidFill>
                <a:latin typeface="Calibri" panose="020F0502020204030204" charset="0"/>
                <a:cs typeface="Calibri" panose="020F0502020204030204" charset="0"/>
                <a:sym typeface="+mn-ea"/>
              </a:rPr>
              <a:t>Threat Modeling</a:t>
            </a:r>
            <a:r>
              <a:rPr b="1" dirty="0" sz="2000" lang="en-US">
                <a:solidFill>
                  <a:srgbClr val="000000"/>
                </a:solidFill>
                <a:latin typeface="Calibri" panose="020F0502020204030204" charset="0"/>
                <a:cs typeface="Calibri" panose="020F0502020204030204" charset="0"/>
                <a:sym typeface="+mn-ea"/>
              </a:rPr>
              <a:t>:</a:t>
            </a:r>
            <a:r>
              <a:rPr dirty="0" lang="en-US">
                <a:solidFill>
                  <a:srgbClr val="000000"/>
                </a:solidFill>
                <a:latin typeface="Roboto"/>
                <a:sym typeface="+mn-ea"/>
              </a:rPr>
              <a:t> </a:t>
            </a:r>
            <a:r>
              <a:rPr dirty="0" lang="en-US">
                <a:solidFill>
                  <a:srgbClr val="000000"/>
                </a:solidFill>
                <a:latin typeface="Bahnschrift Light" panose="020B0502040204020203" charset="0"/>
                <a:cs typeface="Bahnschrift Light" panose="020B0502040204020203" charset="0"/>
                <a:sym typeface="+mn-ea"/>
              </a:rPr>
              <a:t>Identify potential vulnerabilities and attack vectors keyloggers may exploit.</a:t>
            </a:r>
            <a:endParaRPr dirty="0" lang="en-US">
              <a:solidFill>
                <a:srgbClr val="000000"/>
              </a:solidFill>
              <a:latin typeface="Bahnschrift Light" panose="020B0502040204020203" charset="0"/>
              <a:cs typeface="Bahnschrift Light" panose="020B0502040204020203" charset="0"/>
              <a:sym typeface="+mn-ea"/>
            </a:endParaRPr>
          </a:p>
          <a:p>
            <a:pPr algn="just" indent="-207010" lvl="2" marL="621030">
              <a:lnSpc>
                <a:spcPts val="3530"/>
              </a:lnSpc>
              <a:buFont typeface="Arial" panose="020B0604020202020204"/>
              <a:buChar char="⚬"/>
            </a:pPr>
            <a:r>
              <a:rPr b="1" dirty="0" sz="2000" lang="en-US" spc="27">
                <a:solidFill>
                  <a:srgbClr val="42AF51"/>
                </a:solidFill>
                <a:latin typeface="Calibri" panose="020F0502020204030204" charset="0"/>
                <a:cs typeface="Calibri" panose="020F0502020204030204" charset="0"/>
                <a:sym typeface="+mn-ea"/>
              </a:rPr>
              <a:t>Detection Model</a:t>
            </a:r>
            <a:r>
              <a:rPr b="1" dirty="0" sz="2000" lang="en-US" spc="27">
                <a:solidFill>
                  <a:srgbClr val="000000"/>
                </a:solidFill>
                <a:latin typeface="Calibri" panose="020F0502020204030204" charset="0"/>
                <a:cs typeface="Calibri" panose="020F0502020204030204" charset="0"/>
                <a:sym typeface="+mn-ea"/>
              </a:rPr>
              <a:t>:</a:t>
            </a:r>
            <a:r>
              <a:rPr b="1" dirty="0" sz="2000" lang="en-US" spc="27">
                <a:solidFill>
                  <a:srgbClr val="000000"/>
                </a:solidFill>
                <a:latin typeface="Bahnschrift Light" panose="020B0502040204020203" charset="0"/>
                <a:cs typeface="Bahnschrift Light" panose="020B0502040204020203" charset="0"/>
                <a:sym typeface="+mn-ea"/>
              </a:rPr>
              <a:t> </a:t>
            </a:r>
            <a:r>
              <a:rPr dirty="0" lang="en-US" spc="27">
                <a:solidFill>
                  <a:srgbClr val="000000"/>
                </a:solidFill>
                <a:latin typeface="Bahnschrift Light" panose="020B0502040204020203" charset="0"/>
                <a:cs typeface="Bahnschrift Light" panose="020B0502040204020203" charset="0"/>
                <a:sym typeface="+mn-ea"/>
              </a:rPr>
              <a:t>Implement algorithms and tools to detect keylogger presence based on behavioral patterns and anomalies.</a:t>
            </a:r>
            <a:endParaRPr dirty="0" lang="en-US" spc="27">
              <a:solidFill>
                <a:srgbClr val="000000"/>
              </a:solidFill>
              <a:latin typeface="Bahnschrift Light" panose="020B0502040204020203" charset="0"/>
              <a:cs typeface="Bahnschrift Light" panose="020B0502040204020203" charset="0"/>
              <a:sym typeface="+mn-ea"/>
            </a:endParaRPr>
          </a:p>
          <a:p>
            <a:pPr algn="just" indent="-207010" lvl="2" marL="621030">
              <a:lnSpc>
                <a:spcPts val="3530"/>
              </a:lnSpc>
              <a:buFont typeface="Arial" panose="020B0604020202020204"/>
              <a:buChar char="⚬"/>
            </a:pPr>
            <a:r>
              <a:rPr b="1" dirty="0" sz="2000" lang="en-US" spc="27">
                <a:solidFill>
                  <a:srgbClr val="42AF51"/>
                </a:solidFill>
                <a:latin typeface="Calibri" panose="020F0502020204030204" charset="0"/>
                <a:cs typeface="Calibri" panose="020F0502020204030204" charset="0"/>
                <a:sym typeface="+mn-ea"/>
              </a:rPr>
              <a:t>Prevention Model</a:t>
            </a:r>
            <a:r>
              <a:rPr b="1" dirty="0" sz="2000" lang="en-US" spc="27">
                <a:solidFill>
                  <a:srgbClr val="000000"/>
                </a:solidFill>
                <a:latin typeface="Calibri" panose="020F0502020204030204" charset="0"/>
                <a:cs typeface="Calibri" panose="020F0502020204030204" charset="0"/>
                <a:sym typeface="+mn-ea"/>
              </a:rPr>
              <a:t>:</a:t>
            </a:r>
            <a:r>
              <a:rPr b="1" dirty="0" sz="2000" lang="en-US" spc="27">
                <a:solidFill>
                  <a:srgbClr val="000000"/>
                </a:solidFill>
                <a:latin typeface="Roboto"/>
                <a:sym typeface="+mn-ea"/>
              </a:rPr>
              <a:t> </a:t>
            </a:r>
            <a:r>
              <a:rPr dirty="0" lang="en-US" spc="27">
                <a:solidFill>
                  <a:srgbClr val="000000"/>
                </a:solidFill>
                <a:latin typeface="Bahnschrift Light" panose="020B0502040204020203" charset="0"/>
                <a:cs typeface="Bahnschrift Light" panose="020B0502040204020203" charset="0"/>
                <a:sym typeface="+mn-ea"/>
              </a:rPr>
              <a:t>Develop strategies such as software updates, network monitoring, and user education to prevent keylogger installation and operation</a:t>
            </a:r>
            <a:r>
              <a:rPr dirty="0" lang="en-US" spc="27">
                <a:solidFill>
                  <a:srgbClr val="000000"/>
                </a:solidFill>
                <a:latin typeface="Roboto"/>
                <a:sym typeface="+mn-ea"/>
              </a:rPr>
              <a:t>.</a:t>
            </a:r>
            <a:endParaRPr dirty="0" lang="en-US" spc="27">
              <a:solidFill>
                <a:srgbClr val="000000"/>
              </a:solidFill>
              <a:latin typeface="Roboto"/>
              <a:sym typeface="+mn-ea"/>
            </a:endParaRPr>
          </a:p>
          <a:p>
            <a:pPr algn="just" indent="-207010" lvl="2" marL="621030">
              <a:lnSpc>
                <a:spcPts val="3530"/>
              </a:lnSpc>
              <a:buFont typeface="Arial" panose="020B0604020202020204"/>
              <a:buChar char="⚬"/>
            </a:pPr>
            <a:r>
              <a:rPr b="1" dirty="0" sz="2000" lang="en-US" spc="27">
                <a:solidFill>
                  <a:srgbClr val="42AF51"/>
                </a:solidFill>
                <a:latin typeface="Calibri" panose="020F0502020204030204" charset="0"/>
                <a:cs typeface="Calibri" panose="020F0502020204030204" charset="0"/>
                <a:sym typeface="+mn-ea"/>
              </a:rPr>
              <a:t>Response Model</a:t>
            </a:r>
            <a:r>
              <a:rPr b="1" dirty="0" sz="2000" lang="en-US" spc="27">
                <a:solidFill>
                  <a:srgbClr val="000000"/>
                </a:solidFill>
                <a:latin typeface="Calibri" panose="020F0502020204030204" charset="0"/>
                <a:cs typeface="Calibri" panose="020F0502020204030204" charset="0"/>
                <a:sym typeface="+mn-ea"/>
              </a:rPr>
              <a:t>: </a:t>
            </a:r>
            <a:r>
              <a:rPr dirty="0" lang="en-US" spc="27">
                <a:solidFill>
                  <a:srgbClr val="000000"/>
                </a:solidFill>
                <a:latin typeface="Bahnschrift Light" panose="020B0502040204020203" charset="0"/>
                <a:cs typeface="Bahnschrift Light" panose="020B0502040204020203" charset="0"/>
                <a:sym typeface="+mn-ea"/>
              </a:rPr>
              <a:t>Establish protocols for immediate action upon keylogger detection, including isolation, removal, and system recovery.</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SM-A225F</dc:creator>
  <cp:lastModifiedBy>pooja</cp:lastModifiedBy>
  <dcterms:created xsi:type="dcterms:W3CDTF">2024-06-02T18:48:00Z</dcterms:created>
  <dcterms:modified xsi:type="dcterms:W3CDTF">2024-06-22T11:28:15Z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210a8db31c1c431185ac6b2dcfd72a5a</vt:lpwstr>
  </property>
  <property fmtid="{D5CDD505-2E9C-101B-9397-08002B2CF9AE}" pid="5" name="KSOProductBuildVer">
    <vt:lpwstr>1033-12.2.0.17119</vt:lpwstr>
  </property>
</Properties>
</file>