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69" r:id="rId2"/>
    <p:sldId id="257" r:id="rId3"/>
    <p:sldId id="270" r:id="rId4"/>
    <p:sldId id="275" r:id="rId5"/>
    <p:sldId id="276" r:id="rId6"/>
    <p:sldId id="271" r:id="rId7"/>
    <p:sldId id="272" r:id="rId8"/>
    <p:sldId id="281" r:id="rId9"/>
    <p:sldId id="259" r:id="rId10"/>
    <p:sldId id="282" r:id="rId11"/>
    <p:sldId id="266" r:id="rId12"/>
    <p:sldId id="267" r:id="rId13"/>
    <p:sldId id="283" r:id="rId14"/>
    <p:sldId id="285" r:id="rId15"/>
    <p:sldId id="284" r:id="rId16"/>
    <p:sldId id="279" r:id="rId17"/>
  </p:sldIdLst>
  <p:sldSz cx="9144000" cy="5143500" type="screen16x9"/>
  <p:notesSz cx="6858000" cy="9144000"/>
  <p:embeddedFontLst>
    <p:embeddedFont>
      <p:font typeface="Bahnschrift" panose="020B0502040204020203" pitchFamily="34" charset="0"/>
      <p:regular r:id="rId19"/>
      <p:bold r:id="rId20"/>
    </p:embeddedFont>
    <p:embeddedFont>
      <p:font typeface="Berlin Sans FB" panose="020E0602020502020306" pitchFamily="34" charset="0"/>
      <p:regular r:id="rId21"/>
      <p:bold r:id="rId22"/>
    </p:embeddedFont>
    <p:embeddedFont>
      <p:font typeface="Bookman Old Style" panose="02050604050505020204" pitchFamily="18" charset="0"/>
      <p:regular r:id="rId23"/>
      <p:bold r:id="rId24"/>
      <p:italic r:id="rId25"/>
      <p:boldItalic r:id="rId26"/>
    </p:embeddedFont>
    <p:embeddedFont>
      <p:font typeface="Trebuchet MS" panose="020B0603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7629E2-4F43-4861-87FD-8FF4A3928AC6}" v="3" dt="2024-03-23T05:07:51.111"/>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67"/>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eesha Dasari" userId="e6a4a05b6a8c960d" providerId="LiveId" clId="{507629E2-4F43-4861-87FD-8FF4A3928AC6}"/>
    <pc:docChg chg="undo custSel addSld delSld modSld sldOrd">
      <pc:chgData name="Sireesha Dasari" userId="e6a4a05b6a8c960d" providerId="LiveId" clId="{507629E2-4F43-4861-87FD-8FF4A3928AC6}" dt="2024-03-23T05:39:52.345" v="218" actId="5793"/>
      <pc:docMkLst>
        <pc:docMk/>
      </pc:docMkLst>
      <pc:sldChg chg="del">
        <pc:chgData name="Sireesha Dasari" userId="e6a4a05b6a8c960d" providerId="LiveId" clId="{507629E2-4F43-4861-87FD-8FF4A3928AC6}" dt="2024-03-22T18:12:01.265" v="37" actId="47"/>
        <pc:sldMkLst>
          <pc:docMk/>
          <pc:sldMk cId="747321048" sldId="261"/>
        </pc:sldMkLst>
      </pc:sldChg>
      <pc:sldChg chg="del">
        <pc:chgData name="Sireesha Dasari" userId="e6a4a05b6a8c960d" providerId="LiveId" clId="{507629E2-4F43-4861-87FD-8FF4A3928AC6}" dt="2024-03-23T04:58:21.384" v="38" actId="2696"/>
        <pc:sldMkLst>
          <pc:docMk/>
          <pc:sldMk cId="1904107973" sldId="263"/>
        </pc:sldMkLst>
      </pc:sldChg>
      <pc:sldChg chg="addSp delSp modSp mod">
        <pc:chgData name="Sireesha Dasari" userId="e6a4a05b6a8c960d" providerId="LiveId" clId="{507629E2-4F43-4861-87FD-8FF4A3928AC6}" dt="2024-03-22T17:56:39.385" v="11" actId="14100"/>
        <pc:sldMkLst>
          <pc:docMk/>
          <pc:sldMk cId="2632760697" sldId="272"/>
        </pc:sldMkLst>
        <pc:picChg chg="del">
          <ac:chgData name="Sireesha Dasari" userId="e6a4a05b6a8c960d" providerId="LiveId" clId="{507629E2-4F43-4861-87FD-8FF4A3928AC6}" dt="2024-03-22T17:55:05.542" v="0" actId="478"/>
          <ac:picMkLst>
            <pc:docMk/>
            <pc:sldMk cId="2632760697" sldId="272"/>
            <ac:picMk id="5" creationId="{758F24A8-9C09-25EA-7A19-E16BDDFFE6ED}"/>
          </ac:picMkLst>
        </pc:picChg>
        <pc:picChg chg="add mod modCrop">
          <ac:chgData name="Sireesha Dasari" userId="e6a4a05b6a8c960d" providerId="LiveId" clId="{507629E2-4F43-4861-87FD-8FF4A3928AC6}" dt="2024-03-22T17:56:39.385" v="11" actId="14100"/>
          <ac:picMkLst>
            <pc:docMk/>
            <pc:sldMk cId="2632760697" sldId="272"/>
            <ac:picMk id="6" creationId="{9B6F1632-966A-9124-F919-48BF22E22071}"/>
          </ac:picMkLst>
        </pc:picChg>
      </pc:sldChg>
      <pc:sldChg chg="add">
        <pc:chgData name="Sireesha Dasari" userId="e6a4a05b6a8c960d" providerId="LiveId" clId="{507629E2-4F43-4861-87FD-8FF4A3928AC6}" dt="2024-03-23T05:07:51.104" v="106"/>
        <pc:sldMkLst>
          <pc:docMk/>
          <pc:sldMk cId="3900910179" sldId="279"/>
        </pc:sldMkLst>
      </pc:sldChg>
      <pc:sldChg chg="del">
        <pc:chgData name="Sireesha Dasari" userId="e6a4a05b6a8c960d" providerId="LiveId" clId="{507629E2-4F43-4861-87FD-8FF4A3928AC6}" dt="2024-03-22T17:57:02.722" v="12" actId="47"/>
        <pc:sldMkLst>
          <pc:docMk/>
          <pc:sldMk cId="235439950" sldId="280"/>
        </pc:sldMkLst>
      </pc:sldChg>
      <pc:sldChg chg="modSp mod">
        <pc:chgData name="Sireesha Dasari" userId="e6a4a05b6a8c960d" providerId="LiveId" clId="{507629E2-4F43-4861-87FD-8FF4A3928AC6}" dt="2024-03-22T18:00:50.142" v="33" actId="20577"/>
        <pc:sldMkLst>
          <pc:docMk/>
          <pc:sldMk cId="353339329" sldId="281"/>
        </pc:sldMkLst>
        <pc:spChg chg="mod">
          <ac:chgData name="Sireesha Dasari" userId="e6a4a05b6a8c960d" providerId="LiveId" clId="{507629E2-4F43-4861-87FD-8FF4A3928AC6}" dt="2024-03-22T18:00:50.142" v="33" actId="20577"/>
          <ac:spMkLst>
            <pc:docMk/>
            <pc:sldMk cId="353339329" sldId="281"/>
            <ac:spMk id="3" creationId="{3FBBB1A0-DFE4-3822-AB08-9F0E4DB4AD69}"/>
          </ac:spMkLst>
        </pc:spChg>
      </pc:sldChg>
      <pc:sldChg chg="addSp modSp mod">
        <pc:chgData name="Sireesha Dasari" userId="e6a4a05b6a8c960d" providerId="LiveId" clId="{507629E2-4F43-4861-87FD-8FF4A3928AC6}" dt="2024-03-22T18:11:58.092" v="36" actId="1076"/>
        <pc:sldMkLst>
          <pc:docMk/>
          <pc:sldMk cId="110414681" sldId="283"/>
        </pc:sldMkLst>
        <pc:picChg chg="add mod">
          <ac:chgData name="Sireesha Dasari" userId="e6a4a05b6a8c960d" providerId="LiveId" clId="{507629E2-4F43-4861-87FD-8FF4A3928AC6}" dt="2024-03-22T18:11:58.092" v="36" actId="1076"/>
          <ac:picMkLst>
            <pc:docMk/>
            <pc:sldMk cId="110414681" sldId="283"/>
            <ac:picMk id="3" creationId="{96E13272-3392-27C2-E6B9-20546B346C75}"/>
          </ac:picMkLst>
        </pc:picChg>
      </pc:sldChg>
      <pc:sldChg chg="addSp delSp modSp mod">
        <pc:chgData name="Sireesha Dasari" userId="e6a4a05b6a8c960d" providerId="LiveId" clId="{507629E2-4F43-4861-87FD-8FF4A3928AC6}" dt="2024-03-23T05:39:52.345" v="218" actId="5793"/>
        <pc:sldMkLst>
          <pc:docMk/>
          <pc:sldMk cId="1773381897" sldId="284"/>
        </pc:sldMkLst>
        <pc:spChg chg="mod">
          <ac:chgData name="Sireesha Dasari" userId="e6a4a05b6a8c960d" providerId="LiveId" clId="{507629E2-4F43-4861-87FD-8FF4A3928AC6}" dt="2024-03-23T05:02:09.533" v="62" actId="20577"/>
          <ac:spMkLst>
            <pc:docMk/>
            <pc:sldMk cId="1773381897" sldId="284"/>
            <ac:spMk id="2" creationId="{00000000-0000-0000-0000-000000000000}"/>
          </ac:spMkLst>
        </pc:spChg>
        <pc:spChg chg="add del mod">
          <ac:chgData name="Sireesha Dasari" userId="e6a4a05b6a8c960d" providerId="LiveId" clId="{507629E2-4F43-4861-87FD-8FF4A3928AC6}" dt="2024-03-23T05:39:52.345" v="218" actId="5793"/>
          <ac:spMkLst>
            <pc:docMk/>
            <pc:sldMk cId="1773381897" sldId="284"/>
            <ac:spMk id="3" creationId="{41815EED-0ECE-0470-CCB1-3A9424378A2D}"/>
          </ac:spMkLst>
        </pc:spChg>
      </pc:sldChg>
      <pc:sldChg chg="modSp add mod ord">
        <pc:chgData name="Sireesha Dasari" userId="e6a4a05b6a8c960d" providerId="LiveId" clId="{507629E2-4F43-4861-87FD-8FF4A3928AC6}" dt="2024-03-23T05:03:14.623" v="104" actId="1076"/>
        <pc:sldMkLst>
          <pc:docMk/>
          <pc:sldMk cId="3258320102" sldId="285"/>
        </pc:sldMkLst>
        <pc:spChg chg="mod">
          <ac:chgData name="Sireesha Dasari" userId="e6a4a05b6a8c960d" providerId="LiveId" clId="{507629E2-4F43-4861-87FD-8FF4A3928AC6}" dt="2024-03-23T05:02:52.205" v="88" actId="20577"/>
          <ac:spMkLst>
            <pc:docMk/>
            <pc:sldMk cId="3258320102" sldId="285"/>
            <ac:spMk id="2" creationId="{00000000-0000-0000-0000-000000000000}"/>
          </ac:spMkLst>
        </pc:spChg>
        <pc:spChg chg="mod">
          <ac:chgData name="Sireesha Dasari" userId="e6a4a05b6a8c960d" providerId="LiveId" clId="{507629E2-4F43-4861-87FD-8FF4A3928AC6}" dt="2024-03-23T05:03:14.623" v="104" actId="1076"/>
          <ac:spMkLst>
            <pc:docMk/>
            <pc:sldMk cId="3258320102" sldId="285"/>
            <ac:spMk id="3" creationId="{41815EED-0ECE-0470-CCB1-3A9424378A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8735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9702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0817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0817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8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7931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324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9194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801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5"/>
            <a:ext cx="8229600" cy="1443947"/>
          </a:xfrm>
        </p:spPr>
        <p:txBody>
          <a:bodyPr/>
          <a:lstStyle/>
          <a:p>
            <a:r>
              <a:rPr lang="en-US" sz="3200" dirty="0"/>
              <a:t>Decryption Outsourcing for Functional Encryption Using Blockchain</a:t>
            </a:r>
            <a:br>
              <a:rPr lang="en-US" sz="3200" dirty="0"/>
            </a:br>
            <a:r>
              <a:rPr lang="en-US" sz="3200" dirty="0"/>
              <a:t>- Pay as you decrypt</a:t>
            </a:r>
            <a:endParaRPr lang="en-US" sz="3200" dirty="0">
              <a:latin typeface="Bookman Old Style" panose="02050604050505020204" pitchFamily="18" charset="0"/>
            </a:endParaRPr>
          </a:p>
        </p:txBody>
      </p:sp>
      <p:sp>
        <p:nvSpPr>
          <p:cNvPr id="9" name="TextBox 8">
            <a:extLst>
              <a:ext uri="{FF2B5EF4-FFF2-40B4-BE49-F238E27FC236}">
                <a16:creationId xmlns:a16="http://schemas.microsoft.com/office/drawing/2014/main" id="{1529A7D9-A2AA-8803-6F26-E643D8540F4F}"/>
              </a:ext>
            </a:extLst>
          </p:cNvPr>
          <p:cNvSpPr txBox="1"/>
          <p:nvPr/>
        </p:nvSpPr>
        <p:spPr>
          <a:xfrm>
            <a:off x="267766" y="2808663"/>
            <a:ext cx="4304234" cy="1231106"/>
          </a:xfrm>
          <a:prstGeom prst="rect">
            <a:avLst/>
          </a:prstGeom>
          <a:noFill/>
        </p:spPr>
        <p:txBody>
          <a:bodyPr wrap="square" rtlCol="0">
            <a:spAutoFit/>
          </a:bodyPr>
          <a:lstStyle/>
          <a:p>
            <a:r>
              <a:rPr lang="en-US" sz="1800" dirty="0">
                <a:solidFill>
                  <a:schemeClr val="bg2">
                    <a:lumMod val="75000"/>
                  </a:schemeClr>
                </a:solidFill>
                <a:latin typeface="Berlin Sans FB" panose="020E0602020502020306" pitchFamily="34" charset="0"/>
              </a:rPr>
              <a:t>TEAM DETAILS</a:t>
            </a:r>
          </a:p>
          <a:p>
            <a:r>
              <a:rPr lang="en-US" dirty="0">
                <a:latin typeface="Bookman Old Style" panose="02050604050505020204" pitchFamily="18" charset="0"/>
              </a:rPr>
              <a:t> </a:t>
            </a:r>
          </a:p>
          <a:p>
            <a:pPr marL="342900" indent="-342900">
              <a:buFont typeface="+mj-lt"/>
              <a:buAutoNum type="arabicPeriod"/>
            </a:pPr>
            <a:r>
              <a:rPr lang="en-US" dirty="0">
                <a:latin typeface="Bookman Old Style" panose="02050604050505020204" pitchFamily="18" charset="0"/>
              </a:rPr>
              <a:t>Sireesha Dasari (20EG105251)</a:t>
            </a:r>
          </a:p>
          <a:p>
            <a:pPr marL="342900" indent="-342900">
              <a:buFont typeface="+mj-lt"/>
              <a:buAutoNum type="arabicPeriod"/>
            </a:pPr>
            <a:r>
              <a:rPr lang="en-US" dirty="0">
                <a:latin typeface="Bookman Old Style" panose="02050604050505020204" pitchFamily="18" charset="0"/>
              </a:rPr>
              <a:t>Gorre Pavan (20EG105215)</a:t>
            </a:r>
          </a:p>
          <a:p>
            <a:pPr marL="342900" indent="-342900">
              <a:buFont typeface="+mj-lt"/>
              <a:buAutoNum type="arabicPeriod"/>
            </a:pPr>
            <a:r>
              <a:rPr lang="en-US" dirty="0" err="1">
                <a:latin typeface="Bookman Old Style" panose="02050604050505020204" pitchFamily="18" charset="0"/>
              </a:rPr>
              <a:t>Gudipati</a:t>
            </a:r>
            <a:r>
              <a:rPr lang="en-US" dirty="0">
                <a:latin typeface="Bookman Old Style" panose="02050604050505020204" pitchFamily="18" charset="0"/>
              </a:rPr>
              <a:t> </a:t>
            </a:r>
            <a:r>
              <a:rPr lang="en-US" dirty="0" err="1">
                <a:latin typeface="Bookman Old Style" panose="02050604050505020204" pitchFamily="18" charset="0"/>
              </a:rPr>
              <a:t>Saketh</a:t>
            </a:r>
            <a:r>
              <a:rPr lang="en-US" dirty="0">
                <a:latin typeface="Bookman Old Style" panose="02050604050505020204" pitchFamily="18" charset="0"/>
              </a:rPr>
              <a:t> </a:t>
            </a:r>
            <a:r>
              <a:rPr lang="en-US" dirty="0" err="1">
                <a:latin typeface="Bookman Old Style" panose="02050604050505020204" pitchFamily="18" charset="0"/>
              </a:rPr>
              <a:t>Kasyap</a:t>
            </a:r>
            <a:r>
              <a:rPr lang="en-US" dirty="0">
                <a:latin typeface="Bookman Old Style" panose="02050604050505020204" pitchFamily="18" charset="0"/>
              </a:rPr>
              <a:t> (20EG105223)</a:t>
            </a:r>
          </a:p>
        </p:txBody>
      </p:sp>
      <p:sp>
        <p:nvSpPr>
          <p:cNvPr id="10" name="TextBox 9">
            <a:extLst>
              <a:ext uri="{FF2B5EF4-FFF2-40B4-BE49-F238E27FC236}">
                <a16:creationId xmlns:a16="http://schemas.microsoft.com/office/drawing/2014/main" id="{C796D2CC-50F2-B19F-4043-A4F95E7E951F}"/>
              </a:ext>
            </a:extLst>
          </p:cNvPr>
          <p:cNvSpPr txBox="1"/>
          <p:nvPr/>
        </p:nvSpPr>
        <p:spPr>
          <a:xfrm>
            <a:off x="4851865" y="3737824"/>
            <a:ext cx="3425861" cy="954107"/>
          </a:xfrm>
          <a:prstGeom prst="rect">
            <a:avLst/>
          </a:prstGeom>
          <a:noFill/>
        </p:spPr>
        <p:txBody>
          <a:bodyPr wrap="square" rtlCol="0">
            <a:spAutoFit/>
          </a:bodyPr>
          <a:lstStyle/>
          <a:p>
            <a:r>
              <a:rPr lang="en-US" dirty="0">
                <a:solidFill>
                  <a:schemeClr val="bg2">
                    <a:lumMod val="75000"/>
                  </a:schemeClr>
                </a:solidFill>
                <a:latin typeface="Berlin Sans FB" panose="020E0602020502020306" pitchFamily="34" charset="0"/>
              </a:rPr>
              <a:t>Project Supervisor </a:t>
            </a:r>
          </a:p>
          <a:p>
            <a:endParaRPr lang="en-US" dirty="0">
              <a:solidFill>
                <a:schemeClr val="bg2">
                  <a:lumMod val="75000"/>
                </a:schemeClr>
              </a:solidFill>
              <a:latin typeface="Berlin Sans FB" panose="020E0602020502020306" pitchFamily="34" charset="0"/>
            </a:endParaRPr>
          </a:p>
          <a:p>
            <a:r>
              <a:rPr lang="en-US" dirty="0">
                <a:latin typeface="Bookman Old Style" panose="02050604050505020204" pitchFamily="18" charset="0"/>
              </a:rPr>
              <a:t>Name: Mrs. K. Jyothi</a:t>
            </a:r>
          </a:p>
          <a:p>
            <a:r>
              <a:rPr lang="en-US" dirty="0">
                <a:latin typeface="Bookman Old Style" panose="02050604050505020204" pitchFamily="18" charset="0"/>
              </a:rPr>
              <a:t>Designation: Assistant Professor</a:t>
            </a:r>
          </a:p>
        </p:txBody>
      </p:sp>
      <p:sp>
        <p:nvSpPr>
          <p:cNvPr id="11" name="Footer Placeholder 4">
            <a:extLst>
              <a:ext uri="{FF2B5EF4-FFF2-40B4-BE49-F238E27FC236}">
                <a16:creationId xmlns:a16="http://schemas.microsoft.com/office/drawing/2014/main" id="{C6614A1B-F0BD-CDFA-3778-D7D9369365C3}"/>
              </a:ext>
            </a:extLst>
          </p:cNvPr>
          <p:cNvSpPr>
            <a:spLocks noGrp="1"/>
          </p:cNvSpPr>
          <p:nvPr>
            <p:ph type="ftr" idx="11"/>
          </p:nvPr>
        </p:nvSpPr>
        <p:spPr>
          <a:xfrm>
            <a:off x="3124200" y="4767264"/>
            <a:ext cx="2895600" cy="273900"/>
          </a:xfrm>
        </p:spPr>
        <p:txBody>
          <a:bodyPr/>
          <a:lstStyle/>
          <a:p>
            <a:r>
              <a:rPr lang="en-US" dirty="0"/>
              <a:t>Department of Computer Science and Engineering</a:t>
            </a:r>
          </a:p>
        </p:txBody>
      </p:sp>
      <p:pic>
        <p:nvPicPr>
          <p:cNvPr id="1028" name="Picture 4" descr="Coinpaper Crypto Logos: Explore The Top Cryptocurrency Icons">
            <a:extLst>
              <a:ext uri="{FF2B5EF4-FFF2-40B4-BE49-F238E27FC236}">
                <a16:creationId xmlns:a16="http://schemas.microsoft.com/office/drawing/2014/main" id="{A77532AA-A9FB-E309-6142-DCA47DDB5AB7}"/>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6553200" y="1602880"/>
            <a:ext cx="2209699" cy="2209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85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7" name="Title 1">
            <a:extLst>
              <a:ext uri="{FF2B5EF4-FFF2-40B4-BE49-F238E27FC236}">
                <a16:creationId xmlns:a16="http://schemas.microsoft.com/office/drawing/2014/main" id="{199B85AC-58AE-04AE-F8EB-F668B32235AF}"/>
              </a:ext>
            </a:extLst>
          </p:cNvPr>
          <p:cNvSpPr>
            <a:spLocks noGrp="1"/>
          </p:cNvSpPr>
          <p:nvPr>
            <p:ph type="title"/>
          </p:nvPr>
        </p:nvSpPr>
        <p:spPr>
          <a:xfrm>
            <a:off x="707137" y="0"/>
            <a:ext cx="6613060" cy="627321"/>
          </a:xfrm>
        </p:spPr>
        <p:txBody>
          <a:bodyPr/>
          <a:lstStyle/>
          <a:p>
            <a:r>
              <a:rPr lang="en-US" sz="4000" dirty="0">
                <a:solidFill>
                  <a:schemeClr val="bg2">
                    <a:lumMod val="75000"/>
                  </a:schemeClr>
                </a:solidFill>
                <a:latin typeface="Berlin Sans FB" panose="020E0602020502020306" pitchFamily="34" charset="0"/>
              </a:rPr>
              <a:t>Experiment screenshots</a:t>
            </a:r>
          </a:p>
        </p:txBody>
      </p:sp>
      <p:pic>
        <p:nvPicPr>
          <p:cNvPr id="3" name="Picture 2">
            <a:extLst>
              <a:ext uri="{FF2B5EF4-FFF2-40B4-BE49-F238E27FC236}">
                <a16:creationId xmlns:a16="http://schemas.microsoft.com/office/drawing/2014/main" id="{2B9E39EC-9E37-2913-8F87-008F0A4A00EA}"/>
              </a:ext>
            </a:extLst>
          </p:cNvPr>
          <p:cNvPicPr>
            <a:picLocks noChangeAspect="1"/>
          </p:cNvPicPr>
          <p:nvPr/>
        </p:nvPicPr>
        <p:blipFill>
          <a:blip r:embed="rId3"/>
          <a:stretch>
            <a:fillRect/>
          </a:stretch>
        </p:blipFill>
        <p:spPr>
          <a:xfrm>
            <a:off x="752833" y="744601"/>
            <a:ext cx="7638334" cy="4296563"/>
          </a:xfrm>
          <a:prstGeom prst="rect">
            <a:avLst/>
          </a:prstGeom>
        </p:spPr>
      </p:pic>
    </p:spTree>
    <p:extLst>
      <p:ext uri="{BB962C8B-B14F-4D97-AF65-F5344CB8AC3E}">
        <p14:creationId xmlns:p14="http://schemas.microsoft.com/office/powerpoint/2010/main" val="296574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7" name="Title 1">
            <a:extLst>
              <a:ext uri="{FF2B5EF4-FFF2-40B4-BE49-F238E27FC236}">
                <a16:creationId xmlns:a16="http://schemas.microsoft.com/office/drawing/2014/main" id="{9203A767-2296-F5A2-AB8A-76EFDD851420}"/>
              </a:ext>
            </a:extLst>
          </p:cNvPr>
          <p:cNvSpPr>
            <a:spLocks noGrp="1"/>
          </p:cNvSpPr>
          <p:nvPr>
            <p:ph type="title"/>
          </p:nvPr>
        </p:nvSpPr>
        <p:spPr>
          <a:xfrm>
            <a:off x="707137" y="0"/>
            <a:ext cx="6613060" cy="627321"/>
          </a:xfrm>
        </p:spPr>
        <p:txBody>
          <a:bodyPr/>
          <a:lstStyle/>
          <a:p>
            <a:r>
              <a:rPr lang="en-US" sz="4000" dirty="0">
                <a:solidFill>
                  <a:schemeClr val="bg2">
                    <a:lumMod val="75000"/>
                  </a:schemeClr>
                </a:solidFill>
                <a:latin typeface="Berlin Sans FB" panose="020E0602020502020306" pitchFamily="34" charset="0"/>
              </a:rPr>
              <a:t>Experiment results</a:t>
            </a:r>
          </a:p>
        </p:txBody>
      </p:sp>
      <p:pic>
        <p:nvPicPr>
          <p:cNvPr id="9" name="Picture 8">
            <a:extLst>
              <a:ext uri="{FF2B5EF4-FFF2-40B4-BE49-F238E27FC236}">
                <a16:creationId xmlns:a16="http://schemas.microsoft.com/office/drawing/2014/main" id="{F8F385EA-FF5F-85BB-EEC8-F4D2F164E7D4}"/>
              </a:ext>
            </a:extLst>
          </p:cNvPr>
          <p:cNvPicPr>
            <a:picLocks noChangeAspect="1"/>
          </p:cNvPicPr>
          <p:nvPr/>
        </p:nvPicPr>
        <p:blipFill>
          <a:blip r:embed="rId3"/>
          <a:stretch>
            <a:fillRect/>
          </a:stretch>
        </p:blipFill>
        <p:spPr>
          <a:xfrm>
            <a:off x="707137" y="712068"/>
            <a:ext cx="7452704" cy="4192146"/>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7" name="Title 1">
            <a:extLst>
              <a:ext uri="{FF2B5EF4-FFF2-40B4-BE49-F238E27FC236}">
                <a16:creationId xmlns:a16="http://schemas.microsoft.com/office/drawing/2014/main" id="{6D79698A-FF93-37B9-AFE3-83F430542CB9}"/>
              </a:ext>
            </a:extLst>
          </p:cNvPr>
          <p:cNvSpPr>
            <a:spLocks noGrp="1"/>
          </p:cNvSpPr>
          <p:nvPr>
            <p:ph type="title"/>
          </p:nvPr>
        </p:nvSpPr>
        <p:spPr>
          <a:xfrm>
            <a:off x="707137" y="0"/>
            <a:ext cx="6613060" cy="627321"/>
          </a:xfrm>
        </p:spPr>
        <p:txBody>
          <a:bodyPr/>
          <a:lstStyle/>
          <a:p>
            <a:r>
              <a:rPr lang="en-US" sz="4000" dirty="0">
                <a:solidFill>
                  <a:schemeClr val="bg2">
                    <a:lumMod val="75000"/>
                  </a:schemeClr>
                </a:solidFill>
                <a:latin typeface="Berlin Sans FB" panose="020E0602020502020306" pitchFamily="34" charset="0"/>
              </a:rPr>
              <a:t>Experiment results</a:t>
            </a:r>
          </a:p>
        </p:txBody>
      </p:sp>
      <p:pic>
        <p:nvPicPr>
          <p:cNvPr id="9" name="Picture 8">
            <a:extLst>
              <a:ext uri="{FF2B5EF4-FFF2-40B4-BE49-F238E27FC236}">
                <a16:creationId xmlns:a16="http://schemas.microsoft.com/office/drawing/2014/main" id="{E5C93142-8120-C69D-26CD-895944608FB1}"/>
              </a:ext>
            </a:extLst>
          </p:cNvPr>
          <p:cNvPicPr>
            <a:picLocks noChangeAspect="1"/>
          </p:cNvPicPr>
          <p:nvPr/>
        </p:nvPicPr>
        <p:blipFill>
          <a:blip r:embed="rId3"/>
          <a:stretch>
            <a:fillRect/>
          </a:stretch>
        </p:blipFill>
        <p:spPr>
          <a:xfrm>
            <a:off x="631510" y="686592"/>
            <a:ext cx="7741462" cy="4354572"/>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7" name="Title 1">
            <a:extLst>
              <a:ext uri="{FF2B5EF4-FFF2-40B4-BE49-F238E27FC236}">
                <a16:creationId xmlns:a16="http://schemas.microsoft.com/office/drawing/2014/main" id="{6D79698A-FF93-37B9-AFE3-83F430542CB9}"/>
              </a:ext>
            </a:extLst>
          </p:cNvPr>
          <p:cNvSpPr>
            <a:spLocks noGrp="1"/>
          </p:cNvSpPr>
          <p:nvPr>
            <p:ph type="title"/>
          </p:nvPr>
        </p:nvSpPr>
        <p:spPr>
          <a:xfrm>
            <a:off x="707137" y="0"/>
            <a:ext cx="6613060" cy="627321"/>
          </a:xfrm>
        </p:spPr>
        <p:txBody>
          <a:bodyPr/>
          <a:lstStyle/>
          <a:p>
            <a:r>
              <a:rPr lang="en-US" sz="4000" dirty="0">
                <a:solidFill>
                  <a:schemeClr val="bg2">
                    <a:lumMod val="75000"/>
                  </a:schemeClr>
                </a:solidFill>
                <a:latin typeface="Berlin Sans FB" panose="020E0602020502020306" pitchFamily="34" charset="0"/>
              </a:rPr>
              <a:t>Experiment results</a:t>
            </a:r>
          </a:p>
        </p:txBody>
      </p:sp>
      <p:pic>
        <p:nvPicPr>
          <p:cNvPr id="3" name="Picture 2">
            <a:extLst>
              <a:ext uri="{FF2B5EF4-FFF2-40B4-BE49-F238E27FC236}">
                <a16:creationId xmlns:a16="http://schemas.microsoft.com/office/drawing/2014/main" id="{96E13272-3392-27C2-E6B9-20546B346C75}"/>
              </a:ext>
            </a:extLst>
          </p:cNvPr>
          <p:cNvPicPr>
            <a:picLocks noChangeAspect="1"/>
          </p:cNvPicPr>
          <p:nvPr/>
        </p:nvPicPr>
        <p:blipFill>
          <a:blip r:embed="rId3"/>
          <a:stretch>
            <a:fillRect/>
          </a:stretch>
        </p:blipFill>
        <p:spPr>
          <a:xfrm>
            <a:off x="707137" y="773028"/>
            <a:ext cx="7500830" cy="4219217"/>
          </a:xfrm>
          <a:prstGeom prst="rect">
            <a:avLst/>
          </a:prstGeom>
        </p:spPr>
      </p:pic>
    </p:spTree>
    <p:extLst>
      <p:ext uri="{BB962C8B-B14F-4D97-AF65-F5344CB8AC3E}">
        <p14:creationId xmlns:p14="http://schemas.microsoft.com/office/powerpoint/2010/main" val="11041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60833" y="220025"/>
            <a:ext cx="6613060" cy="627321"/>
          </a:xfrm>
        </p:spPr>
        <p:txBody>
          <a:bodyPr/>
          <a:lstStyle/>
          <a:p>
            <a:r>
              <a:rPr lang="en-US" sz="4000" dirty="0">
                <a:solidFill>
                  <a:schemeClr val="bg2">
                    <a:lumMod val="75000"/>
                  </a:schemeClr>
                </a:solidFill>
                <a:latin typeface="Berlin Sans FB" panose="020E0602020502020306" pitchFamily="34" charset="0"/>
              </a:rPr>
              <a:t>Justification</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41815EED-0ECE-0470-CCB1-3A9424378A2D}"/>
              </a:ext>
            </a:extLst>
          </p:cNvPr>
          <p:cNvSpPr txBox="1"/>
          <p:nvPr/>
        </p:nvSpPr>
        <p:spPr>
          <a:xfrm>
            <a:off x="1003847" y="953157"/>
            <a:ext cx="5727031" cy="3970318"/>
          </a:xfrm>
          <a:prstGeom prst="rect">
            <a:avLst/>
          </a:prstGeom>
          <a:noFill/>
        </p:spPr>
        <p:txBody>
          <a:bodyPr wrap="square" rtlCol="0">
            <a:spAutoFit/>
          </a:bodyPr>
          <a:lstStyle/>
          <a:p>
            <a:pPr algn="l"/>
            <a:r>
              <a:rPr lang="en-US" i="0" dirty="0">
                <a:solidFill>
                  <a:schemeClr val="tx1"/>
                </a:solidFill>
                <a:effectLst/>
                <a:latin typeface="Bahnschrift" panose="020B0502040204020203" pitchFamily="34" charset="0"/>
              </a:rPr>
              <a:t>PARAMETERS:</a:t>
            </a:r>
          </a:p>
          <a:p>
            <a:pPr algn="l"/>
            <a:endParaRPr lang="en-US" dirty="0">
              <a:solidFill>
                <a:schemeClr val="tx1"/>
              </a:solidFill>
              <a:latin typeface="Bahnschrift" panose="020B0502040204020203" pitchFamily="34" charset="0"/>
            </a:endParaRPr>
          </a:p>
          <a:p>
            <a:pPr algn="l"/>
            <a:r>
              <a:rPr lang="en-US" i="0" dirty="0">
                <a:solidFill>
                  <a:schemeClr val="tx1"/>
                </a:solidFill>
                <a:effectLst/>
                <a:latin typeface="Bahnschrift" panose="020B0502040204020203" pitchFamily="34" charset="0"/>
              </a:rPr>
              <a:t>Payment Process:</a:t>
            </a:r>
          </a:p>
          <a:p>
            <a:pPr algn="l">
              <a:buFont typeface="Arial" panose="020B0604020202020204" pitchFamily="34" charset="0"/>
              <a:buChar char="•"/>
            </a:pPr>
            <a:r>
              <a:rPr lang="en-US" i="0" dirty="0">
                <a:solidFill>
                  <a:schemeClr val="tx1"/>
                </a:solidFill>
                <a:effectLst/>
                <a:latin typeface="Bahnschrift" panose="020B0502040204020203" pitchFamily="34" charset="0"/>
              </a:rPr>
              <a:t>      Payment Trigger</a:t>
            </a:r>
          </a:p>
          <a:p>
            <a:pPr algn="l">
              <a:buFont typeface="Arial" panose="020B0604020202020204" pitchFamily="34" charset="0"/>
              <a:buChar char="•"/>
            </a:pPr>
            <a:r>
              <a:rPr lang="en-US" i="0" dirty="0">
                <a:solidFill>
                  <a:schemeClr val="tx1"/>
                </a:solidFill>
                <a:effectLst/>
                <a:latin typeface="Bahnschrift" panose="020B0502040204020203" pitchFamily="34" charset="0"/>
              </a:rPr>
              <a:t>      Payment Amount</a:t>
            </a:r>
          </a:p>
          <a:p>
            <a:pPr algn="l">
              <a:buFont typeface="Arial" panose="020B0604020202020204" pitchFamily="34" charset="0"/>
              <a:buChar char="•"/>
            </a:pPr>
            <a:endParaRPr lang="en-US" i="0" dirty="0">
              <a:solidFill>
                <a:schemeClr val="tx1"/>
              </a:solidFill>
              <a:effectLst/>
              <a:latin typeface="Bahnschrift" panose="020B0502040204020203" pitchFamily="34" charset="0"/>
            </a:endParaRPr>
          </a:p>
          <a:p>
            <a:pPr algn="l"/>
            <a:r>
              <a:rPr lang="en-US" i="0" dirty="0">
                <a:solidFill>
                  <a:schemeClr val="tx1"/>
                </a:solidFill>
                <a:effectLst/>
                <a:latin typeface="Bahnschrift" panose="020B0502040204020203" pitchFamily="34" charset="0"/>
              </a:rPr>
              <a:t>Verification and Auditing:</a:t>
            </a:r>
            <a:endParaRPr lang="en-US" dirty="0">
              <a:solidFill>
                <a:schemeClr val="tx1"/>
              </a:solidFill>
              <a:latin typeface="Bahnschrift" panose="020B0502040204020203" pitchFamily="34" charset="0"/>
            </a:endParaRPr>
          </a:p>
          <a:p>
            <a:pPr marL="285750" indent="-285750" algn="l">
              <a:buFont typeface="Arial" panose="020B0604020202020204" pitchFamily="34" charset="0"/>
              <a:buChar char="•"/>
            </a:pPr>
            <a:r>
              <a:rPr lang="en-US" i="0" dirty="0">
                <a:solidFill>
                  <a:schemeClr val="tx1"/>
                </a:solidFill>
                <a:effectLst/>
                <a:latin typeface="Bahnschrift" panose="020B0502040204020203" pitchFamily="34" charset="0"/>
              </a:rPr>
              <a:t>Proof of Decryption</a:t>
            </a:r>
          </a:p>
          <a:p>
            <a:pPr marL="285750" indent="-285750" algn="l">
              <a:buFont typeface="Arial" panose="020B0604020202020204" pitchFamily="34" charset="0"/>
              <a:buChar char="•"/>
            </a:pPr>
            <a:r>
              <a:rPr lang="en-US" i="0" dirty="0">
                <a:solidFill>
                  <a:schemeClr val="tx1"/>
                </a:solidFill>
                <a:effectLst/>
                <a:latin typeface="Bahnschrift" panose="020B0502040204020203" pitchFamily="34" charset="0"/>
              </a:rPr>
              <a:t>Transaction Transparency</a:t>
            </a:r>
          </a:p>
          <a:p>
            <a:pPr marL="285750" indent="-285750" algn="l">
              <a:buFont typeface="Arial" panose="020B0604020202020204" pitchFamily="34" charset="0"/>
              <a:buChar char="•"/>
            </a:pPr>
            <a:endParaRPr lang="en-US" i="0" dirty="0">
              <a:solidFill>
                <a:schemeClr val="tx1"/>
              </a:solidFill>
              <a:effectLst/>
              <a:latin typeface="Bahnschrift" panose="020B0502040204020203" pitchFamily="34" charset="0"/>
            </a:endParaRPr>
          </a:p>
          <a:p>
            <a:pPr algn="l"/>
            <a:r>
              <a:rPr lang="en-US" i="0" dirty="0">
                <a:solidFill>
                  <a:schemeClr val="tx1"/>
                </a:solidFill>
                <a:effectLst/>
                <a:latin typeface="Bahnschrift" panose="020B0502040204020203" pitchFamily="34" charset="0"/>
              </a:rPr>
              <a:t>Security Considerations:</a:t>
            </a:r>
          </a:p>
          <a:p>
            <a:pPr marL="285750" indent="-285750" algn="l">
              <a:buFont typeface="Arial" panose="020B0604020202020204" pitchFamily="34" charset="0"/>
              <a:buChar char="•"/>
            </a:pPr>
            <a:r>
              <a:rPr lang="en-US" i="0" dirty="0">
                <a:solidFill>
                  <a:schemeClr val="tx1"/>
                </a:solidFill>
                <a:effectLst/>
                <a:latin typeface="Bahnschrift" panose="020B0502040204020203" pitchFamily="34" charset="0"/>
              </a:rPr>
              <a:t>Cryptography Standards</a:t>
            </a:r>
          </a:p>
          <a:p>
            <a:pPr marL="285750" indent="-285750" algn="l">
              <a:buFont typeface="Arial" panose="020B0604020202020204" pitchFamily="34" charset="0"/>
              <a:buChar char="•"/>
            </a:pPr>
            <a:r>
              <a:rPr lang="en-US" i="0" dirty="0">
                <a:solidFill>
                  <a:schemeClr val="tx1"/>
                </a:solidFill>
                <a:effectLst/>
                <a:latin typeface="Bahnschrift" panose="020B0502040204020203" pitchFamily="34" charset="0"/>
              </a:rPr>
              <a:t>Secure Communication</a:t>
            </a:r>
            <a:endParaRPr lang="en-US" dirty="0">
              <a:solidFill>
                <a:schemeClr val="tx1"/>
              </a:solidFill>
              <a:latin typeface="Bahnschrift" panose="020B0502040204020203" pitchFamily="34" charset="0"/>
            </a:endParaRPr>
          </a:p>
          <a:p>
            <a:pPr marL="285750" indent="-285750" algn="l">
              <a:buFont typeface="Arial" panose="020B0604020202020204" pitchFamily="34" charset="0"/>
              <a:buChar char="•"/>
            </a:pPr>
            <a:endParaRPr lang="en-US" i="0" dirty="0">
              <a:solidFill>
                <a:schemeClr val="tx1"/>
              </a:solidFill>
              <a:effectLst/>
              <a:latin typeface="Bahnschrift" panose="020B0502040204020203" pitchFamily="34" charset="0"/>
            </a:endParaRPr>
          </a:p>
          <a:p>
            <a:pPr algn="l"/>
            <a:r>
              <a:rPr lang="en-IN" i="0" dirty="0">
                <a:solidFill>
                  <a:schemeClr val="tx1"/>
                </a:solidFill>
                <a:effectLst/>
                <a:latin typeface="Bahnschrift" panose="020B0502040204020203" pitchFamily="34" charset="0"/>
              </a:rPr>
              <a:t>Scalability:</a:t>
            </a:r>
          </a:p>
          <a:p>
            <a:pPr algn="l">
              <a:buFont typeface="Arial" panose="020B0604020202020204" pitchFamily="34" charset="0"/>
              <a:buChar char="•"/>
            </a:pPr>
            <a:r>
              <a:rPr lang="en-IN" i="0" dirty="0">
                <a:solidFill>
                  <a:schemeClr val="tx1"/>
                </a:solidFill>
                <a:effectLst/>
                <a:latin typeface="Bahnschrift" panose="020B0502040204020203" pitchFamily="34" charset="0"/>
              </a:rPr>
              <a:t>     Performance Metrics</a:t>
            </a:r>
          </a:p>
          <a:p>
            <a:pPr algn="l"/>
            <a:endParaRPr lang="en-US" i="0" dirty="0">
              <a:solidFill>
                <a:schemeClr val="tx1"/>
              </a:solidFill>
              <a:effectLst/>
              <a:latin typeface="Bahnschrift" panose="020B0502040204020203" pitchFamily="34" charset="0"/>
            </a:endParaRPr>
          </a:p>
          <a:p>
            <a:pPr algn="l"/>
            <a:endParaRPr lang="en-IN"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3258320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60833" y="220025"/>
            <a:ext cx="6613060" cy="627321"/>
          </a:xfrm>
        </p:spPr>
        <p:txBody>
          <a:bodyPr/>
          <a:lstStyle/>
          <a:p>
            <a:r>
              <a:rPr lang="en-US" sz="4000" dirty="0">
                <a:solidFill>
                  <a:schemeClr val="bg2">
                    <a:lumMod val="75000"/>
                  </a:schemeClr>
                </a:solidFill>
                <a:latin typeface="Berlin Sans FB" panose="020E0602020502020306" pitchFamily="34" charset="0"/>
              </a:rPr>
              <a:t>Justification</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41815EED-0ECE-0470-CCB1-3A9424378A2D}"/>
              </a:ext>
            </a:extLst>
          </p:cNvPr>
          <p:cNvSpPr txBox="1"/>
          <p:nvPr/>
        </p:nvSpPr>
        <p:spPr>
          <a:xfrm>
            <a:off x="952719" y="1184895"/>
            <a:ext cx="8191281" cy="2893100"/>
          </a:xfrm>
          <a:prstGeom prst="rect">
            <a:avLst/>
          </a:prstGeom>
          <a:noFill/>
        </p:spPr>
        <p:txBody>
          <a:bodyPr wrap="square" rtlCol="0">
            <a:spAutoFit/>
          </a:bodyPr>
          <a:lstStyle/>
          <a:p>
            <a:pPr algn="l"/>
            <a:r>
              <a:rPr lang="en-US" dirty="0">
                <a:solidFill>
                  <a:schemeClr val="tx1"/>
                </a:solidFill>
                <a:latin typeface="Bahnschrift" panose="020B0502040204020203" pitchFamily="34" charset="0"/>
              </a:rPr>
              <a:t>Mathematical formula:</a:t>
            </a:r>
            <a:endParaRPr lang="en-US" i="0" dirty="0">
              <a:solidFill>
                <a:schemeClr val="tx1"/>
              </a:solidFill>
              <a:effectLst/>
              <a:latin typeface="Bahnschrift" panose="020B0502040204020203" pitchFamily="34" charset="0"/>
            </a:endParaRPr>
          </a:p>
          <a:p>
            <a:pPr algn="l"/>
            <a:endParaRPr lang="en-US" dirty="0">
              <a:solidFill>
                <a:schemeClr val="tx1"/>
              </a:solidFill>
              <a:latin typeface="Bahnschrift" panose="020B0502040204020203" pitchFamily="34" charset="0"/>
            </a:endParaRPr>
          </a:p>
          <a:p>
            <a:pPr marL="285750" indent="-285750" algn="l">
              <a:buFont typeface="Arial" panose="020B0604020202020204" pitchFamily="34" charset="0"/>
              <a:buChar char="•"/>
            </a:pPr>
            <a:r>
              <a:rPr lang="en-US" dirty="0">
                <a:solidFill>
                  <a:schemeClr val="tx1"/>
                </a:solidFill>
                <a:latin typeface="Bahnschrift" panose="020B0502040204020203" pitchFamily="34" charset="0"/>
              </a:rPr>
              <a:t>Payment calculation formulas may involve factors such as the size of the encrypted data, the complexity of the decryption process, and any additional service fees.</a:t>
            </a:r>
          </a:p>
          <a:p>
            <a:pPr marL="285750" indent="-285750" algn="l">
              <a:buFont typeface="Arial" panose="020B0604020202020204" pitchFamily="34" charset="0"/>
              <a:buChar char="•"/>
            </a:pPr>
            <a:endParaRPr lang="en-US" dirty="0">
              <a:solidFill>
                <a:schemeClr val="tx1"/>
              </a:solidFill>
              <a:latin typeface="Bahnschrift" panose="020B0502040204020203" pitchFamily="34" charset="0"/>
            </a:endParaRPr>
          </a:p>
          <a:p>
            <a:pPr marL="285750" indent="-285750" algn="l">
              <a:buFont typeface="Arial" panose="020B0604020202020204" pitchFamily="34" charset="0"/>
              <a:buChar char="•"/>
            </a:pPr>
            <a:r>
              <a:rPr lang="en-US" dirty="0">
                <a:solidFill>
                  <a:schemeClr val="tx1"/>
                </a:solidFill>
                <a:latin typeface="Bahnschrift" panose="020B0502040204020203" pitchFamily="34" charset="0"/>
              </a:rPr>
              <a:t>A simple formula for calculating payment could be</a:t>
            </a:r>
          </a:p>
          <a:p>
            <a:pPr algn="l"/>
            <a:r>
              <a:rPr lang="en-US" dirty="0">
                <a:solidFill>
                  <a:schemeClr val="tx1"/>
                </a:solidFill>
                <a:latin typeface="Bahnschrift" panose="020B0502040204020203" pitchFamily="34" charset="0"/>
              </a:rPr>
              <a:t>Payment = </a:t>
            </a:r>
            <a:r>
              <a:rPr lang="en-US" dirty="0" err="1">
                <a:solidFill>
                  <a:schemeClr val="tx1"/>
                </a:solidFill>
                <a:latin typeface="Bahnschrift" panose="020B0502040204020203" pitchFamily="34" charset="0"/>
              </a:rPr>
              <a:t>BaseFee</a:t>
            </a:r>
            <a:r>
              <a:rPr lang="en-US" dirty="0">
                <a:solidFill>
                  <a:schemeClr val="tx1"/>
                </a:solidFill>
                <a:latin typeface="Bahnschrift" panose="020B0502040204020203" pitchFamily="34" charset="0"/>
              </a:rPr>
              <a:t> + </a:t>
            </a:r>
            <a:r>
              <a:rPr lang="en-US" dirty="0" err="1">
                <a:solidFill>
                  <a:schemeClr val="tx1"/>
                </a:solidFill>
                <a:latin typeface="Bahnschrift" panose="020B0502040204020203" pitchFamily="34" charset="0"/>
              </a:rPr>
              <a:t>DataSize</a:t>
            </a:r>
            <a:r>
              <a:rPr lang="en-US" dirty="0">
                <a:solidFill>
                  <a:schemeClr val="tx1"/>
                </a:solidFill>
                <a:latin typeface="Bahnschrift" panose="020B0502040204020203" pitchFamily="34" charset="0"/>
              </a:rPr>
              <a:t> * </a:t>
            </a:r>
            <a:r>
              <a:rPr lang="en-US" dirty="0" err="1">
                <a:solidFill>
                  <a:schemeClr val="tx1"/>
                </a:solidFill>
                <a:latin typeface="Bahnschrift" panose="020B0502040204020203" pitchFamily="34" charset="0"/>
              </a:rPr>
              <a:t>RatePerByte</a:t>
            </a:r>
            <a:r>
              <a:rPr lang="en-US" dirty="0">
                <a:solidFill>
                  <a:schemeClr val="tx1"/>
                </a:solidFill>
                <a:latin typeface="Bahnschrift" panose="020B0502040204020203" pitchFamily="34" charset="0"/>
              </a:rPr>
              <a:t> + </a:t>
            </a:r>
            <a:r>
              <a:rPr lang="en-US" dirty="0" err="1">
                <a:solidFill>
                  <a:schemeClr val="tx1"/>
                </a:solidFill>
                <a:latin typeface="Bahnschrift" panose="020B0502040204020203" pitchFamily="34" charset="0"/>
              </a:rPr>
              <a:t>ServiceFee</a:t>
            </a:r>
            <a:endParaRPr lang="en-US" dirty="0">
              <a:solidFill>
                <a:schemeClr val="tx1"/>
              </a:solidFill>
              <a:latin typeface="Bahnschrift" panose="020B0502040204020203" pitchFamily="34" charset="0"/>
            </a:endParaRPr>
          </a:p>
          <a:p>
            <a:pPr marL="285750" indent="-285750" algn="l">
              <a:buFont typeface="Arial" panose="020B0604020202020204" pitchFamily="34" charset="0"/>
              <a:buChar char="•"/>
            </a:pPr>
            <a:endParaRPr lang="en-US" dirty="0">
              <a:solidFill>
                <a:schemeClr val="tx1"/>
              </a:solidFill>
              <a:latin typeface="Bahnschrift" panose="020B0502040204020203" pitchFamily="34" charset="0"/>
            </a:endParaRPr>
          </a:p>
          <a:p>
            <a:pPr algn="l"/>
            <a:r>
              <a:rPr lang="en-US" dirty="0">
                <a:solidFill>
                  <a:schemeClr val="tx1"/>
                </a:solidFill>
                <a:latin typeface="Bahnschrift" panose="020B0502040204020203" pitchFamily="34" charset="0"/>
              </a:rPr>
              <a:t>Where:</a:t>
            </a:r>
          </a:p>
          <a:p>
            <a:pPr marL="285750" indent="-285750" algn="l">
              <a:buFont typeface="Arial" panose="020B0604020202020204" pitchFamily="34" charset="0"/>
              <a:buChar char="•"/>
            </a:pPr>
            <a:r>
              <a:rPr lang="en-US" dirty="0" err="1">
                <a:solidFill>
                  <a:schemeClr val="tx1"/>
                </a:solidFill>
                <a:latin typeface="Bahnschrift" panose="020B0502040204020203" pitchFamily="34" charset="0"/>
              </a:rPr>
              <a:t>BaseFee</a:t>
            </a:r>
            <a:r>
              <a:rPr lang="en-US" dirty="0">
                <a:solidFill>
                  <a:schemeClr val="tx1"/>
                </a:solidFill>
                <a:latin typeface="Bahnschrift" panose="020B0502040204020203" pitchFamily="34" charset="0"/>
              </a:rPr>
              <a:t>: Fixed fee for initiating a decryption request.</a:t>
            </a:r>
          </a:p>
          <a:p>
            <a:pPr marL="285750" indent="-285750" algn="l">
              <a:buFont typeface="Arial" panose="020B0604020202020204" pitchFamily="34" charset="0"/>
              <a:buChar char="•"/>
            </a:pPr>
            <a:r>
              <a:rPr lang="en-US" dirty="0" err="1">
                <a:solidFill>
                  <a:schemeClr val="tx1"/>
                </a:solidFill>
                <a:latin typeface="Bahnschrift" panose="020B0502040204020203" pitchFamily="34" charset="0"/>
              </a:rPr>
              <a:t>DataSize</a:t>
            </a:r>
            <a:r>
              <a:rPr lang="en-US" dirty="0">
                <a:solidFill>
                  <a:schemeClr val="tx1"/>
                </a:solidFill>
                <a:latin typeface="Bahnschrift" panose="020B0502040204020203" pitchFamily="34" charset="0"/>
              </a:rPr>
              <a:t>: Size of the encrypted data being decrypted.</a:t>
            </a:r>
          </a:p>
          <a:p>
            <a:pPr marL="285750" indent="-285750" algn="l">
              <a:buFont typeface="Arial" panose="020B0604020202020204" pitchFamily="34" charset="0"/>
              <a:buChar char="•"/>
            </a:pPr>
            <a:r>
              <a:rPr lang="en-US" dirty="0" err="1">
                <a:solidFill>
                  <a:schemeClr val="tx1"/>
                </a:solidFill>
                <a:latin typeface="Bahnschrift" panose="020B0502040204020203" pitchFamily="34" charset="0"/>
              </a:rPr>
              <a:t>RatePerByte</a:t>
            </a:r>
            <a:r>
              <a:rPr lang="en-US" dirty="0">
                <a:solidFill>
                  <a:schemeClr val="tx1"/>
                </a:solidFill>
                <a:latin typeface="Bahnschrift" panose="020B0502040204020203" pitchFamily="34" charset="0"/>
              </a:rPr>
              <a:t>: Fee rate charged per byte of decrypted data.</a:t>
            </a:r>
          </a:p>
          <a:p>
            <a:pPr marL="285750" indent="-285750" algn="l">
              <a:buFont typeface="Arial" panose="020B0604020202020204" pitchFamily="34" charset="0"/>
              <a:buChar char="•"/>
            </a:pPr>
            <a:r>
              <a:rPr lang="en-US" dirty="0" err="1">
                <a:solidFill>
                  <a:schemeClr val="tx1"/>
                </a:solidFill>
                <a:latin typeface="Bahnschrift" panose="020B0502040204020203" pitchFamily="34" charset="0"/>
              </a:rPr>
              <a:t>ServiceFee</a:t>
            </a:r>
            <a:r>
              <a:rPr lang="en-US" dirty="0">
                <a:solidFill>
                  <a:schemeClr val="tx1"/>
                </a:solidFill>
                <a:latin typeface="Bahnschrift" panose="020B0502040204020203" pitchFamily="34" charset="0"/>
              </a:rPr>
              <a:t>: Additional fee for using decryption services.</a:t>
            </a:r>
            <a:endParaRPr lang="en-IN"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177338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70561" y="2072728"/>
            <a:ext cx="6613060" cy="627321"/>
          </a:xfrm>
        </p:spPr>
        <p:txBody>
          <a:bodyPr/>
          <a:lstStyle/>
          <a:p>
            <a:r>
              <a:rPr lang="en-US" sz="6000" dirty="0">
                <a:solidFill>
                  <a:schemeClr val="bg2">
                    <a:lumMod val="75000"/>
                  </a:schemeClr>
                </a:solidFill>
                <a:latin typeface="Berlin Sans FB" panose="020E0602020502020306" pitchFamily="34" charset="0"/>
              </a:rPr>
              <a:t>Thank you</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90091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4" name="Footer Placeholder 3"/>
          <p:cNvSpPr>
            <a:spLocks noGrp="1"/>
          </p:cNvSpPr>
          <p:nvPr>
            <p:ph type="ftr" idx="11"/>
          </p:nvPr>
        </p:nvSpPr>
        <p:spPr/>
        <p:txBody>
          <a:bodyPr/>
          <a:lstStyle/>
          <a:p>
            <a:r>
              <a:rPr lang="en-US"/>
              <a:t>Department of Computer Science and Engineering</a:t>
            </a:r>
          </a:p>
        </p:txBody>
      </p:sp>
      <p:sp>
        <p:nvSpPr>
          <p:cNvPr id="8" name="Title 1">
            <a:extLst>
              <a:ext uri="{FF2B5EF4-FFF2-40B4-BE49-F238E27FC236}">
                <a16:creationId xmlns:a16="http://schemas.microsoft.com/office/drawing/2014/main" id="{45AB98F2-210B-C42E-9074-04E13452C85E}"/>
              </a:ext>
            </a:extLst>
          </p:cNvPr>
          <p:cNvSpPr>
            <a:spLocks noGrp="1"/>
          </p:cNvSpPr>
          <p:nvPr>
            <p:ph type="title"/>
          </p:nvPr>
        </p:nvSpPr>
        <p:spPr>
          <a:xfrm>
            <a:off x="1302043" y="244652"/>
            <a:ext cx="6117431" cy="627321"/>
          </a:xfrm>
        </p:spPr>
        <p:txBody>
          <a:bodyPr/>
          <a:lstStyle/>
          <a:p>
            <a:r>
              <a:rPr lang="en-US" sz="4400" dirty="0">
                <a:solidFill>
                  <a:schemeClr val="bg2">
                    <a:lumMod val="75000"/>
                  </a:schemeClr>
                </a:solidFill>
                <a:latin typeface="Berlin Sans FB" panose="020E0602020502020306" pitchFamily="34" charset="0"/>
              </a:rPr>
              <a:t>Introduction</a:t>
            </a:r>
          </a:p>
        </p:txBody>
      </p:sp>
      <p:sp>
        <p:nvSpPr>
          <p:cNvPr id="9" name="TextBox 8">
            <a:extLst>
              <a:ext uri="{FF2B5EF4-FFF2-40B4-BE49-F238E27FC236}">
                <a16:creationId xmlns:a16="http://schemas.microsoft.com/office/drawing/2014/main" id="{8CB15568-59A4-51FA-B957-43C3826203D7}"/>
              </a:ext>
            </a:extLst>
          </p:cNvPr>
          <p:cNvSpPr txBox="1"/>
          <p:nvPr/>
        </p:nvSpPr>
        <p:spPr>
          <a:xfrm>
            <a:off x="391886" y="1173014"/>
            <a:ext cx="8085221" cy="3293209"/>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Bahnschrift" panose="020B0502040204020203" pitchFamily="34" charset="0"/>
              </a:rPr>
              <a:t>The project deals with pay as you decrypt mechanism.</a:t>
            </a:r>
          </a:p>
          <a:p>
            <a:pPr marL="285750" indent="-285750">
              <a:buFont typeface="Wingdings" panose="05000000000000000000" pitchFamily="2" charset="2"/>
              <a:buChar char="§"/>
            </a:pPr>
            <a:endParaRPr lang="en-US" sz="1600" dirty="0">
              <a:latin typeface="Bahnschrift" panose="020B0502040204020203" pitchFamily="34" charset="0"/>
            </a:endParaRPr>
          </a:p>
          <a:p>
            <a:pPr marL="285750" indent="-285750">
              <a:buFont typeface="Wingdings" panose="05000000000000000000" pitchFamily="2" charset="2"/>
              <a:buChar char="§"/>
            </a:pPr>
            <a:r>
              <a:rPr lang="en-US" sz="1600" dirty="0">
                <a:latin typeface="Bahnschrift" panose="020B0502040204020203" pitchFamily="34" charset="0"/>
              </a:rPr>
              <a:t>Constructing a framework to solve the limitation caused by public-key encryption by considering the functional encryption (FE) as an encryption mechanism to protect data security and privacy in many emerging applications such as the cloud computing services.</a:t>
            </a:r>
          </a:p>
          <a:p>
            <a:pPr marL="285750" indent="-285750">
              <a:buFont typeface="Wingdings" panose="05000000000000000000" pitchFamily="2" charset="2"/>
              <a:buChar char="§"/>
            </a:pPr>
            <a:endParaRPr lang="en-US" sz="1600" dirty="0">
              <a:latin typeface="Bahnschrift" panose="020B0502040204020203" pitchFamily="34" charset="0"/>
            </a:endParaRPr>
          </a:p>
          <a:p>
            <a:pPr marL="285750" indent="-285750">
              <a:buFont typeface="Wingdings" panose="05000000000000000000" pitchFamily="2" charset="2"/>
              <a:buChar char="§"/>
            </a:pPr>
            <a:r>
              <a:rPr lang="en-US" sz="1600" dirty="0">
                <a:latin typeface="Bahnschrift" panose="020B0502040204020203" pitchFamily="34" charset="0"/>
              </a:rPr>
              <a:t>Applications:</a:t>
            </a:r>
          </a:p>
          <a:p>
            <a:r>
              <a:rPr lang="en-US" sz="1600" dirty="0">
                <a:latin typeface="Bahnschrift" panose="020B0502040204020203" pitchFamily="34" charset="0"/>
              </a:rPr>
              <a:t>         </a:t>
            </a:r>
          </a:p>
          <a:p>
            <a:r>
              <a:rPr lang="en-US" sz="1600" dirty="0">
                <a:latin typeface="Bahnschrift" panose="020B0502040204020203" pitchFamily="34" charset="0"/>
              </a:rPr>
              <a:t>           1) Data storage and file storage</a:t>
            </a:r>
          </a:p>
          <a:p>
            <a:r>
              <a:rPr lang="en-US" sz="1600" dirty="0">
                <a:latin typeface="Bahnschrift" panose="020B0502040204020203" pitchFamily="34" charset="0"/>
              </a:rPr>
              <a:t>           2) Data sharing over the cloud</a:t>
            </a:r>
          </a:p>
          <a:p>
            <a:pPr marL="285750" indent="-285750">
              <a:buFont typeface="Wingdings" panose="05000000000000000000" pitchFamily="2" charset="2"/>
              <a:buChar char="§"/>
            </a:pPr>
            <a:endParaRPr lang="en-US" sz="1600" dirty="0">
              <a:latin typeface="Bahnschrift" panose="020B0502040204020203" pitchFamily="34" charset="0"/>
            </a:endParaRPr>
          </a:p>
          <a:p>
            <a:pPr marL="285750" indent="-285750">
              <a:buFont typeface="Wingdings" panose="05000000000000000000" pitchFamily="2" charset="2"/>
              <a:buChar char="§"/>
            </a:pPr>
            <a:endParaRPr lang="en-US" sz="1600" dirty="0">
              <a:latin typeface="Bahnschrift" panose="020B0502040204020203" pitchFamily="34" charset="0"/>
            </a:endParaRPr>
          </a:p>
        </p:txBody>
      </p:sp>
    </p:spTree>
    <p:extLst>
      <p:ext uri="{BB962C8B-B14F-4D97-AF65-F5344CB8AC3E}">
        <p14:creationId xmlns:p14="http://schemas.microsoft.com/office/powerpoint/2010/main" val="214285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09536" y="253590"/>
            <a:ext cx="6117431" cy="627321"/>
          </a:xfrm>
        </p:spPr>
        <p:txBody>
          <a:bodyPr/>
          <a:lstStyle/>
          <a:p>
            <a:r>
              <a:rPr lang="en-US" sz="4400" dirty="0">
                <a:solidFill>
                  <a:schemeClr val="bg2">
                    <a:lumMod val="75000"/>
                  </a:schemeClr>
                </a:solidFill>
                <a:latin typeface="Berlin Sans FB" panose="020E0602020502020306" pitchFamily="34" charset="0"/>
              </a:rPr>
              <a:t>Problem Statement</a:t>
            </a:r>
          </a:p>
        </p:txBody>
      </p:sp>
      <p:sp>
        <p:nvSpPr>
          <p:cNvPr id="14" name="TextBox 13"/>
          <p:cNvSpPr txBox="1"/>
          <p:nvPr/>
        </p:nvSpPr>
        <p:spPr>
          <a:xfrm>
            <a:off x="302508" y="1289389"/>
            <a:ext cx="8538984" cy="3477875"/>
          </a:xfrm>
          <a:prstGeom prst="rect">
            <a:avLst/>
          </a:prstGeom>
          <a:noFill/>
        </p:spPr>
        <p:txBody>
          <a:bodyPr wrap="square" rtlCol="0">
            <a:spAutoFit/>
          </a:bodyPr>
          <a:lstStyle/>
          <a:p>
            <a:pPr marL="285750" indent="-285750">
              <a:buFont typeface="Wingdings" panose="05000000000000000000" pitchFamily="2" charset="2"/>
              <a:buChar char="§"/>
            </a:pPr>
            <a:r>
              <a:rPr lang="en-US" sz="2000" b="0" i="0" dirty="0">
                <a:solidFill>
                  <a:schemeClr val="tx1"/>
                </a:solidFill>
                <a:effectLst/>
                <a:latin typeface="Bahnschrift" panose="020B0502040204020203" pitchFamily="34" charset="0"/>
              </a:rPr>
              <a:t>Addressing the inefficiency of functional encryption (FE) schemes, often stemming from costly computations, the common approach of outsourcing to third parties lacks a standardized payment procedure.</a:t>
            </a:r>
          </a:p>
          <a:p>
            <a:pPr marL="285750" indent="-285750">
              <a:buFont typeface="Wingdings" panose="05000000000000000000" pitchFamily="2" charset="2"/>
              <a:buChar char="§"/>
            </a:pPr>
            <a:endParaRPr lang="en-US" sz="2000" dirty="0">
              <a:solidFill>
                <a:schemeClr val="tx1"/>
              </a:solidFill>
              <a:latin typeface="Bahnschrift" panose="020B0502040204020203" pitchFamily="34" charset="0"/>
            </a:endParaRPr>
          </a:p>
          <a:p>
            <a:pPr marL="285750" indent="-285750">
              <a:buFont typeface="Wingdings" panose="05000000000000000000" pitchFamily="2" charset="2"/>
              <a:buChar char="§"/>
            </a:pPr>
            <a:r>
              <a:rPr lang="en-US" sz="2000" b="0" i="0" dirty="0">
                <a:solidFill>
                  <a:schemeClr val="tx1"/>
                </a:solidFill>
                <a:effectLst/>
                <a:latin typeface="Bahnschrift" panose="020B0502040204020203" pitchFamily="34" charset="0"/>
              </a:rPr>
              <a:t>This gap in functional encryption with outsourced decryption (FEOD) schemes, where neither party is inherently trusted, poses a challenge.</a:t>
            </a:r>
          </a:p>
          <a:p>
            <a:pPr marL="285750" indent="-285750">
              <a:buFont typeface="Wingdings" panose="05000000000000000000" pitchFamily="2" charset="2"/>
              <a:buChar char="§"/>
            </a:pPr>
            <a:endParaRPr lang="en-US" sz="2000" dirty="0">
              <a:solidFill>
                <a:schemeClr val="tx1"/>
              </a:solidFill>
              <a:latin typeface="Bahnschrift" panose="020B0502040204020203" pitchFamily="34" charset="0"/>
            </a:endParaRPr>
          </a:p>
          <a:p>
            <a:pPr marL="285750" indent="-285750">
              <a:buFont typeface="Wingdings" panose="05000000000000000000" pitchFamily="2" charset="2"/>
              <a:buChar char="§"/>
            </a:pPr>
            <a:r>
              <a:rPr lang="en-US" sz="2000" dirty="0">
                <a:solidFill>
                  <a:schemeClr val="tx1"/>
                </a:solidFill>
                <a:latin typeface="Bahnschrift" panose="020B0502040204020203" pitchFamily="34" charset="0"/>
              </a:rPr>
              <a:t>Finding a way</a:t>
            </a:r>
            <a:r>
              <a:rPr lang="en-US" sz="2000" b="0" i="0" dirty="0">
                <a:solidFill>
                  <a:schemeClr val="tx1"/>
                </a:solidFill>
                <a:effectLst/>
                <a:latin typeface="Bahnschrift" panose="020B0502040204020203" pitchFamily="34" charset="0"/>
              </a:rPr>
              <a:t> to fill this void by proposing functional encryption with payable outsourced decryption (FEPOD) schemes. </a:t>
            </a:r>
            <a:endParaRPr lang="en-US" sz="2000" dirty="0">
              <a:solidFill>
                <a:schemeClr val="tx1"/>
              </a:solidFill>
              <a:latin typeface="Bahnschrift" panose="020B0502040204020203" pitchFamily="34" charset="0"/>
            </a:endParaRPr>
          </a:p>
          <a:p>
            <a:pPr marL="342900" indent="-342900">
              <a:buFont typeface="Wingdings" panose="05000000000000000000" pitchFamily="2" charset="2"/>
              <a:buChar char="§"/>
            </a:pPr>
            <a:endParaRPr lang="en-US" sz="2000" dirty="0">
              <a:solidFill>
                <a:schemeClr val="tx1"/>
              </a:solidFill>
              <a:latin typeface="Bahnschrift" panose="020B0502040204020203" pitchFamily="34" charset="0"/>
            </a:endParaRPr>
          </a:p>
          <a:p>
            <a:pPr marL="342900" indent="-342900">
              <a:buFont typeface="Wingdings" panose="05000000000000000000" pitchFamily="2" charset="2"/>
              <a:buChar char="§"/>
            </a:pPr>
            <a:endParaRPr lang="en-US" sz="2000" dirty="0">
              <a:solidFill>
                <a:schemeClr val="tx1"/>
              </a:solidFill>
              <a:latin typeface="Bahnschrift" panose="020B0502040204020203" pitchFamily="34" charset="0"/>
            </a:endParaRPr>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09536" y="253590"/>
            <a:ext cx="6117431" cy="627321"/>
          </a:xfrm>
        </p:spPr>
        <p:txBody>
          <a:bodyPr/>
          <a:lstStyle/>
          <a:p>
            <a:r>
              <a:rPr lang="en-US" sz="4400" dirty="0">
                <a:solidFill>
                  <a:schemeClr val="bg2">
                    <a:lumMod val="75000"/>
                  </a:schemeClr>
                </a:solidFill>
                <a:latin typeface="Berlin Sans FB" panose="020E0602020502020306" pitchFamily="34" charset="0"/>
              </a:rPr>
              <a:t>Problem Illustration</a:t>
            </a:r>
          </a:p>
        </p:txBody>
      </p:sp>
      <p:sp>
        <p:nvSpPr>
          <p:cNvPr id="14" name="TextBox 13"/>
          <p:cNvSpPr txBox="1"/>
          <p:nvPr/>
        </p:nvSpPr>
        <p:spPr>
          <a:xfrm>
            <a:off x="302508" y="1289389"/>
            <a:ext cx="8538984" cy="707886"/>
          </a:xfrm>
          <a:prstGeom prst="rect">
            <a:avLst/>
          </a:prstGeom>
          <a:noFill/>
        </p:spPr>
        <p:txBody>
          <a:bodyPr wrap="square" rtlCol="0">
            <a:spAutoFit/>
          </a:bodyPr>
          <a:lstStyle/>
          <a:p>
            <a:pPr marL="342900" indent="-342900">
              <a:buFont typeface="Wingdings" panose="05000000000000000000" pitchFamily="2" charset="2"/>
              <a:buChar char="§"/>
            </a:pPr>
            <a:endParaRPr lang="en-US" sz="2000" dirty="0">
              <a:solidFill>
                <a:schemeClr val="tx1"/>
              </a:solidFill>
              <a:latin typeface="Bahnschrift" panose="020B0502040204020203" pitchFamily="34" charset="0"/>
            </a:endParaRPr>
          </a:p>
          <a:p>
            <a:pPr marL="342900" indent="-342900">
              <a:buFont typeface="Wingdings" panose="05000000000000000000" pitchFamily="2" charset="2"/>
              <a:buChar char="§"/>
            </a:pPr>
            <a:endParaRPr lang="en-US" sz="2000" dirty="0">
              <a:solidFill>
                <a:schemeClr val="tx1"/>
              </a:solidFill>
              <a:latin typeface="Bahnschrift" panose="020B0502040204020203" pitchFamily="34" charset="0"/>
            </a:endParaRPr>
          </a:p>
        </p:txBody>
      </p:sp>
      <p:sp>
        <p:nvSpPr>
          <p:cNvPr id="10" name="Footer Placeholder 9"/>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60EC75AB-75F4-CF58-2740-1166E137AACF}"/>
              </a:ext>
            </a:extLst>
          </p:cNvPr>
          <p:cNvSpPr txBox="1"/>
          <p:nvPr/>
        </p:nvSpPr>
        <p:spPr>
          <a:xfrm>
            <a:off x="829933" y="1448365"/>
            <a:ext cx="7157071" cy="2246769"/>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Bahnschrift" panose="020B0502040204020203" pitchFamily="34" charset="0"/>
              </a:rPr>
              <a:t>Alice (User):</a:t>
            </a:r>
            <a:r>
              <a:rPr lang="en-US" b="0" i="0" dirty="0">
                <a:solidFill>
                  <a:schemeClr val="tx1"/>
                </a:solidFill>
                <a:effectLst/>
                <a:latin typeface="Bahnschrift" panose="020B0502040204020203" pitchFamily="34" charset="0"/>
              </a:rPr>
              <a:t> Wants to securely store and share encrypted data using functional encryption.</a:t>
            </a:r>
          </a:p>
          <a:p>
            <a:pPr algn="l">
              <a:buFont typeface="+mj-lt"/>
              <a:buAutoNum type="arabicPeriod"/>
            </a:pPr>
            <a:endParaRPr lang="en-US" b="0" i="0" dirty="0">
              <a:solidFill>
                <a:schemeClr val="tx1"/>
              </a:solidFill>
              <a:effectLst/>
              <a:latin typeface="Bahnschrift" panose="020B0502040204020203" pitchFamily="34" charset="0"/>
            </a:endParaRPr>
          </a:p>
          <a:p>
            <a:pPr algn="l">
              <a:buFont typeface="+mj-lt"/>
              <a:buAutoNum type="arabicPeriod"/>
            </a:pPr>
            <a:r>
              <a:rPr lang="en-US" b="1" i="0" dirty="0">
                <a:solidFill>
                  <a:schemeClr val="tx1"/>
                </a:solidFill>
                <a:effectLst/>
                <a:latin typeface="Bahnschrift" panose="020B0502040204020203" pitchFamily="34" charset="0"/>
              </a:rPr>
              <a:t>Bob (Decryption Service Provider):</a:t>
            </a:r>
            <a:r>
              <a:rPr lang="en-US" b="0" i="0" dirty="0">
                <a:solidFill>
                  <a:schemeClr val="tx1"/>
                </a:solidFill>
                <a:effectLst/>
                <a:latin typeface="Bahnschrift" panose="020B0502040204020203" pitchFamily="34" charset="0"/>
              </a:rPr>
              <a:t> Provides outsourced decryption services for functional encryption. Alice wants to compensate Bob for his decryption services but cannot fully trust him.</a:t>
            </a:r>
          </a:p>
          <a:p>
            <a:pPr algn="l">
              <a:buFont typeface="+mj-lt"/>
              <a:buAutoNum type="arabicPeriod"/>
            </a:pPr>
            <a:endParaRPr lang="en-US" b="0" i="0" dirty="0">
              <a:solidFill>
                <a:schemeClr val="tx1"/>
              </a:solidFill>
              <a:effectLst/>
              <a:latin typeface="Bahnschrift" panose="020B0502040204020203" pitchFamily="34" charset="0"/>
            </a:endParaRPr>
          </a:p>
          <a:p>
            <a:pPr algn="l">
              <a:buFont typeface="+mj-lt"/>
              <a:buAutoNum type="arabicPeriod"/>
            </a:pPr>
            <a:r>
              <a:rPr lang="en-US" b="1" i="0" dirty="0">
                <a:solidFill>
                  <a:schemeClr val="tx1"/>
                </a:solidFill>
                <a:effectLst/>
                <a:latin typeface="Bahnschrift" panose="020B0502040204020203" pitchFamily="34" charset="0"/>
              </a:rPr>
              <a:t>Blockchain System:</a:t>
            </a:r>
            <a:r>
              <a:rPr lang="en-US" b="0" i="0" dirty="0">
                <a:solidFill>
                  <a:schemeClr val="tx1"/>
                </a:solidFill>
                <a:effectLst/>
                <a:latin typeface="Bahnschrift" panose="020B0502040204020203" pitchFamily="34" charset="0"/>
              </a:rPr>
              <a:t> Used to facilitate secure and transparent transactions between Alice and Bob.</a:t>
            </a:r>
          </a:p>
          <a:p>
            <a:endParaRPr lang="en-IN"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1449676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10157" y="102336"/>
            <a:ext cx="6117431" cy="627321"/>
          </a:xfrm>
        </p:spPr>
        <p:txBody>
          <a:bodyPr/>
          <a:lstStyle/>
          <a:p>
            <a:r>
              <a:rPr lang="en-US" sz="4000" dirty="0">
                <a:solidFill>
                  <a:schemeClr val="bg2">
                    <a:lumMod val="75000"/>
                  </a:schemeClr>
                </a:solidFill>
                <a:latin typeface="Berlin Sans FB" panose="020E0602020502020306" pitchFamily="34" charset="0"/>
              </a:rPr>
              <a:t>Proposed Method</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CBA4BEF4-361C-5276-B990-DD1AF2256571}"/>
              </a:ext>
            </a:extLst>
          </p:cNvPr>
          <p:cNvSpPr txBox="1"/>
          <p:nvPr/>
        </p:nvSpPr>
        <p:spPr>
          <a:xfrm>
            <a:off x="598141" y="914401"/>
            <a:ext cx="7837715" cy="5427127"/>
          </a:xfrm>
          <a:prstGeom prst="rect">
            <a:avLst/>
          </a:prstGeom>
          <a:noFill/>
        </p:spPr>
        <p:txBody>
          <a:bodyPr wrap="square" rtlCol="0">
            <a:spAutoFit/>
          </a:bodyPr>
          <a:lstStyle/>
          <a:p>
            <a:pPr marL="285750" indent="-285750">
              <a:lnSpc>
                <a:spcPct val="115000"/>
              </a:lnSpc>
              <a:spcAft>
                <a:spcPts val="1000"/>
              </a:spcAft>
              <a:buFont typeface="Arial" panose="020B0604020202020204" pitchFamily="34" charset="0"/>
              <a:buChar char="•"/>
            </a:pPr>
            <a:r>
              <a:rPr lang="en-US" sz="2000" dirty="0">
                <a:effectLst/>
                <a:latin typeface="Bahnschrift" panose="020B0502040204020203" pitchFamily="34" charset="0"/>
                <a:ea typeface="Calibri" panose="020F0502020204030204" pitchFamily="34" charset="0"/>
                <a:cs typeface="Times New Roman" panose="02020603050405020304" pitchFamily="18" charset="0"/>
              </a:rPr>
              <a:t>We focus on designing and implementing a concrete Functional encryption with payable outsourced decryption (FEPOD) schemes in a generic way, where the payment can be accomplished via a blockchain-based cryptocurrency and a platform to evaluate its feasibility and practicality.</a:t>
            </a:r>
            <a:endParaRPr lang="en-IN" sz="2000" dirty="0">
              <a:effectLst/>
              <a:latin typeface="Bahnschrift" panose="020B0502040204020203"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US" sz="2000" dirty="0">
                <a:effectLst/>
                <a:latin typeface="Bahnschrift" panose="020B0502040204020203" pitchFamily="34" charset="0"/>
                <a:ea typeface="Calibri" panose="020F0502020204030204" pitchFamily="34" charset="0"/>
                <a:cs typeface="Times New Roman" panose="02020603050405020304" pitchFamily="18" charset="0"/>
              </a:rPr>
              <a:t> An FEPOD scheme should enable efficient and public verification for the outcome of the outsourced decryption task. In other words, in an FEPOD scheme, anybody should be able to efficiently verify the correctness of the result solely based on the given public information.</a:t>
            </a:r>
            <a:endParaRPr lang="en-US" sz="2000" dirty="0">
              <a:solidFill>
                <a:schemeClr val="tx1"/>
              </a:solidFill>
              <a:latin typeface="Bahnschrift" panose="020B0502040204020203" pitchFamily="34" charset="0"/>
            </a:endParaRPr>
          </a:p>
          <a:p>
            <a:pPr marL="285750" indent="-285750">
              <a:buFont typeface="Arial" panose="020B0604020202020204" pitchFamily="34" charset="0"/>
              <a:buChar char="•"/>
            </a:pPr>
            <a:endParaRPr lang="en-US" sz="2000" dirty="0">
              <a:solidFill>
                <a:schemeClr val="tx1"/>
              </a:solidFill>
              <a:latin typeface="Bahnschrift" panose="020B0502040204020203" pitchFamily="34" charset="0"/>
            </a:endParaRPr>
          </a:p>
          <a:p>
            <a:pPr marL="285750" indent="-285750">
              <a:buFont typeface="Arial" panose="020B0604020202020204" pitchFamily="34" charset="0"/>
              <a:buChar char="•"/>
            </a:pPr>
            <a:endParaRPr lang="en-US" sz="2000" dirty="0">
              <a:solidFill>
                <a:schemeClr val="tx1"/>
              </a:solidFill>
              <a:latin typeface="Bahnschrift" panose="020B0502040204020203" pitchFamily="34" charset="0"/>
            </a:endParaRPr>
          </a:p>
          <a:p>
            <a:pPr marL="285750" indent="-285750">
              <a:buFont typeface="Arial" panose="020B0604020202020204" pitchFamily="34" charset="0"/>
              <a:buChar char="•"/>
            </a:pPr>
            <a:endParaRPr lang="en-US" sz="2000" dirty="0">
              <a:solidFill>
                <a:schemeClr val="tx1"/>
              </a:solidFill>
              <a:latin typeface="Bahnschrift" panose="020B0502040204020203" pitchFamily="34" charset="0"/>
            </a:endParaRPr>
          </a:p>
          <a:p>
            <a:pPr marL="285750" indent="-285750">
              <a:buFont typeface="Arial" panose="020B0604020202020204" pitchFamily="34" charset="0"/>
              <a:buChar char="•"/>
            </a:pPr>
            <a:endParaRPr lang="en-US" sz="2000" dirty="0">
              <a:solidFill>
                <a:schemeClr val="tx1"/>
              </a:solidFill>
              <a:latin typeface="Bahnschrift" panose="020B0502040204020203" pitchFamily="34" charset="0"/>
            </a:endParaRPr>
          </a:p>
          <a:p>
            <a:pPr marL="285750" indent="-285750">
              <a:buFont typeface="Arial" panose="020B0604020202020204" pitchFamily="34" charset="0"/>
              <a:buChar char="•"/>
            </a:pPr>
            <a:endParaRPr lang="en-IN" sz="2000"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2502219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10157" y="277274"/>
            <a:ext cx="6117431" cy="627321"/>
          </a:xfrm>
        </p:spPr>
        <p:txBody>
          <a:bodyPr/>
          <a:lstStyle/>
          <a:p>
            <a:r>
              <a:rPr lang="en-US" sz="4000" dirty="0">
                <a:solidFill>
                  <a:schemeClr val="bg2">
                    <a:lumMod val="75000"/>
                  </a:schemeClr>
                </a:solidFill>
                <a:latin typeface="Berlin Sans FB" panose="020E0602020502020306" pitchFamily="34" charset="0"/>
              </a:rPr>
              <a:t>Proposed Method</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CBA4BEF4-361C-5276-B990-DD1AF2256571}"/>
              </a:ext>
            </a:extLst>
          </p:cNvPr>
          <p:cNvSpPr txBox="1"/>
          <p:nvPr/>
        </p:nvSpPr>
        <p:spPr>
          <a:xfrm>
            <a:off x="440011" y="1445805"/>
            <a:ext cx="7924461" cy="2780248"/>
          </a:xfrm>
          <a:prstGeom prst="rect">
            <a:avLst/>
          </a:prstGeom>
          <a:noFill/>
        </p:spPr>
        <p:txBody>
          <a:bodyPr wrap="square" rtlCol="0">
            <a:spAutoFit/>
          </a:bodyPr>
          <a:lstStyle/>
          <a:p>
            <a:pPr marL="342900" indent="-342900" algn="just">
              <a:lnSpc>
                <a:spcPct val="115000"/>
              </a:lnSpc>
              <a:spcAft>
                <a:spcPts val="1000"/>
              </a:spcAft>
              <a:buFont typeface="Wingdings" panose="05000000000000000000" pitchFamily="2" charset="2"/>
              <a:buChar char="§"/>
            </a:pPr>
            <a:r>
              <a:rPr lang="en-US" sz="2000" dirty="0">
                <a:effectLst/>
                <a:latin typeface="Bahnschrift" panose="020B0502040204020203" pitchFamily="34" charset="0"/>
                <a:ea typeface="Calibri" panose="020F0502020204030204" pitchFamily="34" charset="0"/>
                <a:cs typeface="Times New Roman" panose="02020603050405020304" pitchFamily="18" charset="0"/>
              </a:rPr>
              <a:t>We propose a notion which allows anybody to check the correctness of the answer for the outsourcing computation task provided by an untrusted third party such that the payment can be processed by a blockchain-based cryptocurrency. </a:t>
            </a:r>
            <a:endParaRPr lang="en-IN" sz="2000" dirty="0">
              <a:effectLst/>
              <a:latin typeface="Bahnschrift" panose="020B0502040204020203" pitchFamily="34"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Wingdings" panose="05000000000000000000" pitchFamily="2" charset="2"/>
              <a:buChar char="§"/>
            </a:pPr>
            <a:r>
              <a:rPr lang="en-US" sz="2000" dirty="0">
                <a:effectLst/>
                <a:latin typeface="Bahnschrift" panose="020B0502040204020203" pitchFamily="34" charset="0"/>
                <a:ea typeface="Calibri" panose="020F0502020204030204" pitchFamily="34" charset="0"/>
                <a:cs typeface="Times New Roman" panose="02020603050405020304" pitchFamily="18" charset="0"/>
              </a:rPr>
              <a:t>We describe the security model of an FEPOD scheme, present a generic construction of it, and analyze its security.</a:t>
            </a:r>
            <a:endParaRPr lang="en-US" sz="2000" dirty="0">
              <a:solidFill>
                <a:schemeClr val="tx1"/>
              </a:solidFill>
              <a:latin typeface="Bahnschrift" panose="020B0502040204020203" pitchFamily="34" charset="0"/>
            </a:endParaRPr>
          </a:p>
          <a:p>
            <a:pPr marL="342900" indent="-342900">
              <a:buFont typeface="Wingdings" panose="05000000000000000000" pitchFamily="2" charset="2"/>
              <a:buChar char="§"/>
            </a:pPr>
            <a:endParaRPr lang="en-IN" sz="2000"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358917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60833" y="220025"/>
            <a:ext cx="6613060" cy="627321"/>
          </a:xfrm>
        </p:spPr>
        <p:txBody>
          <a:bodyPr/>
          <a:lstStyle/>
          <a:p>
            <a:r>
              <a:rPr lang="en-US" sz="3200" dirty="0">
                <a:solidFill>
                  <a:schemeClr val="bg2">
                    <a:lumMod val="75000"/>
                  </a:schemeClr>
                </a:solidFill>
                <a:latin typeface="Berlin Sans FB" panose="020E0602020502020306" pitchFamily="34" charset="0"/>
              </a:rPr>
              <a:t>Proposed method illustration</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88854AAD-552F-BCDD-4103-C2DAAC25705C}"/>
              </a:ext>
            </a:extLst>
          </p:cNvPr>
          <p:cNvSpPr txBox="1"/>
          <p:nvPr/>
        </p:nvSpPr>
        <p:spPr>
          <a:xfrm>
            <a:off x="6462677" y="1326911"/>
            <a:ext cx="2477359" cy="3108543"/>
          </a:xfrm>
          <a:prstGeom prst="rect">
            <a:avLst/>
          </a:prstGeom>
          <a:noFill/>
        </p:spPr>
        <p:txBody>
          <a:bodyPr wrap="square" rtlCol="0">
            <a:spAutoFit/>
          </a:bodyPr>
          <a:lstStyle/>
          <a:p>
            <a:pPr marL="342900" indent="-342900">
              <a:buAutoNum type="arabicParenR"/>
            </a:pPr>
            <a:r>
              <a:rPr lang="en-US" dirty="0"/>
              <a:t>Encrypt</a:t>
            </a:r>
          </a:p>
          <a:p>
            <a:pPr marL="342900" indent="-342900">
              <a:buAutoNum type="arabicParenR"/>
            </a:pPr>
            <a:endParaRPr lang="en-US" dirty="0"/>
          </a:p>
          <a:p>
            <a:pPr marL="342900" indent="-342900">
              <a:buAutoNum type="arabicParenR"/>
            </a:pPr>
            <a:r>
              <a:rPr lang="en-US" dirty="0"/>
              <a:t>Send outsourcing tasks</a:t>
            </a:r>
          </a:p>
          <a:p>
            <a:pPr marL="342900" indent="-342900">
              <a:buAutoNum type="arabicParenR"/>
            </a:pPr>
            <a:endParaRPr lang="en-US" dirty="0"/>
          </a:p>
          <a:p>
            <a:pPr marL="342900" indent="-342900">
              <a:buAutoNum type="arabicParenR"/>
            </a:pPr>
            <a:r>
              <a:rPr lang="en-US" dirty="0"/>
              <a:t>Transform</a:t>
            </a:r>
          </a:p>
          <a:p>
            <a:pPr marL="342900" indent="-342900">
              <a:buAutoNum type="arabicParenR"/>
            </a:pPr>
            <a:endParaRPr lang="en-US" dirty="0"/>
          </a:p>
          <a:p>
            <a:pPr marL="342900" indent="-342900">
              <a:buAutoNum type="arabicParenR"/>
            </a:pPr>
            <a:r>
              <a:rPr lang="en-US" dirty="0"/>
              <a:t>Retrieve transformation results</a:t>
            </a:r>
          </a:p>
          <a:p>
            <a:pPr marL="342900" indent="-342900">
              <a:buAutoNum type="arabicParenR"/>
            </a:pPr>
            <a:endParaRPr lang="en-US" dirty="0"/>
          </a:p>
          <a:p>
            <a:pPr marL="342900" indent="-342900">
              <a:buAutoNum type="arabicParenR"/>
            </a:pPr>
            <a:r>
              <a:rPr lang="en-US" dirty="0"/>
              <a:t>Decrypt</a:t>
            </a:r>
          </a:p>
          <a:p>
            <a:pPr marL="342900" indent="-342900">
              <a:buAutoNum type="arabicParenR"/>
            </a:pPr>
            <a:endParaRPr lang="en-US" dirty="0"/>
          </a:p>
          <a:p>
            <a:pPr marL="342900" indent="-342900">
              <a:buAutoNum type="arabicParenR"/>
            </a:pPr>
            <a:r>
              <a:rPr lang="en-US" dirty="0"/>
              <a:t>Verify</a:t>
            </a:r>
          </a:p>
          <a:p>
            <a:pPr marL="342900" indent="-342900">
              <a:buAutoNum type="arabicParenR"/>
            </a:pPr>
            <a:endParaRPr lang="en-US" dirty="0"/>
          </a:p>
          <a:p>
            <a:pPr marL="342900" indent="-342900">
              <a:buAutoNum type="arabicParenR"/>
            </a:pPr>
            <a:r>
              <a:rPr lang="en-US" dirty="0"/>
              <a:t>Payment</a:t>
            </a:r>
            <a:endParaRPr lang="en-IN" dirty="0"/>
          </a:p>
        </p:txBody>
      </p:sp>
      <p:pic>
        <p:nvPicPr>
          <p:cNvPr id="6" name="Picture 5">
            <a:extLst>
              <a:ext uri="{FF2B5EF4-FFF2-40B4-BE49-F238E27FC236}">
                <a16:creationId xmlns:a16="http://schemas.microsoft.com/office/drawing/2014/main" id="{9B6F1632-966A-9124-F919-48BF22E22071}"/>
              </a:ext>
            </a:extLst>
          </p:cNvPr>
          <p:cNvPicPr>
            <a:picLocks noChangeAspect="1"/>
          </p:cNvPicPr>
          <p:nvPr/>
        </p:nvPicPr>
        <p:blipFill rotWithShape="1">
          <a:blip r:embed="rId3"/>
          <a:srcRect l="2826" t="3618" r="4224" b="4420"/>
          <a:stretch/>
        </p:blipFill>
        <p:spPr>
          <a:xfrm>
            <a:off x="203963" y="1098342"/>
            <a:ext cx="6258713" cy="3519742"/>
          </a:xfrm>
          <a:prstGeom prst="rect">
            <a:avLst/>
          </a:prstGeom>
        </p:spPr>
      </p:pic>
    </p:spTree>
    <p:extLst>
      <p:ext uri="{BB962C8B-B14F-4D97-AF65-F5344CB8AC3E}">
        <p14:creationId xmlns:p14="http://schemas.microsoft.com/office/powerpoint/2010/main" val="263276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707137" y="220025"/>
            <a:ext cx="6613060" cy="627321"/>
          </a:xfrm>
        </p:spPr>
        <p:txBody>
          <a:bodyPr/>
          <a:lstStyle/>
          <a:p>
            <a:r>
              <a:rPr lang="en-US" sz="4000" dirty="0">
                <a:solidFill>
                  <a:schemeClr val="bg2">
                    <a:lumMod val="75000"/>
                  </a:schemeClr>
                </a:solidFill>
                <a:latin typeface="Berlin Sans FB" panose="020E0602020502020306" pitchFamily="34" charset="0"/>
              </a:rPr>
              <a:t>Experiment environment</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3FBBB1A0-DFE4-3822-AB08-9F0E4DB4AD69}"/>
              </a:ext>
            </a:extLst>
          </p:cNvPr>
          <p:cNvSpPr txBox="1"/>
          <p:nvPr/>
        </p:nvSpPr>
        <p:spPr>
          <a:xfrm>
            <a:off x="1045029" y="955651"/>
            <a:ext cx="6613060" cy="3821559"/>
          </a:xfrm>
          <a:prstGeom prst="rect">
            <a:avLst/>
          </a:prstGeom>
          <a:noFill/>
        </p:spPr>
        <p:txBody>
          <a:bodyPr wrap="square" rtlCol="0">
            <a:spAutoFit/>
          </a:bodyPr>
          <a:lstStyle/>
          <a:p>
            <a:pPr>
              <a:lnSpc>
                <a:spcPct val="150000"/>
              </a:lnSpc>
              <a:spcAft>
                <a:spcPts val="1000"/>
              </a:spcAft>
            </a:pPr>
            <a:r>
              <a:rPr lang="en-US" sz="1600" b="1" u="sng" dirty="0">
                <a:solidFill>
                  <a:schemeClr val="bg2"/>
                </a:solidFill>
                <a:effectLst/>
                <a:latin typeface="Bahnschrift" panose="020B0502040204020203" pitchFamily="34" charset="0"/>
                <a:ea typeface="Times New Roman" panose="02020603050405020304" pitchFamily="18" charset="0"/>
                <a:cs typeface="Times New Roman" panose="02020603050405020304" pitchFamily="18" charset="0"/>
              </a:rPr>
              <a:t>SYSTEM REQUIREMENTS:</a:t>
            </a:r>
            <a:endParaRPr lang="en-IN" sz="1600" dirty="0">
              <a:solidFill>
                <a:schemeClr val="bg2"/>
              </a:solidFill>
              <a:effectLst/>
              <a:latin typeface="Bahnschrift" panose="020B0502040204020203" pitchFamily="34" charset="0"/>
              <a:ea typeface="Times New Roman" panose="02020603050405020304" pitchFamily="18" charset="0"/>
              <a:cs typeface="Times New Roman" panose="02020603050405020304" pitchFamily="18" charset="0"/>
            </a:endParaRPr>
          </a:p>
          <a:p>
            <a:pPr indent="457200" algn="just">
              <a:lnSpc>
                <a:spcPct val="150000"/>
              </a:lnSpc>
            </a:pPr>
            <a:r>
              <a:rPr lang="en-US" sz="1200" b="1" dirty="0">
                <a:effectLst/>
                <a:latin typeface="Bahnschrift" panose="020B0502040204020203" pitchFamily="34" charset="0"/>
                <a:ea typeface="Times New Roman" panose="02020603050405020304" pitchFamily="18" charset="0"/>
                <a:cs typeface="Times New Roman" panose="02020603050405020304" pitchFamily="18" charset="0"/>
              </a:rPr>
              <a:t>HARDWARE REQUIREMENTS:</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tabLst>
                <a:tab pos="457200" algn="l"/>
              </a:tabLst>
            </a:pPr>
            <a:r>
              <a:rPr lang="en-GB" sz="1200" dirty="0">
                <a:effectLst/>
                <a:latin typeface="Bahnschrift" panose="020B0502040204020203" pitchFamily="34" charset="0"/>
                <a:ea typeface="Times New Roman" panose="02020603050405020304" pitchFamily="18" charset="0"/>
                <a:cs typeface="Times New Roman" panose="02020603050405020304" pitchFamily="18" charset="0"/>
              </a:rPr>
              <a:t>Processor		 : i3</a:t>
            </a:r>
            <a:r>
              <a:rPr lang="en-GB" sz="1200" dirty="0">
                <a:latin typeface="Bahnschrift" panose="020B0502040204020203" pitchFamily="34" charset="0"/>
                <a:ea typeface="Times New Roman" panose="02020603050405020304" pitchFamily="18" charset="0"/>
                <a:cs typeface="Times New Roman" panose="02020603050405020304" pitchFamily="18" charset="0"/>
              </a:rPr>
              <a:t> onwards</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tabLst>
                <a:tab pos="457200" algn="l"/>
              </a:tabLst>
            </a:pPr>
            <a:r>
              <a:rPr lang="en-GB" sz="1200" dirty="0">
                <a:effectLst/>
                <a:latin typeface="Bahnschrift" panose="020B0502040204020203" pitchFamily="34" charset="0"/>
                <a:ea typeface="Times New Roman" panose="02020603050405020304" pitchFamily="18" charset="0"/>
                <a:cs typeface="Times New Roman" panose="02020603050405020304" pitchFamily="18" charset="0"/>
              </a:rPr>
              <a:t>Hard Disk        		: 40 GB and above</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tabLst>
                <a:tab pos="457200" algn="l"/>
              </a:tabLst>
            </a:pPr>
            <a:r>
              <a:rPr lang="en-GB" sz="1200" dirty="0">
                <a:effectLst/>
                <a:latin typeface="Bahnschrift" panose="020B0502040204020203" pitchFamily="34" charset="0"/>
                <a:ea typeface="Times New Roman" panose="02020603050405020304" pitchFamily="18" charset="0"/>
                <a:cs typeface="Times New Roman" panose="02020603050405020304" pitchFamily="18" charset="0"/>
              </a:rPr>
              <a:t>Ram			: 2 GB and above</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indent="457200" algn="just">
              <a:lnSpc>
                <a:spcPct val="150000"/>
              </a:lnSpc>
            </a:pPr>
            <a:r>
              <a:rPr lang="en-US" sz="1200" b="1" dirty="0">
                <a:effectLst/>
                <a:latin typeface="Bahnschrift" panose="020B0502040204020203" pitchFamily="34" charset="0"/>
                <a:ea typeface="Times New Roman" panose="02020603050405020304" pitchFamily="18" charset="0"/>
                <a:cs typeface="Times New Roman" panose="02020603050405020304" pitchFamily="18" charset="0"/>
              </a:rPr>
              <a:t> </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indent="457200" algn="just">
              <a:lnSpc>
                <a:spcPct val="150000"/>
              </a:lnSpc>
            </a:pPr>
            <a:r>
              <a:rPr lang="en-US" sz="1200" b="1" dirty="0">
                <a:effectLst/>
                <a:latin typeface="Bahnschrift" panose="020B0502040204020203" pitchFamily="34" charset="0"/>
                <a:ea typeface="Times New Roman" panose="02020603050405020304" pitchFamily="18" charset="0"/>
                <a:cs typeface="Times New Roman" panose="02020603050405020304" pitchFamily="18" charset="0"/>
              </a:rPr>
              <a:t>SOFTWARE REQUIREMENTS: </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tabLst>
                <a:tab pos="457200" algn="l"/>
              </a:tabLst>
            </a:pPr>
            <a:r>
              <a:rPr lang="en-US" sz="1200" dirty="0">
                <a:effectLst/>
                <a:latin typeface="Bahnschrift" panose="020B0502040204020203" pitchFamily="34" charset="0"/>
                <a:ea typeface="Times New Roman" panose="02020603050405020304" pitchFamily="18" charset="0"/>
                <a:cs typeface="Times New Roman" panose="02020603050405020304" pitchFamily="18" charset="0"/>
              </a:rPr>
              <a:t>Operating system 	: Windows 10 and above</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tabLst>
                <a:tab pos="457200" algn="l"/>
              </a:tabLst>
            </a:pPr>
            <a:r>
              <a:rPr lang="en-US" sz="1200" dirty="0">
                <a:effectLst/>
                <a:latin typeface="Bahnschrift" panose="020B0502040204020203" pitchFamily="34" charset="0"/>
                <a:ea typeface="Times New Roman" panose="02020603050405020304" pitchFamily="18" charset="0"/>
                <a:cs typeface="Times New Roman" panose="02020603050405020304" pitchFamily="18" charset="0"/>
              </a:rPr>
              <a:t>Coding Language	:  JAVA</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tabLst>
                <a:tab pos="457200" algn="l"/>
              </a:tabLst>
            </a:pPr>
            <a:r>
              <a:rPr lang="en-US" sz="1200" dirty="0">
                <a:effectLst/>
                <a:latin typeface="Bahnschrift" panose="020B0502040204020203" pitchFamily="34" charset="0"/>
                <a:ea typeface="Times New Roman" panose="02020603050405020304" pitchFamily="18" charset="0"/>
                <a:cs typeface="Times New Roman" panose="02020603050405020304" pitchFamily="18" charset="0"/>
              </a:rPr>
              <a:t>Data Base	:  MYSQL (</a:t>
            </a:r>
            <a:r>
              <a:rPr lang="en-US" sz="1200" dirty="0" err="1">
                <a:effectLst/>
                <a:latin typeface="Bahnschrift" panose="020B0502040204020203" pitchFamily="34" charset="0"/>
                <a:ea typeface="Times New Roman" panose="02020603050405020304" pitchFamily="18" charset="0"/>
                <a:cs typeface="Times New Roman" panose="02020603050405020304" pitchFamily="18" charset="0"/>
              </a:rPr>
              <a:t>SQLyog</a:t>
            </a:r>
            <a:r>
              <a:rPr lang="en-US" sz="1200" dirty="0">
                <a:effectLst/>
                <a:latin typeface="Bahnschrift" panose="020B0502040204020203" pitchFamily="34" charset="0"/>
                <a:ea typeface="Times New Roman" panose="02020603050405020304" pitchFamily="18" charset="0"/>
                <a:cs typeface="Times New Roman" panose="02020603050405020304" pitchFamily="18" charset="0"/>
              </a:rPr>
              <a:t> enterprise)</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tabLst>
                <a:tab pos="457200" algn="l"/>
              </a:tabLst>
            </a:pPr>
            <a:r>
              <a:rPr lang="en-US" sz="1200" dirty="0">
                <a:effectLst/>
                <a:latin typeface="Bahnschrift" panose="020B0502040204020203" pitchFamily="34" charset="0"/>
                <a:ea typeface="Times New Roman" panose="02020603050405020304" pitchFamily="18" charset="0"/>
                <a:cs typeface="Times New Roman" panose="02020603050405020304" pitchFamily="18" charset="0"/>
              </a:rPr>
              <a:t>IDE		: </a:t>
            </a:r>
            <a:r>
              <a:rPr lang="en-US" sz="1200" dirty="0" err="1">
                <a:effectLst/>
                <a:latin typeface="Bahnschrift" panose="020B0502040204020203" pitchFamily="34" charset="0"/>
                <a:ea typeface="Times New Roman" panose="02020603050405020304" pitchFamily="18" charset="0"/>
                <a:cs typeface="Times New Roman" panose="02020603050405020304" pitchFamily="18" charset="0"/>
              </a:rPr>
              <a:t>Netbeans</a:t>
            </a:r>
            <a:r>
              <a:rPr lang="en-US" sz="1200" dirty="0">
                <a:effectLst/>
                <a:latin typeface="Bahnschrift" panose="020B0502040204020203" pitchFamily="34" charset="0"/>
                <a:ea typeface="Times New Roman" panose="02020603050405020304" pitchFamily="18" charset="0"/>
                <a:cs typeface="Times New Roman" panose="02020603050405020304" pitchFamily="18" charset="0"/>
              </a:rPr>
              <a:t> 8.1</a:t>
            </a:r>
          </a:p>
          <a:p>
            <a:pPr marL="342900" lvl="0" indent="-342900" algn="just">
              <a:lnSpc>
                <a:spcPct val="150000"/>
              </a:lnSpc>
              <a:buFont typeface="Times New Roman" panose="02020603050405020304" pitchFamily="18" charset="0"/>
              <a:buChar char="•"/>
              <a:tabLst>
                <a:tab pos="457200" algn="l"/>
              </a:tabLst>
            </a:pPr>
            <a:r>
              <a:rPr lang="en-US" sz="1200" dirty="0">
                <a:latin typeface="Bahnschrift" panose="020B0502040204020203" pitchFamily="34" charset="0"/>
                <a:ea typeface="Times New Roman" panose="02020603050405020304" pitchFamily="18" charset="0"/>
                <a:cs typeface="Times New Roman" panose="02020603050405020304" pitchFamily="18" charset="0"/>
              </a:rPr>
              <a:t>Server                         : Glassfish</a:t>
            </a:r>
            <a:endParaRPr lang="en-IN" sz="1200" dirty="0">
              <a:effectLst/>
              <a:latin typeface="Bahnschrift" panose="020B0502040204020203" pitchFamily="34" charset="0"/>
              <a:ea typeface="Times New Roman" panose="02020603050405020304" pitchFamily="18" charset="0"/>
              <a:cs typeface="Times New Roman" panose="02020603050405020304" pitchFamily="18" charset="0"/>
            </a:endParaRPr>
          </a:p>
          <a:p>
            <a:endParaRPr lang="en-IN" sz="1200" dirty="0">
              <a:latin typeface="Bahnschrift" panose="020B0502040204020203" pitchFamily="34" charset="0"/>
            </a:endParaRPr>
          </a:p>
        </p:txBody>
      </p:sp>
    </p:spTree>
    <p:extLst>
      <p:ext uri="{BB962C8B-B14F-4D97-AF65-F5344CB8AC3E}">
        <p14:creationId xmlns:p14="http://schemas.microsoft.com/office/powerpoint/2010/main" val="35333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7" name="Title 1">
            <a:extLst>
              <a:ext uri="{FF2B5EF4-FFF2-40B4-BE49-F238E27FC236}">
                <a16:creationId xmlns:a16="http://schemas.microsoft.com/office/drawing/2014/main" id="{199B85AC-58AE-04AE-F8EB-F668B32235AF}"/>
              </a:ext>
            </a:extLst>
          </p:cNvPr>
          <p:cNvSpPr>
            <a:spLocks noGrp="1"/>
          </p:cNvSpPr>
          <p:nvPr>
            <p:ph type="title"/>
          </p:nvPr>
        </p:nvSpPr>
        <p:spPr>
          <a:xfrm>
            <a:off x="707137" y="0"/>
            <a:ext cx="6613060" cy="627321"/>
          </a:xfrm>
        </p:spPr>
        <p:txBody>
          <a:bodyPr/>
          <a:lstStyle/>
          <a:p>
            <a:r>
              <a:rPr lang="en-US" sz="4000" dirty="0">
                <a:solidFill>
                  <a:schemeClr val="bg2">
                    <a:lumMod val="75000"/>
                  </a:schemeClr>
                </a:solidFill>
                <a:latin typeface="Berlin Sans FB" panose="020E0602020502020306" pitchFamily="34" charset="0"/>
              </a:rPr>
              <a:t>Experiment screenshots</a:t>
            </a:r>
          </a:p>
        </p:txBody>
      </p:sp>
      <p:pic>
        <p:nvPicPr>
          <p:cNvPr id="9" name="Picture 8">
            <a:extLst>
              <a:ext uri="{FF2B5EF4-FFF2-40B4-BE49-F238E27FC236}">
                <a16:creationId xmlns:a16="http://schemas.microsoft.com/office/drawing/2014/main" id="{12F0DEAF-17B6-9631-B4D9-9B889B1D4E35}"/>
              </a:ext>
            </a:extLst>
          </p:cNvPr>
          <p:cNvPicPr>
            <a:picLocks noChangeAspect="1"/>
          </p:cNvPicPr>
          <p:nvPr/>
        </p:nvPicPr>
        <p:blipFill>
          <a:blip r:embed="rId3"/>
          <a:stretch>
            <a:fillRect/>
          </a:stretch>
        </p:blipFill>
        <p:spPr>
          <a:xfrm>
            <a:off x="536264" y="725265"/>
            <a:ext cx="7672710" cy="4315899"/>
          </a:xfrm>
          <a:prstGeom prst="rect">
            <a:avLst/>
          </a:prstGeom>
        </p:spPr>
      </p:pic>
    </p:spTree>
    <p:extLst>
      <p:ext uri="{BB962C8B-B14F-4D97-AF65-F5344CB8AC3E}">
        <p14:creationId xmlns:p14="http://schemas.microsoft.com/office/powerpoint/2010/main" val="4293442632"/>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2801</TotalTime>
  <Words>720</Words>
  <Application>Microsoft Office PowerPoint</Application>
  <PresentationFormat>On-screen Show (16:9)</PresentationFormat>
  <Paragraphs>132</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Trebuchet MS</vt:lpstr>
      <vt:lpstr>Bahnschrift</vt:lpstr>
      <vt:lpstr>Calibri</vt:lpstr>
      <vt:lpstr>Bookman Old Style</vt:lpstr>
      <vt:lpstr>Times New Roman</vt:lpstr>
      <vt:lpstr>Berlin Sans FB</vt:lpstr>
      <vt:lpstr>Wingdings</vt:lpstr>
      <vt:lpstr>Arial</vt:lpstr>
      <vt:lpstr>Noto Sans Symbols</vt:lpstr>
      <vt:lpstr>1_Office Theme</vt:lpstr>
      <vt:lpstr>Decryption Outsourcing for Functional Encryption Using Blockchain - Pay as you decrypt</vt:lpstr>
      <vt:lpstr>Introduction</vt:lpstr>
      <vt:lpstr>Problem Statement</vt:lpstr>
      <vt:lpstr>Problem Illustration</vt:lpstr>
      <vt:lpstr>Proposed Method</vt:lpstr>
      <vt:lpstr>Proposed Method</vt:lpstr>
      <vt:lpstr>Proposed method illustration</vt:lpstr>
      <vt:lpstr>Experiment environment</vt:lpstr>
      <vt:lpstr>Experiment screenshots</vt:lpstr>
      <vt:lpstr>Experiment screenshots</vt:lpstr>
      <vt:lpstr>Experiment results</vt:lpstr>
      <vt:lpstr>Experiment results</vt:lpstr>
      <vt:lpstr>Experiment results</vt:lpstr>
      <vt:lpstr>Justification</vt:lpstr>
      <vt:lpstr>Justification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Sireesha Dasari</cp:lastModifiedBy>
  <cp:revision>16</cp:revision>
  <dcterms:modified xsi:type="dcterms:W3CDTF">2024-03-23T07:06:30Z</dcterms:modified>
</cp:coreProperties>
</file>