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7"/>
  </p:notesMasterIdLst>
  <p:sldIdLst>
    <p:sldId id="256" r:id="rId4"/>
    <p:sldId id="257" r:id="rId5"/>
    <p:sldId id="307" r:id="rId6"/>
    <p:sldId id="308" r:id="rId7"/>
    <p:sldId id="309" r:id="rId8"/>
    <p:sldId id="310" r:id="rId9"/>
    <p:sldId id="311" r:id="rId10"/>
    <p:sldId id="312" r:id="rId11"/>
    <p:sldId id="313" r:id="rId12"/>
    <p:sldId id="314" r:id="rId13"/>
    <p:sldId id="315" r:id="rId14"/>
    <p:sldId id="316" r:id="rId15"/>
    <p:sldId id="317" r:id="rId16"/>
    <p:sldId id="347" r:id="rId17"/>
    <p:sldId id="318" r:id="rId18"/>
    <p:sldId id="319" r:id="rId19"/>
    <p:sldId id="320" r:id="rId20"/>
    <p:sldId id="321" r:id="rId21"/>
    <p:sldId id="272" r:id="rId22"/>
    <p:sldId id="352" r:id="rId23"/>
    <p:sldId id="348" r:id="rId24"/>
    <p:sldId id="351" r:id="rId25"/>
    <p:sldId id="353" r:id="rId26"/>
    <p:sldId id="354" r:id="rId27"/>
    <p:sldId id="349" r:id="rId28"/>
    <p:sldId id="324" r:id="rId29"/>
    <p:sldId id="281" r:id="rId30"/>
    <p:sldId id="282" r:id="rId31"/>
    <p:sldId id="283" r:id="rId32"/>
    <p:sldId id="284" r:id="rId33"/>
    <p:sldId id="325"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D352E2-02C3-4424-83B8-C9F5D9390961}">
          <p14:sldIdLst>
            <p14:sldId id="256"/>
            <p14:sldId id="257"/>
            <p14:sldId id="307"/>
            <p14:sldId id="308"/>
            <p14:sldId id="309"/>
            <p14:sldId id="310"/>
            <p14:sldId id="311"/>
            <p14:sldId id="312"/>
            <p14:sldId id="313"/>
            <p14:sldId id="314"/>
            <p14:sldId id="315"/>
            <p14:sldId id="316"/>
            <p14:sldId id="317"/>
            <p14:sldId id="347"/>
            <p14:sldId id="318"/>
            <p14:sldId id="319"/>
            <p14:sldId id="320"/>
            <p14:sldId id="321"/>
            <p14:sldId id="272"/>
            <p14:sldId id="352"/>
            <p14:sldId id="348"/>
            <p14:sldId id="351"/>
            <p14:sldId id="353"/>
            <p14:sldId id="354"/>
            <p14:sldId id="349"/>
            <p14:sldId id="324"/>
          </p14:sldIdLst>
        </p14:section>
        <p14:section name="Untitled Section" id="{A5E71628-84EB-495F-9490-02DB67AB9B27}">
          <p14:sldIdLst>
            <p14:sldId id="281"/>
            <p14:sldId id="282"/>
            <p14:sldId id="283"/>
            <p14:sldId id="284"/>
            <p14:sldId id="325"/>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8" autoAdjust="0"/>
    <p:restoredTop sz="94602" autoAdjust="0"/>
  </p:normalViewPr>
  <p:slideViewPr>
    <p:cSldViewPr>
      <p:cViewPr>
        <p:scale>
          <a:sx n="72" d="100"/>
          <a:sy n="72" d="100"/>
        </p:scale>
        <p:origin x="-1240" y="2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
    </p:cViewPr>
  </p:sorterViewPr>
  <p:notesViewPr>
    <p:cSldViewPr>
      <p:cViewPr varScale="1">
        <p:scale>
          <a:sx n="52" d="100"/>
          <a:sy n="52" d="100"/>
        </p:scale>
        <p:origin x="-2664"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19188-F6E9-44C5-8905-2115F3AB84E0}" type="datetimeFigureOut">
              <a:rPr lang="en-IN" smtClean="0"/>
              <a:t>10-06-2021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25375-CA02-41D9-B981-8B206E834810}" type="slidenum">
              <a:rPr lang="en-IN" smtClean="0"/>
              <a:t>‹#›</a:t>
            </a:fld>
            <a:endParaRPr lang="en-IN"/>
          </a:p>
        </p:txBody>
      </p:sp>
    </p:spTree>
    <p:extLst>
      <p:ext uri="{BB962C8B-B14F-4D97-AF65-F5344CB8AC3E}">
        <p14:creationId xmlns:p14="http://schemas.microsoft.com/office/powerpoint/2010/main" val="332921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5525375-CA02-41D9-B981-8B206E834810}" type="slidenum">
              <a:rPr lang="en-IN" smtClean="0"/>
              <a:t>1</a:t>
            </a:fld>
            <a:endParaRPr lang="en-IN"/>
          </a:p>
        </p:txBody>
      </p:sp>
    </p:spTree>
    <p:extLst>
      <p:ext uri="{BB962C8B-B14F-4D97-AF65-F5344CB8AC3E}">
        <p14:creationId xmlns:p14="http://schemas.microsoft.com/office/powerpoint/2010/main" val="194183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268966-CED3-4CC4-9824-AC0FEA7ED28C}"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8966-CED3-4CC4-9824-AC0FEA7ED28C}"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8966-CED3-4CC4-9824-AC0FEA7ED28C}"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F77B4D-5D40-4BAB-BF81-D80CA27F65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23877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F77B4D-5D40-4BAB-BF81-D80CA27F65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1035725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77B4D-5D40-4BAB-BF81-D80CA27F65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169127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F77B4D-5D40-4BAB-BF81-D80CA27F659C}"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1141646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F77B4D-5D40-4BAB-BF81-D80CA27F659C}"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811971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F77B4D-5D40-4BAB-BF81-D80CA27F659C}"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732670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77B4D-5D40-4BAB-BF81-D80CA27F659C}"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074454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77B4D-5D40-4BAB-BF81-D80CA27F659C}"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26304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8966-CED3-4CC4-9824-AC0FEA7ED28C}"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77B4D-5D40-4BAB-BF81-D80CA27F659C}"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592782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F77B4D-5D40-4BAB-BF81-D80CA27F65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565097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F77B4D-5D40-4BAB-BF81-D80CA27F65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F10E32-76FD-4770-9FBB-1A0346A155A7}" type="slidenum">
              <a:rPr lang="en-IN" smtClean="0"/>
              <a:t>‹#›</a:t>
            </a:fld>
            <a:endParaRPr lang="en-IN"/>
          </a:p>
        </p:txBody>
      </p:sp>
    </p:spTree>
    <p:extLst>
      <p:ext uri="{BB962C8B-B14F-4D97-AF65-F5344CB8AC3E}">
        <p14:creationId xmlns:p14="http://schemas.microsoft.com/office/powerpoint/2010/main" val="3664535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3E2691-6268-4E2F-AD4C-E02AEAD3D98B}"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377287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E2691-6268-4E2F-AD4C-E02AEAD3D98B}"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2641103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E2691-6268-4E2F-AD4C-E02AEAD3D98B}"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740768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3E2691-6268-4E2F-AD4C-E02AEAD3D98B}"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3398168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3E2691-6268-4E2F-AD4C-E02AEAD3D98B}"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1593520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3E2691-6268-4E2F-AD4C-E02AEAD3D98B}"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936666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E2691-6268-4E2F-AD4C-E02AEAD3D98B}"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401240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68966-CED3-4CC4-9824-AC0FEA7ED28C}"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E2691-6268-4E2F-AD4C-E02AEAD3D98B}"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1027659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E2691-6268-4E2F-AD4C-E02AEAD3D98B}"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332728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E2691-6268-4E2F-AD4C-E02AEAD3D98B}"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3325776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E2691-6268-4E2F-AD4C-E02AEAD3D98B}"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6D193-6CE3-4FD7-974C-79C8655A9E05}" type="slidenum">
              <a:rPr lang="en-IN" smtClean="0"/>
              <a:t>‹#›</a:t>
            </a:fld>
            <a:endParaRPr lang="en-IN"/>
          </a:p>
        </p:txBody>
      </p:sp>
    </p:spTree>
    <p:extLst>
      <p:ext uri="{BB962C8B-B14F-4D97-AF65-F5344CB8AC3E}">
        <p14:creationId xmlns:p14="http://schemas.microsoft.com/office/powerpoint/2010/main" val="399660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68966-CED3-4CC4-9824-AC0FEA7ED28C}"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68966-CED3-4CC4-9824-AC0FEA7ED28C}"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68966-CED3-4CC4-9824-AC0FEA7ED28C}"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68966-CED3-4CC4-9824-AC0FEA7ED28C}"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268966-CED3-4CC4-9824-AC0FEA7ED28C}"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268966-CED3-4CC4-9824-AC0FEA7ED28C}"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8A34-94EB-40A4-BD8C-F8A7053B59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68966-CED3-4CC4-9824-AC0FEA7ED28C}" type="datetimeFigureOut">
              <a:rPr lang="en-US" smtClean="0"/>
              <a:t>6/10/2021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38A34-94EB-40A4-BD8C-F8A7053B59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77B4D-5D40-4BAB-BF81-D80CA27F659C}" type="datetimeFigureOut">
              <a:rPr lang="en-IN" smtClean="0"/>
              <a:t>10-06-2021</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10E32-76FD-4770-9FBB-1A0346A155A7}" type="slidenum">
              <a:rPr lang="en-IN" smtClean="0"/>
              <a:t>‹#›</a:t>
            </a:fld>
            <a:endParaRPr lang="en-IN"/>
          </a:p>
        </p:txBody>
      </p:sp>
    </p:spTree>
    <p:extLst>
      <p:ext uri="{BB962C8B-B14F-4D97-AF65-F5344CB8AC3E}">
        <p14:creationId xmlns:p14="http://schemas.microsoft.com/office/powerpoint/2010/main" val="969994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E2691-6268-4E2F-AD4C-E02AEAD3D98B}" type="datetimeFigureOut">
              <a:rPr lang="en-IN" smtClean="0"/>
              <a:t>10-06-2021</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6D193-6CE3-4FD7-974C-79C8655A9E05}" type="slidenum">
              <a:rPr lang="en-IN" smtClean="0"/>
              <a:t>‹#›</a:t>
            </a:fld>
            <a:endParaRPr lang="en-IN"/>
          </a:p>
        </p:txBody>
      </p:sp>
    </p:spTree>
    <p:extLst>
      <p:ext uri="{BB962C8B-B14F-4D97-AF65-F5344CB8AC3E}">
        <p14:creationId xmlns:p14="http://schemas.microsoft.com/office/powerpoint/2010/main" val="28833418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752600"/>
          </a:xfrm>
        </p:spPr>
        <p:txBody>
          <a:bodyPr>
            <a:noAutofit/>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PREDICTION  OF COVID-19 USING SUPERVISED MACHINE LEARNING ALGORITHMS.</a:t>
            </a:r>
            <a:br>
              <a:rPr lang="en-US" b="1" dirty="0"/>
            </a:br>
            <a:r>
              <a:rPr lang="en-US" b="1" dirty="0"/>
              <a:t/>
            </a:r>
            <a:br>
              <a:rPr lang="en-US" b="1" dirty="0"/>
            </a:br>
            <a:r>
              <a:rPr lang="en-US" b="1" dirty="0"/>
              <a:t/>
            </a:r>
            <a:br>
              <a:rPr lang="en-US" b="1" dirty="0"/>
            </a:br>
            <a:r>
              <a:rPr lang="en-US" b="1" dirty="0"/>
              <a:t>                         </a:t>
            </a:r>
            <a:br>
              <a:rPr lang="en-US" b="1" dirty="0"/>
            </a:br>
            <a:r>
              <a:rPr lang="en-US" b="1" dirty="0"/>
              <a:t/>
            </a:r>
            <a:br>
              <a:rPr lang="en-US" b="1" dirty="0"/>
            </a:br>
            <a:r>
              <a:rPr lang="en-US" b="1" dirty="0"/>
              <a:t/>
            </a:r>
            <a:br>
              <a:rPr lang="en-US" b="1" dirty="0"/>
            </a:br>
            <a:r>
              <a:rPr lang="en-US" b="1" dirty="0"/>
              <a:t/>
            </a:r>
            <a:br>
              <a:rPr lang="en-US" b="1" dirty="0"/>
            </a:br>
            <a:r>
              <a:rPr lang="en-US" b="1" dirty="0"/>
              <a:t>                         </a:t>
            </a:r>
            <a:br>
              <a:rPr lang="en-US" b="1" dirty="0"/>
            </a:br>
            <a:r>
              <a:rPr lang="en-US" b="1" dirty="0"/>
              <a:t/>
            </a:r>
            <a:br>
              <a:rPr lang="en-US" b="1" dirty="0"/>
            </a:br>
            <a:r>
              <a:rPr lang="en-US" b="1" dirty="0"/>
              <a:t>                                     </a:t>
            </a:r>
            <a:r>
              <a:rPr lang="en-US" sz="1600" b="1" dirty="0"/>
              <a:t/>
            </a:r>
            <a:br>
              <a:rPr lang="en-US" sz="1600" b="1" dirty="0"/>
            </a:br>
            <a:r>
              <a:rPr lang="en-US" sz="1600" b="1" dirty="0"/>
              <a:t>                                               </a:t>
            </a:r>
            <a:br>
              <a:rPr lang="en-US" sz="1600" b="1" dirty="0"/>
            </a:br>
            <a:r>
              <a:rPr lang="en-US" sz="1600" b="1" dirty="0"/>
              <a:t>                                                               </a:t>
            </a:r>
            <a:br>
              <a:rPr lang="en-US" sz="1600" b="1" dirty="0"/>
            </a:br>
            <a:r>
              <a:rPr lang="en-US" sz="1600" b="1" dirty="0"/>
              <a:t>                                                            </a:t>
            </a:r>
          </a:p>
        </p:txBody>
      </p:sp>
      <p:sp>
        <p:nvSpPr>
          <p:cNvPr id="4" name="Subtitle 3"/>
          <p:cNvSpPr>
            <a:spLocks noGrp="1"/>
          </p:cNvSpPr>
          <p:nvPr>
            <p:ph type="subTitle" idx="1"/>
          </p:nvPr>
        </p:nvSpPr>
        <p:spPr>
          <a:xfrm>
            <a:off x="1371600" y="2667000"/>
            <a:ext cx="6400800" cy="990600"/>
          </a:xfrm>
          <a:noFill/>
          <a:ln>
            <a:solidFill>
              <a:schemeClr val="bg1"/>
            </a:solidFill>
          </a:ln>
        </p:spPr>
        <p:txBody>
          <a:bodyPr>
            <a:normAutofit fontScale="25000" lnSpcReduction="20000"/>
          </a:bodyPr>
          <a:lstStyle/>
          <a:p>
            <a:r>
              <a:rPr lang="en-US" sz="12800" b="1" dirty="0">
                <a:solidFill>
                  <a:schemeClr val="tx1"/>
                </a:solidFill>
                <a:latin typeface="+mj-lt"/>
              </a:rPr>
              <a:t>DOMAIN: MACHINE LEARNING</a:t>
            </a:r>
          </a:p>
          <a:p>
            <a:r>
              <a:rPr lang="en-US" sz="12800" b="1" dirty="0">
                <a:solidFill>
                  <a:schemeClr val="tx1"/>
                </a:solidFill>
                <a:latin typeface="+mj-lt"/>
              </a:rPr>
              <a:t>BATCH : </a:t>
            </a:r>
            <a:r>
              <a:rPr lang="en-US" sz="12800" b="1" dirty="0" smtClean="0">
                <a:solidFill>
                  <a:schemeClr val="tx1"/>
                </a:solidFill>
                <a:latin typeface="+mj-lt"/>
              </a:rPr>
              <a:t>A19</a:t>
            </a:r>
          </a:p>
          <a:p>
            <a:pPr algn="l"/>
            <a:r>
              <a:rPr lang="en-US" sz="12800" b="1" dirty="0" smtClean="0">
                <a:solidFill>
                  <a:schemeClr val="tx1"/>
                </a:solidFill>
                <a:latin typeface="+mj-lt"/>
              </a:rPr>
              <a:t> </a:t>
            </a:r>
          </a:p>
          <a:p>
            <a:pPr algn="l"/>
            <a:r>
              <a:rPr lang="en-US" sz="8000" b="1" dirty="0" smtClean="0">
                <a:solidFill>
                  <a:schemeClr val="tx1"/>
                </a:solidFill>
                <a:latin typeface="+mj-lt"/>
              </a:rPr>
              <a:t>PROJECT </a:t>
            </a:r>
            <a:r>
              <a:rPr lang="en-US" sz="8000" b="1" dirty="0">
                <a:solidFill>
                  <a:schemeClr val="tx1"/>
                </a:solidFill>
                <a:latin typeface="+mj-lt"/>
              </a:rPr>
              <a:t>GUIDE</a:t>
            </a:r>
            <a:r>
              <a:rPr lang="en-US" sz="8000" b="1" dirty="0" smtClean="0">
                <a:solidFill>
                  <a:schemeClr val="tx1"/>
                </a:solidFill>
                <a:latin typeface="+mj-lt"/>
              </a:rPr>
              <a:t>:</a:t>
            </a:r>
          </a:p>
          <a:p>
            <a:pPr algn="l"/>
            <a:r>
              <a:rPr lang="en-US" sz="8000" b="1" dirty="0" smtClean="0">
                <a:solidFill>
                  <a:schemeClr val="tx1"/>
                </a:solidFill>
                <a:latin typeface="+mj-lt"/>
              </a:rPr>
              <a:t> </a:t>
            </a:r>
            <a:r>
              <a:rPr lang="en-US" sz="8000" b="1" dirty="0">
                <a:solidFill>
                  <a:schemeClr val="tx1"/>
                </a:solidFill>
                <a:latin typeface="+mj-lt"/>
              </a:rPr>
              <a:t>K.KIRUITHIKA(M.TECH,AP</a:t>
            </a:r>
            <a:r>
              <a:rPr lang="en-US" sz="8000" b="1" dirty="0" smtClean="0">
                <a:solidFill>
                  <a:schemeClr val="tx1"/>
                </a:solidFill>
                <a:latin typeface="+mj-lt"/>
              </a:rPr>
              <a:t>)</a:t>
            </a:r>
            <a:endParaRPr lang="en-US" sz="8000" b="1" dirty="0">
              <a:solidFill>
                <a:schemeClr val="tx1"/>
              </a:solidFill>
              <a:latin typeface="+mj-lt"/>
            </a:endParaRPr>
          </a:p>
          <a:p>
            <a:pPr algn="r"/>
            <a:r>
              <a:rPr lang="en-US" sz="8000" b="1" dirty="0">
                <a:solidFill>
                  <a:schemeClr val="tx1"/>
                </a:solidFill>
                <a:latin typeface="+mj-lt"/>
              </a:rPr>
              <a:t>    TEAM MEMBERS:</a:t>
            </a:r>
          </a:p>
          <a:p>
            <a:pPr algn="r"/>
            <a:r>
              <a:rPr lang="en-US" sz="8000" b="1" dirty="0">
                <a:solidFill>
                  <a:schemeClr val="tx1"/>
                </a:solidFill>
                <a:latin typeface="+mj-lt"/>
              </a:rPr>
              <a:t>HARSHITHA </a:t>
            </a:r>
            <a:r>
              <a:rPr lang="en-US" sz="8000" b="1" dirty="0" smtClean="0">
                <a:solidFill>
                  <a:schemeClr val="tx1"/>
                </a:solidFill>
                <a:latin typeface="+mj-lt"/>
              </a:rPr>
              <a:t>P 211417104083</a:t>
            </a:r>
            <a:endParaRPr lang="en-US" sz="8000" b="1" dirty="0">
              <a:solidFill>
                <a:schemeClr val="tx1"/>
              </a:solidFill>
              <a:latin typeface="+mj-lt"/>
            </a:endParaRPr>
          </a:p>
          <a:p>
            <a:pPr algn="r"/>
            <a:r>
              <a:rPr lang="en-US" sz="8000" b="1" dirty="0">
                <a:solidFill>
                  <a:schemeClr val="tx1"/>
                </a:solidFill>
                <a:latin typeface="+mj-lt"/>
              </a:rPr>
              <a:t>MADDINA </a:t>
            </a:r>
            <a:r>
              <a:rPr lang="en-US" sz="8000" b="1" dirty="0" smtClean="0">
                <a:solidFill>
                  <a:schemeClr val="tx1"/>
                </a:solidFill>
                <a:latin typeface="+mj-lt"/>
              </a:rPr>
              <a:t>SIREESHA 211417104134</a:t>
            </a:r>
            <a:endParaRPr lang="en-US" sz="8000" b="1" dirty="0">
              <a:solidFill>
                <a:schemeClr val="tx1"/>
              </a:solidFill>
              <a:latin typeface="+mj-lt"/>
            </a:endParaRPr>
          </a:p>
          <a:p>
            <a:pPr algn="r"/>
            <a:endParaRPr lang="en-US" sz="8000" b="1" dirty="0">
              <a:solidFill>
                <a:schemeClr val="tx1"/>
              </a:solidFill>
              <a:latin typeface="+mj-lt"/>
            </a:endParaRPr>
          </a:p>
          <a:p>
            <a:pPr algn="r"/>
            <a:r>
              <a:rPr lang="en-US" sz="8000" b="1" dirty="0">
                <a:solidFill>
                  <a:schemeClr val="tx1"/>
                </a:solidFill>
                <a:latin typeface="+mj-lt"/>
              </a:rPr>
              <a:t>           </a:t>
            </a:r>
          </a:p>
          <a:p>
            <a:pPr algn="r"/>
            <a:endParaRPr lang="en-US" sz="8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6887875"/>
              </p:ext>
            </p:extLst>
          </p:nvPr>
        </p:nvGraphicFramePr>
        <p:xfrm>
          <a:off x="457200" y="228600"/>
          <a:ext cx="8305800" cy="24780240"/>
        </p:xfrm>
        <a:graphic>
          <a:graphicData uri="http://schemas.openxmlformats.org/drawingml/2006/table">
            <a:tbl>
              <a:tblPr firstRow="1" bandRow="1">
                <a:tableStyleId>{5C22544A-7EE6-4342-B048-85BDC9FD1C3A}</a:tableStyleId>
              </a:tblPr>
              <a:tblGrid>
                <a:gridCol w="274320"/>
                <a:gridCol w="1234440"/>
                <a:gridCol w="1714500"/>
                <a:gridCol w="1440180"/>
                <a:gridCol w="960120"/>
                <a:gridCol w="2057400"/>
                <a:gridCol w="624840"/>
              </a:tblGrid>
              <a:tr h="24780240">
                <a:tc>
                  <a:txBody>
                    <a:bodyPr/>
                    <a:lstStyle/>
                    <a:p>
                      <a:r>
                        <a:rPr lang="en-US" sz="1800" dirty="0" smtClean="0"/>
                        <a:t>8</a:t>
                      </a:r>
                      <a:endParaRPr lang="en-US" sz="1800" dirty="0"/>
                    </a:p>
                  </a:txBody>
                  <a:tcPr/>
                </a:tc>
                <a:tc>
                  <a:txBody>
                    <a:bodyPr/>
                    <a:lstStyle/>
                    <a:p>
                      <a:r>
                        <a:rPr lang="en-US" sz="1800" dirty="0" smtClean="0"/>
                        <a:t>Prediction of COVID-19 using Genetic Deep Learning Convolutional Neural Network (GDCNN)-2020</a:t>
                      </a:r>
                      <a:endParaRPr lang="en-US" sz="1800" dirty="0"/>
                    </a:p>
                  </a:txBody>
                  <a:tcPr/>
                </a:tc>
                <a:tc>
                  <a:txBody>
                    <a:bodyPr/>
                    <a:lstStyle/>
                    <a:p>
                      <a:r>
                        <a:rPr lang="en-US" sz="1800" dirty="0" smtClean="0"/>
                        <a:t>R.G. </a:t>
                      </a:r>
                      <a:r>
                        <a:rPr lang="en-US" sz="1800" dirty="0" err="1" smtClean="0"/>
                        <a:t>Babukarthik</a:t>
                      </a:r>
                      <a:r>
                        <a:rPr lang="en-US" sz="1800" dirty="0" smtClean="0"/>
                        <a:t>, </a:t>
                      </a:r>
                    </a:p>
                    <a:p>
                      <a:r>
                        <a:rPr lang="en-US" sz="1800" dirty="0" smtClean="0"/>
                        <a:t>V. </a:t>
                      </a:r>
                      <a:r>
                        <a:rPr lang="en-US" sz="1800" dirty="0" err="1" smtClean="0"/>
                        <a:t>Ananth</a:t>
                      </a:r>
                      <a:r>
                        <a:rPr lang="en-US" sz="1800" dirty="0" smtClean="0"/>
                        <a:t> Krishna</a:t>
                      </a:r>
                      <a:r>
                        <a:rPr lang="en-US" sz="1800" baseline="0" dirty="0" smtClean="0"/>
                        <a:t> </a:t>
                      </a:r>
                      <a:r>
                        <a:rPr lang="en-US" sz="1800" dirty="0" err="1" smtClean="0"/>
                        <a:t>Adiga</a:t>
                      </a:r>
                      <a:r>
                        <a:rPr lang="en-US" sz="1800" dirty="0" smtClean="0"/>
                        <a:t>, </a:t>
                      </a:r>
                    </a:p>
                    <a:p>
                      <a:r>
                        <a:rPr lang="en-US" sz="1800" dirty="0" smtClean="0"/>
                        <a:t>G. </a:t>
                      </a:r>
                      <a:r>
                        <a:rPr lang="en-US" sz="1800" dirty="0" err="1" smtClean="0"/>
                        <a:t>Sambasivam</a:t>
                      </a:r>
                      <a:r>
                        <a:rPr lang="en-US" sz="1800" dirty="0" smtClean="0"/>
                        <a:t>, </a:t>
                      </a:r>
                    </a:p>
                    <a:p>
                      <a:r>
                        <a:rPr lang="en-US" sz="1800" dirty="0" smtClean="0"/>
                        <a:t>D. VOL-19, ISSUE-3,Chandramohan, </a:t>
                      </a:r>
                    </a:p>
                    <a:p>
                      <a:r>
                        <a:rPr lang="en-US" sz="1800" dirty="0" smtClean="0"/>
                        <a:t>J. </a:t>
                      </a:r>
                      <a:r>
                        <a:rPr lang="en-US" sz="1800" dirty="0" err="1" smtClean="0"/>
                        <a:t>Amudhavel</a:t>
                      </a:r>
                      <a:r>
                        <a:rPr lang="en-US" sz="1800" dirty="0" smtClean="0"/>
                        <a:t> </a:t>
                      </a:r>
                      <a:endParaRPr lang="en-US" sz="1800" dirty="0"/>
                    </a:p>
                  </a:txBody>
                  <a:tcPr/>
                </a:tc>
                <a:tc>
                  <a:txBody>
                    <a:bodyPr/>
                    <a:lstStyle/>
                    <a:p>
                      <a:r>
                        <a:rPr lang="en-US" sz="1800" dirty="0" err="1" smtClean="0"/>
                        <a:t>Convolutional</a:t>
                      </a:r>
                      <a:r>
                        <a:rPr lang="en-US" sz="1800" dirty="0" smtClean="0"/>
                        <a:t> Neural Network</a:t>
                      </a:r>
                      <a:endParaRPr lang="en-US" sz="1800" dirty="0"/>
                    </a:p>
                  </a:txBody>
                  <a:tcPr/>
                </a:tc>
                <a:tc>
                  <a:txBody>
                    <a:bodyPr/>
                    <a:lstStyle/>
                    <a:p>
                      <a:r>
                        <a:rPr lang="en-US" sz="1800" dirty="0" smtClean="0"/>
                        <a:t>Early diagnosis of diseases is in urgent need in the treatment of COVID-19, which should be faster and cheaper. In the above context, a deep learning method is used for the prediction of COVID-19 from CXR image samples</a:t>
                      </a:r>
                      <a:endParaRPr lang="en-US" sz="1800" dirty="0"/>
                    </a:p>
                  </a:txBody>
                  <a:tcPr/>
                </a:tc>
                <a:tc>
                  <a:txBody>
                    <a:bodyPr/>
                    <a:lstStyle/>
                    <a:p>
                      <a:r>
                        <a:rPr lang="en-US" sz="1800" dirty="0" smtClean="0"/>
                        <a:t>Rapid spread of </a:t>
                      </a:r>
                      <a:r>
                        <a:rPr lang="en-US" sz="1800" dirty="0" err="1" smtClean="0"/>
                        <a:t>Coronavirus</a:t>
                      </a:r>
                      <a:r>
                        <a:rPr lang="en-US" sz="1800" dirty="0" smtClean="0"/>
                        <a:t> disease COVID-19 leads to severe pneumonia and it is estimated to create a high impact on the healthcare system. An urgent need for early diagnosis is required for precise treatment, which in turn reduces the pressure in the health care system. Some of the standard image diagnosis available is Computed Tomography (CT) scan and Chest X-Ray (CXR). Even though a CT scan is considered a gold standard in diagnosis, CXR is most widely used due to widespread, faster, and cheaper. This study aims to provide a solution for identifying pneumonia due to COVID19 and healthy lungs (normal person) using CXR images. One of the remarkable methods used for extracting a high dimensional feature from medical images is the Deep learning method</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5897449"/>
              </p:ext>
            </p:extLst>
          </p:nvPr>
        </p:nvGraphicFramePr>
        <p:xfrm>
          <a:off x="457201" y="152400"/>
          <a:ext cx="8235531" cy="19842480"/>
        </p:xfrm>
        <a:graphic>
          <a:graphicData uri="http://schemas.openxmlformats.org/drawingml/2006/table">
            <a:tbl>
              <a:tblPr firstRow="1" bandRow="1">
                <a:tableStyleId>{5C22544A-7EE6-4342-B048-85BDC9FD1C3A}</a:tableStyleId>
              </a:tblPr>
              <a:tblGrid>
                <a:gridCol w="216747"/>
                <a:gridCol w="1266191"/>
                <a:gridCol w="1617980"/>
                <a:gridCol w="773431"/>
                <a:gridCol w="1758951"/>
                <a:gridCol w="1828800"/>
                <a:gridCol w="773431"/>
              </a:tblGrid>
              <a:tr h="19842480">
                <a:tc>
                  <a:txBody>
                    <a:bodyPr/>
                    <a:lstStyle/>
                    <a:p>
                      <a:r>
                        <a:rPr lang="en-US" sz="1800" dirty="0" smtClean="0"/>
                        <a:t>9</a:t>
                      </a:r>
                      <a:endParaRPr lang="en-US" sz="1800" dirty="0"/>
                    </a:p>
                  </a:txBody>
                  <a:tcPr/>
                </a:tc>
                <a:tc>
                  <a:txBody>
                    <a:bodyPr/>
                    <a:lstStyle/>
                    <a:p>
                      <a:r>
                        <a:rPr lang="en-US" sz="1800" dirty="0" smtClean="0"/>
                        <a:t>COVID-19 Prediction and Detection Using Deep Learning-2020</a:t>
                      </a:r>
                      <a:endParaRPr lang="en-US" sz="1800" dirty="0"/>
                    </a:p>
                  </a:txBody>
                  <a:tcPr/>
                </a:tc>
                <a:tc>
                  <a:txBody>
                    <a:bodyPr/>
                    <a:lstStyle/>
                    <a:p>
                      <a:r>
                        <a:rPr lang="en-US" sz="1800" dirty="0" err="1" smtClean="0"/>
                        <a:t>Moutaz</a:t>
                      </a:r>
                      <a:r>
                        <a:rPr lang="en-US" sz="1800" dirty="0" smtClean="0"/>
                        <a:t> </a:t>
                      </a:r>
                      <a:r>
                        <a:rPr lang="en-US" sz="1800" dirty="0" err="1" smtClean="0"/>
                        <a:t>Alazab</a:t>
                      </a:r>
                      <a:r>
                        <a:rPr lang="en-US" sz="1800" dirty="0" smtClean="0"/>
                        <a:t> , </a:t>
                      </a:r>
                      <a:r>
                        <a:rPr lang="en-US" sz="1800" dirty="0" err="1" smtClean="0"/>
                        <a:t>Albara</a:t>
                      </a:r>
                      <a:r>
                        <a:rPr lang="en-US" sz="1800" dirty="0" smtClean="0"/>
                        <a:t> </a:t>
                      </a:r>
                      <a:r>
                        <a:rPr lang="en-US" sz="1800" dirty="0" err="1" smtClean="0"/>
                        <a:t>Awajan</a:t>
                      </a:r>
                      <a:r>
                        <a:rPr lang="en-US" sz="1800" dirty="0" smtClean="0"/>
                        <a:t> , </a:t>
                      </a:r>
                      <a:r>
                        <a:rPr lang="en-US" sz="1800" dirty="0" err="1" smtClean="0"/>
                        <a:t>Abdelwadood</a:t>
                      </a:r>
                      <a:r>
                        <a:rPr lang="en-US" sz="1800" dirty="0" smtClean="0"/>
                        <a:t> </a:t>
                      </a:r>
                      <a:r>
                        <a:rPr lang="en-US" sz="1800" dirty="0" err="1" smtClean="0"/>
                        <a:t>Mesleh</a:t>
                      </a:r>
                      <a:r>
                        <a:rPr lang="en-US" sz="1800" dirty="0" smtClean="0"/>
                        <a:t> , </a:t>
                      </a:r>
                    </a:p>
                    <a:p>
                      <a:r>
                        <a:rPr lang="en-US" sz="1800" dirty="0" err="1" smtClean="0"/>
                        <a:t>Ajith</a:t>
                      </a:r>
                      <a:r>
                        <a:rPr lang="en-US" sz="1800" dirty="0" smtClean="0"/>
                        <a:t> Abraham , </a:t>
                      </a:r>
                      <a:r>
                        <a:rPr lang="en-US" sz="1800" dirty="0" err="1" smtClean="0"/>
                        <a:t>Vansh</a:t>
                      </a:r>
                      <a:r>
                        <a:rPr lang="en-US" sz="1800" dirty="0" smtClean="0"/>
                        <a:t> </a:t>
                      </a:r>
                      <a:r>
                        <a:rPr lang="en-US" sz="1800" dirty="0" err="1" smtClean="0"/>
                        <a:t>Jatana</a:t>
                      </a:r>
                      <a:r>
                        <a:rPr lang="en-US" sz="1800" dirty="0" smtClean="0"/>
                        <a:t> ,</a:t>
                      </a:r>
                    </a:p>
                    <a:p>
                      <a:r>
                        <a:rPr lang="en-US" sz="1800" dirty="0" smtClean="0"/>
                        <a:t> Salah </a:t>
                      </a:r>
                      <a:r>
                        <a:rPr lang="en-US" sz="1800" dirty="0" err="1" smtClean="0"/>
                        <a:t>Alhyari</a:t>
                      </a:r>
                      <a:r>
                        <a:rPr lang="en-US" sz="1800" dirty="0" smtClean="0"/>
                        <a:t> VOL-2</a:t>
                      </a:r>
                      <a:r>
                        <a:rPr lang="en-US" sz="1800" baseline="0" dirty="0" smtClean="0"/>
                        <a:t>,ISSUE-3</a:t>
                      </a:r>
                      <a:endParaRPr lang="en-US" sz="1800" dirty="0"/>
                    </a:p>
                  </a:txBody>
                  <a:tcPr/>
                </a:tc>
                <a:tc>
                  <a:txBody>
                    <a:bodyPr/>
                    <a:lstStyle/>
                    <a:p>
                      <a:r>
                        <a:rPr lang="en-US" sz="1800" dirty="0" smtClean="0"/>
                        <a:t>CNN </a:t>
                      </a:r>
                    </a:p>
                    <a:p>
                      <a:r>
                        <a:rPr lang="en-US" sz="1800" dirty="0" smtClean="0"/>
                        <a:t>Model</a:t>
                      </a:r>
                      <a:endParaRPr lang="en-US" sz="1800" dirty="0"/>
                    </a:p>
                  </a:txBody>
                  <a:tcPr/>
                </a:tc>
                <a:tc>
                  <a:txBody>
                    <a:bodyPr/>
                    <a:lstStyle/>
                    <a:p>
                      <a:r>
                        <a:rPr lang="en-US" sz="1800" dirty="0" smtClean="0"/>
                        <a:t>prediction of potential infections will enable authorities to tackle the consequences effectively. Furthermore, it is necessary to keep up with the number of infected people by performing regular check-ups, and it is often vital to quarantine infected people and adopt medical measures. </a:t>
                      </a:r>
                      <a:endParaRPr lang="en-US" sz="1800" dirty="0"/>
                    </a:p>
                  </a:txBody>
                  <a:tcPr/>
                </a:tc>
                <a:tc>
                  <a:txBody>
                    <a:bodyPr/>
                    <a:lstStyle/>
                    <a:p>
                      <a:r>
                        <a:rPr lang="en-US" sz="1800" dirty="0" smtClean="0"/>
                        <a:t>We present an artificial-intelligence technique based on a deep </a:t>
                      </a:r>
                      <a:r>
                        <a:rPr lang="en-US" sz="1800" dirty="0" err="1" smtClean="0"/>
                        <a:t>convolutional</a:t>
                      </a:r>
                      <a:r>
                        <a:rPr lang="en-US" sz="1800" dirty="0" smtClean="0"/>
                        <a:t> neural network (CNN) to detect COVID19 patients using real-world datasets. Our system examines chest X-ray images to identify such patients. Our findings indicate that such an analysis is valuable in COVID-19 diagnosis as X-rays are conveniently available quickly and at low costs. Empirical findings obtained from 1000 X-ray images of real patients confirmed that our proposed system is useful in detecting COVID-19 and achieves an F-measure</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2920094"/>
              </p:ext>
            </p:extLst>
          </p:nvPr>
        </p:nvGraphicFramePr>
        <p:xfrm>
          <a:off x="457200" y="152401"/>
          <a:ext cx="8229600" cy="17922240"/>
        </p:xfrm>
        <a:graphic>
          <a:graphicData uri="http://schemas.openxmlformats.org/drawingml/2006/table">
            <a:tbl>
              <a:tblPr firstRow="1" bandRow="1">
                <a:tableStyleId>{5C22544A-7EE6-4342-B048-85BDC9FD1C3A}</a:tableStyleId>
              </a:tblPr>
              <a:tblGrid>
                <a:gridCol w="411480"/>
                <a:gridCol w="1714500"/>
                <a:gridCol w="1303020"/>
                <a:gridCol w="1028700"/>
                <a:gridCol w="1714500"/>
                <a:gridCol w="1143000"/>
                <a:gridCol w="914400"/>
              </a:tblGrid>
              <a:tr h="17922240">
                <a:tc>
                  <a:txBody>
                    <a:bodyPr/>
                    <a:lstStyle/>
                    <a:p>
                      <a:r>
                        <a:rPr lang="en-US" sz="1800" dirty="0" smtClean="0"/>
                        <a:t>10</a:t>
                      </a:r>
                      <a:endParaRPr lang="en-US" sz="1800" dirty="0"/>
                    </a:p>
                  </a:txBody>
                  <a:tcPr/>
                </a:tc>
                <a:tc>
                  <a:txBody>
                    <a:bodyPr/>
                    <a:lstStyle/>
                    <a:p>
                      <a:r>
                        <a:rPr lang="en-US" sz="1800" dirty="0" smtClean="0"/>
                        <a:t>Prediction for global African swine fever outbreaks based on a combination of random forest algorithms and meteorological data-2020</a:t>
                      </a:r>
                      <a:endParaRPr lang="en-US" sz="1800" dirty="0"/>
                    </a:p>
                  </a:txBody>
                  <a:tcPr/>
                </a:tc>
                <a:tc>
                  <a:txBody>
                    <a:bodyPr/>
                    <a:lstStyle/>
                    <a:p>
                      <a:r>
                        <a:rPr lang="en-US" sz="1800" dirty="0" err="1" smtClean="0"/>
                        <a:t>Ruirui</a:t>
                      </a:r>
                      <a:r>
                        <a:rPr lang="en-US" sz="1800" dirty="0" smtClean="0"/>
                        <a:t> Liang,</a:t>
                      </a:r>
                    </a:p>
                    <a:p>
                      <a:r>
                        <a:rPr lang="en-US" sz="1800" dirty="0" smtClean="0"/>
                        <a:t> Yi Lu, </a:t>
                      </a:r>
                      <a:r>
                        <a:rPr lang="en-US" sz="1800" dirty="0" err="1" smtClean="0"/>
                        <a:t>Xiaosheng</a:t>
                      </a:r>
                      <a:r>
                        <a:rPr lang="en-US" sz="1800" dirty="0" smtClean="0"/>
                        <a:t> </a:t>
                      </a:r>
                      <a:r>
                        <a:rPr lang="en-US" sz="1800" dirty="0" err="1" smtClean="0"/>
                        <a:t>Qu</a:t>
                      </a:r>
                      <a:r>
                        <a:rPr lang="en-US" sz="1800" dirty="0" smtClean="0"/>
                        <a:t>,</a:t>
                      </a:r>
                    </a:p>
                    <a:p>
                      <a:r>
                        <a:rPr lang="en-US" sz="1800" dirty="0" err="1" smtClean="0"/>
                        <a:t>Qiang</a:t>
                      </a:r>
                      <a:r>
                        <a:rPr lang="en-US" sz="1800" dirty="0" smtClean="0"/>
                        <a:t> Su, </a:t>
                      </a:r>
                      <a:r>
                        <a:rPr lang="en-US" sz="1800" dirty="0" err="1" smtClean="0"/>
                        <a:t>Chunxia</a:t>
                      </a:r>
                      <a:r>
                        <a:rPr lang="en-US" sz="1800" dirty="0" smtClean="0"/>
                        <a:t> Li,</a:t>
                      </a:r>
                    </a:p>
                    <a:p>
                      <a:r>
                        <a:rPr lang="en-US" sz="1800" dirty="0" err="1" smtClean="0"/>
                        <a:t>Sijing</a:t>
                      </a:r>
                      <a:r>
                        <a:rPr lang="en-US" sz="1800" dirty="0" smtClean="0"/>
                        <a:t> Xia,</a:t>
                      </a:r>
                    </a:p>
                    <a:p>
                      <a:r>
                        <a:rPr lang="en-US" sz="1800" dirty="0" err="1" smtClean="0"/>
                        <a:t>Yongxin</a:t>
                      </a:r>
                      <a:r>
                        <a:rPr lang="en-US" sz="1800" dirty="0" smtClean="0"/>
                        <a:t> Liu, </a:t>
                      </a:r>
                      <a:r>
                        <a:rPr lang="en-US" sz="1800" dirty="0" err="1" smtClean="0"/>
                        <a:t>Qiang</a:t>
                      </a:r>
                      <a:r>
                        <a:rPr lang="en-US" sz="1800" dirty="0" smtClean="0"/>
                        <a:t> Zhang, </a:t>
                      </a:r>
                      <a:r>
                        <a:rPr lang="en-US" sz="1800" dirty="0" err="1" smtClean="0"/>
                        <a:t>Xin</a:t>
                      </a:r>
                      <a:r>
                        <a:rPr lang="en-US" sz="1800" dirty="0" smtClean="0"/>
                        <a:t> Cao, Qin Chen, Bing </a:t>
                      </a:r>
                      <a:r>
                        <a:rPr lang="en-US" sz="1800" dirty="0" err="1" smtClean="0"/>
                        <a:t>Niu</a:t>
                      </a:r>
                      <a:endParaRPr lang="en-US" sz="1800" dirty="0"/>
                    </a:p>
                  </a:txBody>
                  <a:tcPr/>
                </a:tc>
                <a:tc>
                  <a:txBody>
                    <a:bodyPr/>
                    <a:lstStyle/>
                    <a:p>
                      <a:r>
                        <a:rPr lang="en-US" sz="1800" dirty="0" smtClean="0"/>
                        <a:t>Random Forest Algorithm</a:t>
                      </a:r>
                      <a:endParaRPr lang="en-US" sz="1800" dirty="0"/>
                    </a:p>
                  </a:txBody>
                  <a:tcPr/>
                </a:tc>
                <a:tc>
                  <a:txBody>
                    <a:bodyPr/>
                    <a:lstStyle/>
                    <a:p>
                      <a:r>
                        <a:rPr lang="en-US" sz="1800" dirty="0" smtClean="0"/>
                        <a:t>Diagnosing Fever efficiently</a:t>
                      </a:r>
                      <a:endParaRPr lang="en-US" sz="1800" dirty="0"/>
                    </a:p>
                  </a:txBody>
                  <a:tcPr/>
                </a:tc>
                <a:tc>
                  <a:txBody>
                    <a:bodyPr/>
                    <a:lstStyle/>
                    <a:p>
                      <a:r>
                        <a:rPr lang="en-US" sz="1800" dirty="0" smtClean="0"/>
                        <a:t>qualitative prediction model to build a global online prediction system for ASF outbreaks, in the hope that this study will help to decision-makers who can then take the relevant prevention and control measures in order to prevent the further spread of future epidemics of the disease</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TECHNOLOGY STACK </a:t>
            </a:r>
          </a:p>
        </p:txBody>
      </p:sp>
      <p:sp>
        <p:nvSpPr>
          <p:cNvPr id="3" name="Content Placeholder 2"/>
          <p:cNvSpPr>
            <a:spLocks noGrp="1"/>
          </p:cNvSpPr>
          <p:nvPr>
            <p:ph idx="1"/>
          </p:nvPr>
        </p:nvSpPr>
        <p:spPr/>
        <p:txBody>
          <a:bodyPr>
            <a:normAutofit/>
          </a:bodyPr>
          <a:lstStyle/>
          <a:p>
            <a:pPr>
              <a:buNone/>
            </a:pPr>
            <a:r>
              <a:rPr lang="en-US" sz="2000" dirty="0">
                <a:latin typeface="Times New Roman" panose="02020603050405020304" pitchFamily="18" charset="0"/>
                <a:cs typeface="Times New Roman" panose="02020603050405020304" pitchFamily="18" charset="0"/>
                <a:sym typeface="+mn-ea"/>
              </a:rPr>
              <a:t>HARDWARE  SYSTEM CONFIGURATION</a:t>
            </a:r>
            <a:endParaRPr lang="en-US"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Processor - Intel Core i7</a:t>
            </a:r>
            <a:endParaRPr lang="en-US"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RAM - 4 GB</a:t>
            </a:r>
            <a:endParaRPr lang="en-US"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Hard Disk - 500 GB</a:t>
            </a:r>
            <a:endParaRPr lang="en-US" sz="2000" dirty="0">
              <a:latin typeface="Times New Roman" panose="02020603050405020304" pitchFamily="18" charset="0"/>
              <a:cs typeface="Times New Roman" panose="02020603050405020304" pitchFamily="18" charset="0"/>
            </a:endParaRPr>
          </a:p>
          <a:p>
            <a:pPr>
              <a:buNone/>
            </a:pPr>
            <a:endParaRPr lang="en-US" sz="2000" b="1"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sym typeface="+mn-ea"/>
              </a:rPr>
              <a:t>SOFTWARE  SYSTEM CONFIGURATION</a:t>
            </a:r>
            <a:endParaRPr lang="en-US"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Operating System - Windows 7/8/10</a:t>
            </a:r>
            <a:endParaRPr lang="en-US"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Programming Language : Python </a:t>
            </a:r>
            <a:r>
              <a:rPr lang="en-US" sz="2000" dirty="0" smtClean="0">
                <a:latin typeface="Times New Roman" panose="02020603050405020304" pitchFamily="18" charset="0"/>
                <a:cs typeface="Times New Roman" panose="02020603050405020304" pitchFamily="18" charset="0"/>
                <a:sym typeface="+mn-ea"/>
              </a:rPr>
              <a:t>3.7</a:t>
            </a:r>
            <a:endParaRPr lang="en-US" sz="2000" dirty="0" smtClean="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PROBLEM</a:t>
            </a:r>
            <a:r>
              <a:rPr lang="en-US" sz="4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a:xfrm>
            <a:off x="398146" y="1225551"/>
            <a:ext cx="8288655" cy="5540375"/>
          </a:xfrm>
        </p:spPr>
        <p:txBody>
          <a:bodyPr>
            <a:noAutofit/>
          </a:bodyPr>
          <a:lstStyle/>
          <a:p>
            <a:r>
              <a:rPr lang="en-US" sz="2000" dirty="0">
                <a:latin typeface="Times New Roman" panose="02020603050405020304" pitchFamily="18" charset="0"/>
                <a:cs typeface="Times New Roman" panose="02020603050405020304" pitchFamily="18" charset="0"/>
              </a:rPr>
              <a:t>Coronaviruses are a large family of viruses which may cause disease in </a:t>
            </a:r>
            <a:r>
              <a:rPr lang="en-US" sz="2000" dirty="0" smtClean="0">
                <a:latin typeface="Times New Roman" panose="02020603050405020304" pitchFamily="18" charset="0"/>
                <a:cs typeface="Times New Roman" panose="02020603050405020304" pitchFamily="18" charset="0"/>
              </a:rPr>
              <a:t>animals or </a:t>
            </a:r>
            <a:r>
              <a:rPr lang="en-US" sz="2000" dirty="0">
                <a:latin typeface="Times New Roman" panose="02020603050405020304" pitchFamily="18" charset="0"/>
                <a:cs typeface="Times New Roman" panose="02020603050405020304" pitchFamily="18" charset="0"/>
              </a:rPr>
              <a:t>humans.[1] Seven coronaviruses can produce infection in people around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world but commonly people get infected with these four human </a:t>
            </a:r>
          </a:p>
          <a:p>
            <a:r>
              <a:rPr lang="en-US" sz="2000" dirty="0">
                <a:latin typeface="Times New Roman" panose="02020603050405020304" pitchFamily="18" charset="0"/>
                <a:cs typeface="Times New Roman" panose="02020603050405020304" pitchFamily="18" charset="0"/>
              </a:rPr>
              <a:t>coronaviruses: 229E, NL63, OC43, and HKU1. They usually cause a respiratory</a:t>
            </a:r>
          </a:p>
          <a:p>
            <a:r>
              <a:rPr lang="en-US" sz="2000" dirty="0">
                <a:latin typeface="Times New Roman" panose="02020603050405020304" pitchFamily="18" charset="0"/>
                <a:cs typeface="Times New Roman" panose="02020603050405020304" pitchFamily="18" charset="0"/>
              </a:rPr>
              <a:t> infection ranging from the common cold to more severe diseases such </a:t>
            </a: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Middle East Respiratory Syndrome (MERS) and Severe Acute </a:t>
            </a:r>
            <a:r>
              <a:rPr lang="en-US" sz="2000" dirty="0" smtClean="0">
                <a:latin typeface="Times New Roman" panose="02020603050405020304" pitchFamily="18" charset="0"/>
                <a:cs typeface="Times New Roman" panose="02020603050405020304" pitchFamily="18" charset="0"/>
              </a:rPr>
              <a:t>Respiratory </a:t>
            </a:r>
            <a:r>
              <a:rPr lang="en-US" sz="2000" dirty="0">
                <a:latin typeface="Times New Roman" panose="02020603050405020304" pitchFamily="18" charset="0"/>
                <a:cs typeface="Times New Roman" panose="02020603050405020304" pitchFamily="18" charset="0"/>
              </a:rPr>
              <a:t>Syndrome (SARS) and the most recently discovered coronavirus (COVID-19) </a:t>
            </a:r>
            <a:r>
              <a:rPr lang="en-US" sz="2000" dirty="0" smtClean="0">
                <a:latin typeface="Times New Roman" panose="02020603050405020304" pitchFamily="18" charset="0"/>
                <a:cs typeface="Times New Roman" panose="02020603050405020304" pitchFamily="18" charset="0"/>
              </a:rPr>
              <a:t>causes </a:t>
            </a:r>
            <a:r>
              <a:rPr lang="en-US" sz="2000" dirty="0">
                <a:latin typeface="Times New Roman" panose="02020603050405020304" pitchFamily="18" charset="0"/>
                <a:cs typeface="Times New Roman" panose="02020603050405020304" pitchFamily="18" charset="0"/>
              </a:rPr>
              <a:t>infectious disease. This zoonotic disease caused by severe acute </a:t>
            </a:r>
            <a:r>
              <a:rPr lang="en-US" sz="2000" dirty="0" smtClean="0">
                <a:latin typeface="Times New Roman" panose="02020603050405020304" pitchFamily="18" charset="0"/>
                <a:cs typeface="Times New Roman" panose="02020603050405020304" pitchFamily="18" charset="0"/>
              </a:rPr>
              <a:t>respiratory syndrome </a:t>
            </a:r>
            <a:r>
              <a:rPr lang="en-US" sz="2000" dirty="0">
                <a:latin typeface="Times New Roman" panose="02020603050405020304" pitchFamily="18" charset="0"/>
                <a:cs typeface="Times New Roman" panose="02020603050405020304" pitchFamily="18" charset="0"/>
              </a:rPr>
              <a:t>coronavirus 2 (SARS-CoV-2). </a:t>
            </a:r>
          </a:p>
          <a:p>
            <a:r>
              <a:rPr lang="en-US" sz="2000" dirty="0">
                <a:latin typeface="Times New Roman" panose="02020603050405020304" pitchFamily="18" charset="0"/>
                <a:cs typeface="Times New Roman" panose="02020603050405020304" pitchFamily="18" charset="0"/>
              </a:rPr>
              <a:t>The WHO originally called this </a:t>
            </a:r>
            <a:r>
              <a:rPr lang="en-US" sz="2000">
                <a:latin typeface="Times New Roman" panose="02020603050405020304" pitchFamily="18" charset="0"/>
                <a:cs typeface="Times New Roman" panose="02020603050405020304" pitchFamily="18" charset="0"/>
              </a:rPr>
              <a:t>infectious </a:t>
            </a:r>
            <a:r>
              <a:rPr lang="en-US" sz="2000" smtClean="0">
                <a:latin typeface="Times New Roman" panose="02020603050405020304" pitchFamily="18" charset="0"/>
                <a:cs typeface="Times New Roman" panose="02020603050405020304" pitchFamily="18" charset="0"/>
              </a:rPr>
              <a:t>disease </a:t>
            </a:r>
            <a:r>
              <a:rPr lang="en-US" sz="2000" dirty="0">
                <a:latin typeface="Times New Roman" panose="02020603050405020304" pitchFamily="18" charset="0"/>
                <a:cs typeface="Times New Roman" panose="02020603050405020304" pitchFamily="18" charset="0"/>
              </a:rPr>
              <a:t>Novel Coronavirus-Infected Pneumonia (NCIP).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ARCHITECTURE DIAGRAM</a:t>
            </a:r>
          </a:p>
        </p:txBody>
      </p:sp>
      <p:pic>
        <p:nvPicPr>
          <p:cNvPr id="1026" name="Picture 2"/>
          <p:cNvPicPr>
            <a:picLocks noGrp="1" noChangeAspect="1" noChangeArrowheads="1"/>
          </p:cNvPicPr>
          <p:nvPr>
            <p:ph idx="1"/>
          </p:nvPr>
        </p:nvPicPr>
        <p:blipFill>
          <a:blip r:embed="rId2"/>
          <a:srcRect/>
          <a:stretch>
            <a:fillRect/>
          </a:stretch>
        </p:blipFill>
        <p:spPr bwMode="auto">
          <a:xfrm>
            <a:off x="878840" y="1600200"/>
            <a:ext cx="7385685" cy="452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362"/>
          </a:xfrm>
        </p:spPr>
        <p:txBody>
          <a:bodyPr>
            <a:normAutofit/>
          </a:bodyPr>
          <a:lstStyle/>
          <a:p>
            <a:r>
              <a:rPr lang="en-US" sz="3000" b="1" dirty="0" smtClean="0">
                <a:latin typeface="Times New Roman" panose="02020603050405020304" pitchFamily="18" charset="0"/>
                <a:cs typeface="Times New Roman" panose="02020603050405020304" pitchFamily="18" charset="0"/>
              </a:rPr>
              <a:t>SYSTEM DESIGN</a:t>
            </a:r>
            <a:endParaRPr lang="en-US" sz="30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1828800" y="1143000"/>
            <a:ext cx="4800600" cy="5562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SEQUENCE DIAGRAM</a:t>
            </a:r>
          </a:p>
        </p:txBody>
      </p:sp>
      <p:pic>
        <p:nvPicPr>
          <p:cNvPr id="5" name="Content Placeholder 4"/>
          <p:cNvPicPr>
            <a:picLocks noGrp="1"/>
          </p:cNvPicPr>
          <p:nvPr>
            <p:ph idx="1"/>
          </p:nvPr>
        </p:nvPicPr>
        <p:blipFill>
          <a:blip r:embed="rId2"/>
          <a:stretch>
            <a:fillRect/>
          </a:stretch>
        </p:blipFill>
        <p:spPr>
          <a:xfrm>
            <a:off x="762000" y="1905000"/>
            <a:ext cx="8001000" cy="4038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USE CASE DIAGRAM </a:t>
            </a:r>
          </a:p>
        </p:txBody>
      </p:sp>
      <p:pic>
        <p:nvPicPr>
          <p:cNvPr id="5" name="Content Placeholder 4"/>
          <p:cNvPicPr>
            <a:picLocks noGrp="1"/>
          </p:cNvPicPr>
          <p:nvPr>
            <p:ph idx="1"/>
          </p:nvPr>
        </p:nvPicPr>
        <p:blipFill>
          <a:blip r:embed="rId2"/>
          <a:stretch>
            <a:fillRect/>
          </a:stretch>
        </p:blipFill>
        <p:spPr>
          <a:xfrm>
            <a:off x="3124200" y="1752601"/>
            <a:ext cx="3124200" cy="460216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anose="02020603050405020304" pitchFamily="18" charset="0"/>
                <a:cs typeface="Times New Roman" panose="02020603050405020304" pitchFamily="18" charset="0"/>
              </a:rPr>
              <a:t>MODULE DESCRIPTION:</a:t>
            </a: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1</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Collection</a:t>
            </a:r>
          </a:p>
          <a:p>
            <a:pPr marL="0" indent="0">
              <a:buNone/>
            </a:pPr>
            <a:r>
              <a:rPr lang="en-US" sz="2000" dirty="0">
                <a:latin typeface="Times New Roman" panose="02020603050405020304" pitchFamily="18" charset="0"/>
                <a:cs typeface="Times New Roman" panose="02020603050405020304" pitchFamily="18" charset="0"/>
              </a:rPr>
              <a:t> 2.Data Preprocessing</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3.Training the system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4.Testing</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5.Prediction </a:t>
            </a:r>
            <a:r>
              <a:rPr lang="en-US" sz="2000" dirty="0" smtClean="0">
                <a:latin typeface="Times New Roman" panose="02020603050405020304" pitchFamily="18" charset="0"/>
                <a:cs typeface="Times New Roman" panose="02020603050405020304" pitchFamily="18" charset="0"/>
              </a:rPr>
              <a:t>Model</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endParaRPr lang="en-IN" sz="2000" dirty="0" smtClean="0"/>
          </a:p>
          <a:p>
            <a:pPr marL="0" indent="0">
              <a:buNone/>
            </a:pPr>
            <a:endParaRPr lang="en-IN" sz="2000" dirty="0"/>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Times New Roman" panose="02020603050405020304" pitchFamily="18" charset="0"/>
                <a:cs typeface="Times New Roman" panose="02020603050405020304" pitchFamily="18" charset="0"/>
              </a:rPr>
              <a:t>INTRODUCTION</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Machine learning (ML) based forecasting mechanisms have proved their significance to anticipate in preoperative outcomes to improve the decision making on the future course of actions.</a:t>
            </a:r>
          </a:p>
          <a:p>
            <a:pPr algn="just"/>
            <a:r>
              <a:rPr lang="en-US" sz="2600" dirty="0">
                <a:latin typeface="Times New Roman" panose="02020603050405020304" pitchFamily="18" charset="0"/>
                <a:cs typeface="Times New Roman" panose="02020603050405020304" pitchFamily="18" charset="0"/>
              </a:rPr>
              <a:t> The ML models have long been used in many application domains which needed the identification and prioritization of adverse factors for a threat. Several prediction methods are being popularly used to handle forecasting problems. </a:t>
            </a:r>
          </a:p>
          <a:p>
            <a:pPr algn="just"/>
            <a:r>
              <a:rPr lang="en-US" sz="2600" dirty="0">
                <a:latin typeface="Times New Roman" panose="02020603050405020304" pitchFamily="18" charset="0"/>
                <a:cs typeface="Times New Roman" panose="02020603050405020304" pitchFamily="18" charset="0"/>
              </a:rPr>
              <a:t>The ML models to forecast the number of upcoming patients affected by COVID-19 which is presently considered as a potential threat to mankind.</a:t>
            </a:r>
          </a:p>
          <a:p>
            <a:pPr algn="just"/>
            <a:r>
              <a:rPr lang="en-US" sz="2600" dirty="0" smtClean="0">
                <a:latin typeface="Times New Roman" panose="02020603050405020304" pitchFamily="18" charset="0"/>
                <a:cs typeface="Times New Roman" panose="02020603050405020304" pitchFamily="18" charset="0"/>
              </a:rPr>
              <a:t>The COVID </a:t>
            </a:r>
            <a:r>
              <a:rPr lang="en-US" sz="2600" dirty="0">
                <a:latin typeface="Times New Roman" panose="02020603050405020304" pitchFamily="18" charset="0"/>
                <a:cs typeface="Times New Roman" panose="02020603050405020304" pitchFamily="18" charset="0"/>
              </a:rPr>
              <a:t>-19 </a:t>
            </a:r>
            <a:r>
              <a:rPr lang="en-US" sz="2600" dirty="0" smtClean="0">
                <a:latin typeface="Times New Roman" panose="02020603050405020304" pitchFamily="18" charset="0"/>
                <a:cs typeface="Times New Roman" panose="02020603050405020304" pitchFamily="18" charset="0"/>
              </a:rPr>
              <a:t>predicts the </a:t>
            </a:r>
            <a:r>
              <a:rPr lang="en-US" sz="2600" dirty="0">
                <a:latin typeface="Times New Roman" panose="02020603050405020304" pitchFamily="18" charset="0"/>
                <a:cs typeface="Times New Roman" panose="02020603050405020304" pitchFamily="18" charset="0"/>
              </a:rPr>
              <a:t>cases in particular area using machine learning algorithms.</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1"/>
            <a:ext cx="8229600" cy="529375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COLLECTION</a:t>
            </a:r>
          </a:p>
          <a:p>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 contains last 6 months </a:t>
            </a:r>
            <a:r>
              <a:rPr lang="en-IN" sz="2000" dirty="0" smtClean="0">
                <a:latin typeface="Times New Roman" panose="02020603050405020304" pitchFamily="18" charset="0"/>
                <a:cs typeface="Times New Roman" panose="02020603050405020304" pitchFamily="18" charset="0"/>
              </a:rPr>
              <a:t>values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dataset contains null values. The null values cannot process by the </a:t>
            </a:r>
          </a:p>
          <a:p>
            <a:r>
              <a:rPr lang="en-IN" sz="2000" dirty="0" smtClean="0">
                <a:latin typeface="Times New Roman" panose="02020603050405020304" pitchFamily="18" charset="0"/>
                <a:cs typeface="Times New Roman" panose="02020603050405020304" pitchFamily="18" charset="0"/>
              </a:rPr>
              <a:t>      programming </a:t>
            </a:r>
            <a:r>
              <a:rPr lang="en-IN" sz="2000" dirty="0">
                <a:latin typeface="Times New Roman" panose="02020603050405020304" pitchFamily="18" charset="0"/>
                <a:cs typeface="Times New Roman" panose="02020603050405020304" pitchFamily="18" charset="0"/>
              </a:rPr>
              <a:t>hence these values need to convert into numerical </a:t>
            </a:r>
            <a:r>
              <a:rPr lang="en-IN" sz="2000" dirty="0" smtClean="0">
                <a:latin typeface="Times New Roman" panose="02020603050405020304" pitchFamily="18" charset="0"/>
                <a:cs typeface="Times New Roman" panose="02020603050405020304" pitchFamily="18" charset="0"/>
              </a:rPr>
              <a:t>values</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Monitoring </a:t>
            </a:r>
            <a:r>
              <a:rPr lang="en-US" sz="2000" dirty="0">
                <a:latin typeface="Times New Roman" panose="02020603050405020304" pitchFamily="18" charset="0"/>
                <a:cs typeface="Times New Roman" panose="02020603050405020304" pitchFamily="18" charset="0"/>
              </a:rPr>
              <a:t>the health situation, trends, progress and performance of </a:t>
            </a:r>
            <a:r>
              <a:rPr lang="en-US" sz="2000" dirty="0" smtClean="0">
                <a:latin typeface="Times New Roman" panose="02020603050405020304" pitchFamily="18" charset="0"/>
                <a:cs typeface="Times New Roman" panose="02020603050405020304" pitchFamily="18" charset="0"/>
              </a:rPr>
              <a:t>        health </a:t>
            </a:r>
            <a:r>
              <a:rPr lang="en-US" sz="2000" dirty="0">
                <a:latin typeface="Times New Roman" panose="02020603050405020304" pitchFamily="18" charset="0"/>
                <a:cs typeface="Times New Roman" panose="02020603050405020304" pitchFamily="18" charset="0"/>
              </a:rPr>
              <a:t>systems requires data from multiple sources on a wide variety of health topics.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core component of WHO’s support to Member States is to strengthen their capacity to collect, compile, manage, analyze and use health data mainly derived from population-based sources (household surveys, civil registration systems of vital events) and institution-based sources (administrative and operational activities of institutions, such as health facilities).</a:t>
            </a:r>
          </a:p>
          <a:p>
            <a:r>
              <a:rPr lang="en-US" sz="2000" dirty="0"/>
              <a:t/>
            </a:r>
            <a:br>
              <a:rPr lang="en-US" sz="2000" dirty="0"/>
            </a:b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611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fontScale="25000" lnSpcReduction="20000"/>
          </a:bodyPr>
          <a:lstStyle/>
          <a:p>
            <a:pPr lvl="0"/>
            <a:endParaRPr lang="en-US" sz="2000" dirty="0" smtClean="0">
              <a:latin typeface="Times New Roman" panose="02020603050405020304" pitchFamily="18" charset="0"/>
              <a:cs typeface="Times New Roman" panose="02020603050405020304" pitchFamily="18" charset="0"/>
            </a:endParaRPr>
          </a:p>
          <a:p>
            <a:pPr marL="0" lvl="0" indent="0">
              <a:buNone/>
            </a:pPr>
            <a:r>
              <a:rPr lang="en-US" sz="8000" dirty="0" smtClean="0">
                <a:latin typeface="Times New Roman" panose="02020603050405020304" pitchFamily="18" charset="0"/>
                <a:cs typeface="Times New Roman" panose="02020603050405020304" pitchFamily="18" charset="0"/>
              </a:rPr>
              <a:t>                                      DATA  </a:t>
            </a:r>
            <a:r>
              <a:rPr lang="en-US" sz="8000" dirty="0" smtClean="0">
                <a:latin typeface="Times New Roman" panose="02020603050405020304" pitchFamily="18" charset="0"/>
                <a:cs typeface="Times New Roman" panose="02020603050405020304" pitchFamily="18" charset="0"/>
              </a:rPr>
              <a:t>PREPROCESSING</a:t>
            </a:r>
            <a:endParaRPr lang="en-US" sz="8000" dirty="0" smtClean="0">
              <a:latin typeface="Times New Roman" panose="02020603050405020304" pitchFamily="18" charset="0"/>
              <a:cs typeface="Times New Roman" panose="02020603050405020304" pitchFamily="18" charset="0"/>
            </a:endParaRPr>
          </a:p>
          <a:p>
            <a:pPr marL="0" lvl="0" indent="0">
              <a:buNone/>
            </a:pPr>
            <a:endParaRPr lang="en-US" sz="36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r>
              <a:rPr lang="en-US" sz="8000" dirty="0" smtClean="0">
                <a:latin typeface="Times New Roman" panose="02020603050405020304" pitchFamily="18" charset="0"/>
                <a:cs typeface="Times New Roman" panose="02020603050405020304" pitchFamily="18" charset="0"/>
              </a:rPr>
              <a:t>At </a:t>
            </a:r>
            <a:r>
              <a:rPr lang="en-US" sz="8000" dirty="0">
                <a:latin typeface="Times New Roman" panose="02020603050405020304" pitchFamily="18" charset="0"/>
                <a:cs typeface="Times New Roman" panose="02020603050405020304" pitchFamily="18" charset="0"/>
              </a:rPr>
              <a:t>this point, India had already crossed 10M cases. It still is very important to contain the situation in the coming days. </a:t>
            </a:r>
            <a:endParaRPr lang="en-US" sz="8000" dirty="0" smtClean="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The main reason behind data processing is that data</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almost</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never</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comes</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in</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a</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form</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that</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is</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ready</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for</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us. And in my personal experience, a large amount of time spent on a data science project is on manipulating data.</a:t>
            </a:r>
          </a:p>
          <a:p>
            <a:r>
              <a:rPr lang="en-US" sz="8000" dirty="0" smtClean="0">
                <a:latin typeface="Times New Roman" panose="02020603050405020304" pitchFamily="18" charset="0"/>
                <a:cs typeface="Times New Roman" panose="02020603050405020304" pitchFamily="18" charset="0"/>
              </a:rPr>
              <a:t>The </a:t>
            </a:r>
            <a:r>
              <a:rPr lang="en-US" sz="8000" dirty="0">
                <a:latin typeface="Times New Roman" panose="02020603050405020304" pitchFamily="18" charset="0"/>
                <a:cs typeface="Times New Roman" panose="02020603050405020304" pitchFamily="18" charset="0"/>
              </a:rPr>
              <a:t>numbers of corona virus patients had started doubling after many countries hit the large cases, and almost starting increasing exponentially</a:t>
            </a:r>
            <a:r>
              <a:rPr lang="en-US" sz="8000" dirty="0" smtClean="0">
                <a:latin typeface="Times New Roman" panose="02020603050405020304" pitchFamily="18" charset="0"/>
                <a:cs typeface="Times New Roman" panose="02020603050405020304" pitchFamily="18" charset="0"/>
              </a:rPr>
              <a:t>.</a:t>
            </a:r>
          </a:p>
          <a:p>
            <a:r>
              <a:rPr lang="en-IN" sz="8000" dirty="0">
                <a:latin typeface="Times New Roman" panose="02020603050405020304" pitchFamily="18" charset="0"/>
                <a:cs typeface="Times New Roman" panose="02020603050405020304" pitchFamily="18" charset="0"/>
              </a:rPr>
              <a:t>The dataset contains all the information which the learning model is</a:t>
            </a:r>
          </a:p>
          <a:p>
            <a:pPr marL="0" indent="0">
              <a:buNone/>
            </a:pPr>
            <a:r>
              <a:rPr lang="en-IN" sz="8000" dirty="0">
                <a:latin typeface="Times New Roman" panose="02020603050405020304" pitchFamily="18" charset="0"/>
                <a:cs typeface="Times New Roman" panose="02020603050405020304" pitchFamily="18" charset="0"/>
              </a:rPr>
              <a:t> </a:t>
            </a:r>
            <a:r>
              <a:rPr lang="en-IN" sz="8000" dirty="0" smtClean="0">
                <a:latin typeface="Times New Roman" panose="02020603050405020304" pitchFamily="18" charset="0"/>
                <a:cs typeface="Times New Roman" panose="02020603050405020304" pitchFamily="18" charset="0"/>
              </a:rPr>
              <a:t>     supposed </a:t>
            </a:r>
            <a:r>
              <a:rPr lang="en-IN" sz="8000" dirty="0">
                <a:latin typeface="Times New Roman" panose="02020603050405020304" pitchFamily="18" charset="0"/>
                <a:cs typeface="Times New Roman" panose="02020603050405020304" pitchFamily="18" charset="0"/>
              </a:rPr>
              <a:t>to learn for making right predictions. </a:t>
            </a:r>
            <a:endParaRPr lang="en-IN" sz="8000" dirty="0" smtClean="0">
              <a:latin typeface="Times New Roman" panose="02020603050405020304" pitchFamily="18" charset="0"/>
              <a:cs typeface="Times New Roman" panose="02020603050405020304" pitchFamily="18" charset="0"/>
            </a:endParaRPr>
          </a:p>
          <a:p>
            <a:r>
              <a:rPr lang="en-IN" sz="8000" dirty="0" smtClean="0">
                <a:latin typeface="Times New Roman" panose="02020603050405020304" pitchFamily="18" charset="0"/>
                <a:cs typeface="Times New Roman" panose="02020603050405020304" pitchFamily="18" charset="0"/>
              </a:rPr>
              <a:t>The </a:t>
            </a:r>
            <a:r>
              <a:rPr lang="en-IN" sz="8000" dirty="0">
                <a:latin typeface="Times New Roman" panose="02020603050405020304" pitchFamily="18" charset="0"/>
                <a:cs typeface="Times New Roman" panose="02020603050405020304" pitchFamily="18" charset="0"/>
              </a:rPr>
              <a:t>raw data might </a:t>
            </a:r>
            <a:r>
              <a:rPr lang="en-IN" sz="8000" dirty="0" smtClean="0">
                <a:latin typeface="Times New Roman" panose="02020603050405020304" pitchFamily="18" charset="0"/>
                <a:cs typeface="Times New Roman" panose="02020603050405020304" pitchFamily="18" charset="0"/>
              </a:rPr>
              <a:t>have a  variations </a:t>
            </a:r>
            <a:r>
              <a:rPr lang="en-IN" sz="8000" dirty="0">
                <a:latin typeface="Times New Roman" panose="02020603050405020304" pitchFamily="18" charset="0"/>
                <a:cs typeface="Times New Roman" panose="02020603050405020304" pitchFamily="18" charset="0"/>
              </a:rPr>
              <a:t>in the values of each feature which might lead to incorrect results. Hence the learning process will re-process the dataset.</a:t>
            </a:r>
          </a:p>
          <a:p>
            <a:r>
              <a:rPr lang="en-IN" sz="8000" dirty="0">
                <a:latin typeface="Times New Roman" panose="02020603050405020304" pitchFamily="18" charset="0"/>
                <a:cs typeface="Times New Roman" panose="02020603050405020304" pitchFamily="18" charset="0"/>
              </a:rPr>
              <a:t>The pre-processing techniques include the following;</a:t>
            </a:r>
          </a:p>
          <a:p>
            <a:pPr lvl="0" fontAlgn="base"/>
            <a:r>
              <a:rPr lang="en-IN" sz="8000" dirty="0">
                <a:latin typeface="Times New Roman" panose="02020603050405020304" pitchFamily="18" charset="0"/>
                <a:cs typeface="Times New Roman" panose="02020603050405020304" pitchFamily="18" charset="0"/>
              </a:rPr>
              <a:t>Mean removal.</a:t>
            </a:r>
          </a:p>
          <a:p>
            <a:pPr lvl="0" fontAlgn="base"/>
            <a:r>
              <a:rPr lang="en-IN" sz="8000" dirty="0">
                <a:latin typeface="Times New Roman" panose="02020603050405020304" pitchFamily="18" charset="0"/>
                <a:cs typeface="Times New Roman" panose="02020603050405020304" pitchFamily="18" charset="0"/>
              </a:rPr>
              <a:t>Scaling.</a:t>
            </a:r>
          </a:p>
          <a:p>
            <a:pPr marL="0" indent="0" fontAlgn="base">
              <a:buNone/>
            </a:pPr>
            <a:endParaRPr lang="en-IN" sz="8000" dirty="0">
              <a:latin typeface="Times New Roman" panose="02020603050405020304" pitchFamily="18" charset="0"/>
              <a:cs typeface="Times New Roman" panose="02020603050405020304" pitchFamily="18" charset="0"/>
            </a:endParaRPr>
          </a:p>
          <a:p>
            <a:pPr algn="just">
              <a:buNone/>
            </a:pPr>
            <a:r>
              <a:rPr lang="en-US" sz="8000" b="1" dirty="0" smtClean="0">
                <a:latin typeface="Times New Roman" panose="02020603050405020304" pitchFamily="18" charset="0"/>
                <a:cs typeface="Times New Roman" panose="02020603050405020304" pitchFamily="18" charset="0"/>
              </a:rPr>
              <a:t>        </a:t>
            </a:r>
          </a:p>
          <a:p>
            <a:pPr algn="just">
              <a:buNone/>
            </a:pPr>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                                          </a:t>
            </a:r>
          </a:p>
          <a:p>
            <a:pPr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621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TRAINING THE SYSTEM</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Real time data is collected from </a:t>
            </a:r>
            <a:r>
              <a:rPr lang="en-IN" sz="2000" dirty="0" err="1" smtClean="0">
                <a:latin typeface="Times New Roman" panose="02020603050405020304" pitchFamily="18" charset="0"/>
                <a:cs typeface="Times New Roman" panose="02020603050405020304" pitchFamily="18" charset="0"/>
              </a:rPr>
              <a:t>kaggle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Training </a:t>
            </a:r>
            <a:r>
              <a:rPr lang="en-IN" sz="2000" dirty="0">
                <a:latin typeface="Times New Roman" panose="02020603050405020304" pitchFamily="18" charset="0"/>
                <a:cs typeface="Times New Roman" panose="02020603050405020304" pitchFamily="18" charset="0"/>
              </a:rPr>
              <a:t>data is used to make sure the machine recognizes patterns in the data .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cross-validation data is used to ensure better accuracy and efficiency of the algorithm used to train the machine. Supervised learning is used to train the </a:t>
            </a:r>
            <a:r>
              <a:rPr lang="en-IN" sz="2000" dirty="0" smtClean="0">
                <a:latin typeface="Times New Roman" panose="02020603050405020304" pitchFamily="18" charset="0"/>
                <a:cs typeface="Times New Roman" panose="02020603050405020304" pitchFamily="18" charset="0"/>
              </a:rPr>
              <a:t>system</a:t>
            </a:r>
          </a:p>
          <a:p>
            <a:r>
              <a:rPr lang="en-US" sz="2000" dirty="0">
                <a:latin typeface="Times New Roman" pitchFamily="18" charset="0"/>
                <a:cs typeface="Times New Roman" pitchFamily="18" charset="0"/>
              </a:rPr>
              <a:t>Training data is used to make sure the machine recognizes patterns in the data </a:t>
            </a:r>
            <a:endParaRPr lang="en-US"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Unsupervised learning is used to train the system.</a:t>
            </a:r>
            <a:endParaRPr lang="en-US" sz="2000" dirty="0">
              <a:latin typeface="Times New Roman" pitchFamily="18" charset="0"/>
              <a:cs typeface="Times New Roman"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2752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Times New Roman" panose="02020603050405020304" pitchFamily="18" charset="0"/>
                <a:cs typeface="Times New Roman" panose="02020603050405020304" pitchFamily="18" charset="0"/>
              </a:rPr>
              <a:t>TESTING</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sz="2000" dirty="0">
                <a:latin typeface="Times New Roman" panose="02020603050405020304" pitchFamily="18" charset="0"/>
                <a:cs typeface="Times New Roman" panose="02020603050405020304" pitchFamily="18" charset="0"/>
              </a:rPr>
              <a:t>Predictive analytics is the practice of extracting information from existing datasets in order to determine patterns and predict future outcomes .</a:t>
            </a:r>
          </a:p>
          <a:p>
            <a:pPr fontAlgn="base"/>
            <a:r>
              <a:rPr lang="en-US" sz="2000" dirty="0">
                <a:latin typeface="Times New Roman" panose="02020603050405020304" pitchFamily="18" charset="0"/>
                <a:cs typeface="Times New Roman" panose="02020603050405020304" pitchFamily="18" charset="0"/>
              </a:rPr>
              <a:t>The test data is used to see how well the machine can predict new answers based on its training.</a:t>
            </a:r>
          </a:p>
          <a:p>
            <a:pPr fontAlgn="base"/>
            <a:r>
              <a:rPr lang="en-US" sz="2000" dirty="0">
                <a:latin typeface="Times New Roman" panose="02020603050405020304" pitchFamily="18" charset="0"/>
                <a:cs typeface="Times New Roman" panose="02020603050405020304" pitchFamily="18" charset="0"/>
              </a:rPr>
              <a:t> It is important that no observations from the training set are included in the test set.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950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62000" y="1524000"/>
            <a:ext cx="7391400" cy="4647426"/>
          </a:xfrm>
          <a:prstGeom prst="rect">
            <a:avLst/>
          </a:prstGeom>
        </p:spPr>
        <p:txBody>
          <a:bodyPr wrap="square">
            <a:spAutoFit/>
          </a:bodyPr>
          <a:lstStyle/>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patient medical </a:t>
            </a:r>
            <a:r>
              <a:rPr lang="en-US" sz="2000" dirty="0" smtClean="0">
                <a:latin typeface="Times New Roman" panose="02020603050405020304" pitchFamily="18" charset="0"/>
                <a:cs typeface="Times New Roman" panose="02020603050405020304" pitchFamily="18" charset="0"/>
              </a:rPr>
              <a:t>details are compared with </a:t>
            </a:r>
            <a:r>
              <a:rPr lang="en-US" sz="2000" dirty="0">
                <a:latin typeface="Times New Roman" panose="02020603050405020304" pitchFamily="18" charset="0"/>
                <a:cs typeface="Times New Roman" panose="02020603050405020304" pitchFamily="18" charset="0"/>
              </a:rPr>
              <a:t>the  data sets</a:t>
            </a:r>
          </a:p>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the  </a:t>
            </a:r>
            <a:r>
              <a:rPr lang="en-US" sz="2000" dirty="0" smtClean="0">
                <a:latin typeface="Times New Roman" panose="02020603050405020304" pitchFamily="18" charset="0"/>
                <a:cs typeface="Times New Roman" panose="02020603050405020304" pitchFamily="18" charset="0"/>
              </a:rPr>
              <a:t>Supervised Machine Learning </a:t>
            </a:r>
            <a:r>
              <a:rPr lang="en-US" sz="2000" dirty="0">
                <a:latin typeface="Times New Roman" panose="02020603050405020304" pitchFamily="18" charset="0"/>
                <a:cs typeface="Times New Roman" panose="02020603050405020304" pitchFamily="18" charset="0"/>
              </a:rPr>
              <a:t>algorithm for the datasets to  predict the Covid-19 </a:t>
            </a:r>
            <a:r>
              <a:rPr lang="en-US" sz="2000" dirty="0" smtClean="0">
                <a:latin typeface="Times New Roman" panose="02020603050405020304" pitchFamily="18" charset="0"/>
                <a:cs typeface="Times New Roman" panose="02020603050405020304" pitchFamily="18" charset="0"/>
              </a:rPr>
              <a:t>Cases</a:t>
            </a:r>
            <a:r>
              <a:rPr lang="en-US" dirty="0" smtClean="0"/>
              <a:t>.</a:t>
            </a:r>
          </a:p>
          <a:p>
            <a:pPr marL="285750" indent="-285750" fontAlgn="base">
              <a:buFont typeface="Arial" panose="020B0604020202020204" pitchFamily="34" charset="0"/>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current data is fed into the predictive </a:t>
            </a:r>
            <a:r>
              <a:rPr lang="en-IN" sz="2000" dirty="0" smtClean="0">
                <a:latin typeface="Times New Roman" pitchFamily="18" charset="0"/>
                <a:cs typeface="Times New Roman" pitchFamily="18" charset="0"/>
              </a:rPr>
              <a:t>model.</a:t>
            </a:r>
          </a:p>
          <a:p>
            <a:pPr marL="285750" indent="-285750" fontAlgn="base">
              <a:buFont typeface="Arial" panose="020B0604020202020204" pitchFamily="34" charset="0"/>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predictive model predicts the dengue using the training provided to the system . </a:t>
            </a:r>
            <a:endParaRPr lang="en-IN"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prediction is done </a:t>
            </a:r>
            <a:r>
              <a:rPr lang="en-IN" sz="2000" dirty="0" err="1">
                <a:latin typeface="Times New Roman" pitchFamily="18" charset="0"/>
                <a:cs typeface="Times New Roman" pitchFamily="18" charset="0"/>
              </a:rPr>
              <a:t>regionwise</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Timely </a:t>
            </a:r>
            <a:r>
              <a:rPr lang="en-US" sz="2000" dirty="0">
                <a:latin typeface="Times New Roman" pitchFamily="18" charset="0"/>
                <a:cs typeface="Times New Roman" pitchFamily="18" charset="0"/>
              </a:rPr>
              <a:t>Prediction of </a:t>
            </a:r>
            <a:r>
              <a:rPr lang="en-US" sz="2000" dirty="0" err="1">
                <a:latin typeface="Times New Roman" pitchFamily="18" charset="0"/>
                <a:cs typeface="Times New Roman" pitchFamily="18" charset="0"/>
              </a:rPr>
              <a:t>Covid</a:t>
            </a:r>
            <a:r>
              <a:rPr lang="en-US" sz="2000" dirty="0">
                <a:latin typeface="Times New Roman" pitchFamily="18" charset="0"/>
                <a:cs typeface="Times New Roman" pitchFamily="18" charset="0"/>
              </a:rPr>
              <a:t> is the only way to outbreak the </a:t>
            </a:r>
            <a:r>
              <a:rPr lang="en-US" sz="2000" dirty="0" smtClean="0">
                <a:latin typeface="Times New Roman" pitchFamily="18" charset="0"/>
                <a:cs typeface="Times New Roman" pitchFamily="18" charset="0"/>
              </a:rPr>
              <a:t>disease.</a:t>
            </a: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Existing </a:t>
            </a:r>
            <a:r>
              <a:rPr lang="en-US" sz="2000" dirty="0">
                <a:latin typeface="Times New Roman" pitchFamily="18" charset="0"/>
                <a:cs typeface="Times New Roman" pitchFamily="18" charset="0"/>
              </a:rPr>
              <a:t>methodology of  prediction is not efficient </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prediction result is finally given to the Ministry of Health and Family Welfare.</a:t>
            </a:r>
            <a:endParaRPr lang="en-IN" sz="2000" dirty="0">
              <a:latin typeface="Times New Roman" pitchFamily="18" charset="0"/>
              <a:cs typeface="Times New Roman" pitchFamily="18" charset="0"/>
            </a:endParaRPr>
          </a:p>
          <a:p>
            <a:pPr algn="just">
              <a:buNone/>
            </a:pPr>
            <a:endParaRPr lang="en-US" sz="2000" b="1"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val="1649135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a:t>
            </a:r>
            <a:endParaRPr lang="en-IN" sz="2000" dirty="0"/>
          </a:p>
        </p:txBody>
      </p:sp>
      <p:sp>
        <p:nvSpPr>
          <p:cNvPr id="3" name="Content Placeholder 2"/>
          <p:cNvSpPr>
            <a:spLocks noGrp="1"/>
          </p:cNvSpPr>
          <p:nvPr>
            <p:ph idx="1"/>
          </p:nvPr>
        </p:nvSpPr>
        <p:spPr>
          <a:xfrm>
            <a:off x="457200" y="152401"/>
            <a:ext cx="8229600" cy="5973763"/>
          </a:xfrm>
        </p:spPr>
        <p:txBody>
          <a:bodyPr>
            <a:normAutofit fontScale="92500" lnSpcReduction="10000"/>
          </a:bodyPr>
          <a:lstStyle/>
          <a:p>
            <a:pPr marL="0" lv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At this point, India had already crossed 10M cases. It still is very important to contain the situation in the coming days. </a:t>
            </a:r>
          </a:p>
          <a:p>
            <a:pPr fontAlgn="base"/>
            <a:r>
              <a:rPr lang="en-US" sz="2200" dirty="0">
                <a:latin typeface="Times New Roman" panose="02020603050405020304" pitchFamily="18" charset="0"/>
                <a:cs typeface="Times New Roman" panose="02020603050405020304" pitchFamily="18" charset="0"/>
              </a:rPr>
              <a:t>The numbers of corona virus patients had started doubling after many countries hit the large cases, and almost starting increasing exponentially</a:t>
            </a:r>
          </a:p>
          <a:p>
            <a:r>
              <a:rPr lang="en-US" sz="2200" dirty="0" smtClean="0">
                <a:latin typeface="Times New Roman" panose="02020603050405020304" pitchFamily="18" charset="0"/>
                <a:cs typeface="Times New Roman" panose="02020603050405020304" pitchFamily="18" charset="0"/>
              </a:rPr>
              <a:t>Compare </a:t>
            </a:r>
            <a:r>
              <a:rPr lang="en-US" sz="2200" dirty="0">
                <a:latin typeface="Times New Roman" panose="02020603050405020304" pitchFamily="18" charset="0"/>
                <a:cs typeface="Times New Roman" panose="02020603050405020304" pitchFamily="18" charset="0"/>
              </a:rPr>
              <a:t>the patient medical details with </a:t>
            </a:r>
            <a:r>
              <a:rPr lang="en-IN" sz="2200" dirty="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 data set</a:t>
            </a:r>
            <a:r>
              <a:rPr lang="en-IN" sz="2200" dirty="0">
                <a:latin typeface="Times New Roman" panose="02020603050405020304" pitchFamily="18" charset="0"/>
                <a:cs typeface="Times New Roman" panose="02020603050405020304" pitchFamily="18" charset="0"/>
              </a:rPr>
              <a:t>s</a:t>
            </a:r>
          </a:p>
          <a:p>
            <a:pPr lvl="0"/>
            <a:r>
              <a:rPr lang="en-US" sz="2200" dirty="0">
                <a:latin typeface="Times New Roman" panose="02020603050405020304" pitchFamily="18" charset="0"/>
                <a:cs typeface="Times New Roman" panose="02020603050405020304" pitchFamily="18" charset="0"/>
              </a:rPr>
              <a:t>Apply the  </a:t>
            </a:r>
            <a:r>
              <a:rPr lang="en-IN" sz="2200" dirty="0">
                <a:latin typeface="Times New Roman" panose="02020603050405020304" pitchFamily="18" charset="0"/>
                <a:cs typeface="Times New Roman" panose="02020603050405020304" pitchFamily="18" charset="0"/>
              </a:rPr>
              <a:t>Supervised machine Learning </a:t>
            </a:r>
            <a:r>
              <a:rPr lang="en-US" sz="2200" dirty="0">
                <a:latin typeface="Times New Roman" panose="02020603050405020304" pitchFamily="18" charset="0"/>
                <a:cs typeface="Times New Roman" panose="02020603050405020304" pitchFamily="18" charset="0"/>
              </a:rPr>
              <a:t>algorithm </a:t>
            </a:r>
            <a:r>
              <a:rPr lang="en-IN" sz="2200" dirty="0">
                <a:latin typeface="Times New Roman" panose="02020603050405020304" pitchFamily="18" charset="0"/>
                <a:cs typeface="Times New Roman" panose="02020603050405020304" pitchFamily="18" charset="0"/>
              </a:rPr>
              <a:t>for the datasets to </a:t>
            </a:r>
            <a:r>
              <a:rPr lang="en-US" sz="2200" dirty="0">
                <a:latin typeface="Times New Roman" panose="02020603050405020304" pitchFamily="18" charset="0"/>
                <a:cs typeface="Times New Roman" panose="02020603050405020304" pitchFamily="18" charset="0"/>
              </a:rPr>
              <a:t> predict the Covid-19 Cases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Predicts the dengue using the training provided to the system .The prediction is </a:t>
            </a:r>
            <a:r>
              <a:rPr lang="en-IN" sz="2200" dirty="0" smtClean="0">
                <a:latin typeface="Times New Roman" panose="02020603050405020304" pitchFamily="18" charset="0"/>
                <a:cs typeface="Times New Roman" panose="02020603050405020304" pitchFamily="18" charset="0"/>
              </a:rPr>
              <a:t>done region </a:t>
            </a:r>
            <a:r>
              <a:rPr lang="en-IN" sz="2200" dirty="0">
                <a:latin typeface="Times New Roman" panose="02020603050405020304" pitchFamily="18" charset="0"/>
                <a:cs typeface="Times New Roman" panose="02020603050405020304" pitchFamily="18" charset="0"/>
              </a:rPr>
              <a:t>wise . Timely Prediction of Dengue is the only way to outbreak the disease. </a:t>
            </a:r>
          </a:p>
          <a:p>
            <a:r>
              <a:rPr lang="en-IN" sz="2200" dirty="0">
                <a:latin typeface="Times New Roman" panose="02020603050405020304" pitchFamily="18" charset="0"/>
                <a:cs typeface="Times New Roman" panose="02020603050405020304" pitchFamily="18" charset="0"/>
              </a:rPr>
              <a:t>Existing The current data is fed into the predictive model .The predictive model methodology of dengue prediction is not efficient . The prediction result is finally </a:t>
            </a:r>
            <a:r>
              <a:rPr lang="en-IN" sz="2200" dirty="0" smtClean="0">
                <a:latin typeface="Times New Roman" panose="02020603050405020304" pitchFamily="18" charset="0"/>
                <a:cs typeface="Times New Roman" panose="02020603050405020304" pitchFamily="18" charset="0"/>
              </a:rPr>
              <a:t>given </a:t>
            </a:r>
            <a:r>
              <a:rPr lang="en-IN" sz="2200" dirty="0">
                <a:latin typeface="Times New Roman" panose="02020603050405020304" pitchFamily="18" charset="0"/>
                <a:cs typeface="Times New Roman" panose="02020603050405020304" pitchFamily="18" charset="0"/>
              </a:rPr>
              <a:t>to the Ministry of Health and Family Welfare.	</a:t>
            </a:r>
          </a:p>
          <a:p>
            <a:pPr marL="0" indent="0">
              <a:buNone/>
            </a:pPr>
            <a:endParaRPr lang="en-IN" sz="2000"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8413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8229600" cy="1143000"/>
          </a:xfrm>
        </p:spPr>
        <p:txBody>
          <a:bodyPr>
            <a:normAutofit/>
          </a:bodyPr>
          <a:lstStyle/>
          <a:p>
            <a:r>
              <a:rPr lang="en-US" sz="2000" b="1" dirty="0" smtClean="0">
                <a:latin typeface="Times New Roman" panose="02020603050405020304" pitchFamily="18" charset="0"/>
                <a:cs typeface="Times New Roman" panose="02020603050405020304" pitchFamily="18" charset="0"/>
              </a:rPr>
              <a:t>SYSTEM</a:t>
            </a:r>
            <a:r>
              <a:rPr lang="en-US" sz="3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TESTING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534400" cy="5943600"/>
          </a:xfrm>
        </p:spPr>
        <p:txBody>
          <a:bodyPr>
            <a:noAutofit/>
          </a:bodyPr>
          <a:lstStyle/>
          <a:p>
            <a:r>
              <a:rPr lang="en-US" sz="2000" dirty="0"/>
              <a:t>Testing is a process of executing a program with the intent of finding an error. A good test case is one that has a high probability of finding an as-yet –undiscovered error. </a:t>
            </a:r>
            <a:endParaRPr lang="en-US" sz="2000" dirty="0" smtClean="0"/>
          </a:p>
          <a:p>
            <a:r>
              <a:rPr lang="en-US" sz="2000" dirty="0" smtClean="0"/>
              <a:t>A </a:t>
            </a:r>
            <a:r>
              <a:rPr lang="en-US" sz="2000" dirty="0"/>
              <a:t>successful test is one that uncovers an as-yet- undiscovered error. System testing is the stage of implementation, which is aimed at ensuring that the system works accurately and efficiently as expected before live operation commences. </a:t>
            </a:r>
            <a:endParaRPr lang="en-US" sz="2000" dirty="0" smtClean="0"/>
          </a:p>
          <a:p>
            <a:r>
              <a:rPr lang="en-US" sz="2000" dirty="0" smtClean="0"/>
              <a:t>It </a:t>
            </a:r>
            <a:r>
              <a:rPr lang="en-US" sz="2000" dirty="0"/>
              <a:t>verifies that the whole set of programs hang together. System testing requires a test consists of several key activities and steps for run program, string, system and is important in adopting a successful new system. </a:t>
            </a:r>
            <a:endParaRPr lang="en-US" sz="2000" dirty="0" smtClean="0"/>
          </a:p>
          <a:p>
            <a:r>
              <a:rPr lang="en-US" sz="2000" dirty="0" smtClean="0"/>
              <a:t>This </a:t>
            </a:r>
            <a:r>
              <a:rPr lang="en-US" sz="2000" dirty="0"/>
              <a:t>is the last chance to detect and correct errors before the system is installed for user acceptance testing</a:t>
            </a:r>
            <a:r>
              <a:rPr lang="en-US" sz="2000" dirty="0" smtClean="0"/>
              <a:t>.</a:t>
            </a:r>
          </a:p>
          <a:p>
            <a:r>
              <a:rPr lang="en-US" sz="2000" dirty="0" smtClean="0"/>
              <a:t>The </a:t>
            </a:r>
            <a:r>
              <a:rPr lang="en-US" sz="2000" dirty="0"/>
              <a:t>software testing process commences once the program is created and the documentation and related data structures are designed. Software testing is essential for correcting errors. Otherwise the program or the project is not said to be complete. Software testing is the critical element of software quality assurance and represents the ultimate the review of specification design and coding.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2057402" y="1219201"/>
          <a:ext cx="4702175" cy="5776184"/>
        </p:xfrm>
        <a:graphic>
          <a:graphicData uri="http://schemas.openxmlformats.org/presentationml/2006/ole">
            <mc:AlternateContent xmlns:mc="http://schemas.openxmlformats.org/markup-compatibility/2006">
              <mc:Choice xmlns:v="urn:schemas-microsoft-com:vml" Requires="v">
                <p:oleObj spid="_x0000_s4127" name="Document" r:id="rId3" imgW="5962015" imgH="7322820" progId="Word.Document.12">
                  <p:embed/>
                </p:oleObj>
              </mc:Choice>
              <mc:Fallback>
                <p:oleObj name="Document" r:id="rId3" imgW="5962015" imgH="7322820" progId="Word.Document.12">
                  <p:embed/>
                  <p:pic>
                    <p:nvPicPr>
                      <p:cNvPr id="0" name="Picture 4104"/>
                      <p:cNvPicPr/>
                      <p:nvPr/>
                    </p:nvPicPr>
                    <p:blipFill>
                      <a:blip r:embed="rId4"/>
                      <a:stretch>
                        <a:fillRect/>
                      </a:stretch>
                    </p:blipFill>
                    <p:spPr>
                      <a:xfrm>
                        <a:off x="2057402" y="1219201"/>
                        <a:ext cx="4702175" cy="5776184"/>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sz="3000" b="1" dirty="0" smtClean="0">
                <a:latin typeface="Times New Roman" panose="02020603050405020304" pitchFamily="18" charset="0"/>
                <a:cs typeface="Times New Roman" panose="02020603050405020304" pitchFamily="18" charset="0"/>
              </a:rPr>
              <a:t>SCREENSHOTS</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24000"/>
            <a:ext cx="8266812" cy="46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1"/>
            <a:ext cx="80010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371600"/>
          </a:xfrm>
        </p:spPr>
        <p:txBody>
          <a:bodyPr>
            <a:normAutofit/>
          </a:bodyPr>
          <a:lstStyle/>
          <a:p>
            <a:r>
              <a:rPr lang="en-US" sz="3000"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49476296"/>
              </p:ext>
            </p:extLst>
          </p:nvPr>
        </p:nvGraphicFramePr>
        <p:xfrm>
          <a:off x="152400" y="685800"/>
          <a:ext cx="8915404" cy="11541303"/>
        </p:xfrm>
        <a:graphic>
          <a:graphicData uri="http://schemas.openxmlformats.org/drawingml/2006/table">
            <a:tbl>
              <a:tblPr firstRow="1" bandRow="1">
                <a:tableStyleId>{5C22544A-7EE6-4342-B048-85BDC9FD1C3A}</a:tableStyleId>
              </a:tblPr>
              <a:tblGrid>
                <a:gridCol w="536077"/>
                <a:gridCol w="1595287"/>
                <a:gridCol w="2205988"/>
                <a:gridCol w="1302119"/>
                <a:gridCol w="1487919"/>
                <a:gridCol w="1529039"/>
                <a:gridCol w="258975"/>
              </a:tblGrid>
              <a:tr h="1025703">
                <a:tc>
                  <a:txBody>
                    <a:bodyPr/>
                    <a:lstStyle/>
                    <a:p>
                      <a:r>
                        <a:rPr lang="en-US" sz="1800" dirty="0" err="1" smtClean="0"/>
                        <a:t>S.No</a:t>
                      </a:r>
                      <a:endParaRPr lang="en-US" sz="1800" dirty="0"/>
                    </a:p>
                  </a:txBody>
                  <a:tcPr/>
                </a:tc>
                <a:tc>
                  <a:txBody>
                    <a:bodyPr/>
                    <a:lstStyle/>
                    <a:p>
                      <a:pPr algn="ctr"/>
                      <a:r>
                        <a:rPr lang="en-US" sz="1800" dirty="0" smtClean="0"/>
                        <a:t>Title</a:t>
                      </a:r>
                      <a:endParaRPr lang="en-US" sz="1800" dirty="0"/>
                    </a:p>
                  </a:txBody>
                  <a:tcPr/>
                </a:tc>
                <a:tc>
                  <a:txBody>
                    <a:bodyPr/>
                    <a:lstStyle/>
                    <a:p>
                      <a:pPr algn="ctr"/>
                      <a:r>
                        <a:rPr lang="en-US" sz="1800" dirty="0" smtClean="0"/>
                        <a:t>Author Name</a:t>
                      </a:r>
                      <a:endParaRPr lang="en-US" sz="1800" dirty="0"/>
                    </a:p>
                  </a:txBody>
                  <a:tcPr/>
                </a:tc>
                <a:tc>
                  <a:txBody>
                    <a:bodyPr/>
                    <a:lstStyle/>
                    <a:p>
                      <a:pPr algn="ctr"/>
                      <a:r>
                        <a:rPr lang="en-US" sz="1800" dirty="0" smtClean="0"/>
                        <a:t>Algorithm</a:t>
                      </a:r>
                      <a:endParaRPr lang="en-US" sz="1800" dirty="0"/>
                    </a:p>
                  </a:txBody>
                  <a:tcPr/>
                </a:tc>
                <a:tc>
                  <a:txBody>
                    <a:bodyPr/>
                    <a:lstStyle/>
                    <a:p>
                      <a:pPr algn="ctr"/>
                      <a:r>
                        <a:rPr lang="en-US" sz="1800" dirty="0" smtClean="0"/>
                        <a:t>Benefit</a:t>
                      </a:r>
                      <a:endParaRPr lang="en-US" sz="1800" dirty="0"/>
                    </a:p>
                  </a:txBody>
                  <a:tcPr/>
                </a:tc>
                <a:tc>
                  <a:txBody>
                    <a:bodyPr/>
                    <a:lstStyle/>
                    <a:p>
                      <a:pPr algn="ctr"/>
                      <a:r>
                        <a:rPr lang="en-US" sz="1800" dirty="0" err="1" smtClean="0"/>
                        <a:t>Descripition</a:t>
                      </a:r>
                      <a:endParaRPr lang="en-US" sz="1800" dirty="0"/>
                    </a:p>
                  </a:txBody>
                  <a:tcPr/>
                </a:tc>
                <a:tc>
                  <a:txBody>
                    <a:bodyPr/>
                    <a:lstStyle/>
                    <a:p>
                      <a:pPr algn="ctr"/>
                      <a:endParaRPr lang="en-US" sz="1800" dirty="0"/>
                    </a:p>
                  </a:txBody>
                  <a:tcPr/>
                </a:tc>
              </a:tr>
              <a:tr h="10515600">
                <a:tc>
                  <a:txBody>
                    <a:bodyPr/>
                    <a:lstStyle/>
                    <a:p>
                      <a:r>
                        <a:rPr lang="en-US" sz="1800" dirty="0" smtClean="0"/>
                        <a:t>1</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smtClean="0">
                          <a:solidFill>
                            <a:schemeClr val="dk1"/>
                          </a:solidFill>
                          <a:latin typeface="+mn-lt"/>
                          <a:ea typeface="+mn-ea"/>
                          <a:cs typeface="+mn-cs"/>
                        </a:rPr>
                        <a:t>Application of deep learning technique to manage COVID-19 in routine clinical practice using CT images: Results of 10 convolutional neural networks-2020</a:t>
                      </a:r>
                    </a:p>
                    <a:p>
                      <a:endParaRPr lang="en-US" sz="1800" dirty="0"/>
                    </a:p>
                  </a:txBody>
                  <a:tcPr/>
                </a:tc>
                <a:tc>
                  <a:txBody>
                    <a:bodyPr/>
                    <a:lstStyle/>
                    <a:p>
                      <a:r>
                        <a:rPr lang="en-US" sz="1800" dirty="0" smtClean="0"/>
                        <a:t>Ali Abbasian Ardakani,</a:t>
                      </a:r>
                    </a:p>
                    <a:p>
                      <a:r>
                        <a:rPr lang="en-US" sz="1800" dirty="0" smtClean="0"/>
                        <a:t> Alireza Rajabzadeh Kanafi, U. Rajendra Acharya IEEE</a:t>
                      </a:r>
                      <a:r>
                        <a:rPr lang="en-US" sz="1800" baseline="0" dirty="0" smtClean="0"/>
                        <a:t>,VOL-62,ISSUE:1 </a:t>
                      </a:r>
                      <a:endParaRPr lang="en-US" sz="1800" dirty="0" smtClean="0"/>
                    </a:p>
                    <a:p>
                      <a:r>
                        <a:rPr lang="en-US" sz="1800" dirty="0" smtClean="0"/>
                        <a:t>Nazanin Khadem  , Afshin Mohammad</a:t>
                      </a:r>
                      <a:endParaRPr lang="en-US" sz="1800" dirty="0"/>
                    </a:p>
                  </a:txBody>
                  <a:tcPr/>
                </a:tc>
                <a:tc>
                  <a:txBody>
                    <a:bodyPr/>
                    <a:lstStyle/>
                    <a:p>
                      <a:pPr algn="ctr"/>
                      <a:endParaRPr lang="en-US" sz="1800" dirty="0" smtClean="0"/>
                    </a:p>
                    <a:p>
                      <a:pPr algn="ctr"/>
                      <a:endParaRPr lang="en-US" sz="1800" dirty="0" smtClean="0"/>
                    </a:p>
                    <a:p>
                      <a:pPr algn="ctr"/>
                      <a:endParaRPr lang="en-US" sz="1800" dirty="0" smtClean="0"/>
                    </a:p>
                    <a:p>
                      <a:pPr algn="ctr"/>
                      <a:r>
                        <a:rPr lang="en-US" sz="1800" dirty="0" smtClean="0"/>
                        <a:t>Variants of CNN</a:t>
                      </a:r>
                      <a:endParaRPr lang="en-US" sz="1800" dirty="0"/>
                    </a:p>
                  </a:txBody>
                  <a:tcPr/>
                </a:tc>
                <a:tc>
                  <a:txBody>
                    <a:bodyPr/>
                    <a:lstStyle/>
                    <a:p>
                      <a:r>
                        <a:rPr lang="en-US" sz="1800" dirty="0" smtClean="0"/>
                        <a:t>Cheaper and faster compared to the traditional laboratory analysis of COVID-19. Reduces medical worker’s workload.</a:t>
                      </a:r>
                      <a:endParaRPr lang="en-US" sz="1800" dirty="0"/>
                    </a:p>
                  </a:txBody>
                  <a:tcPr/>
                </a:tc>
                <a:tc>
                  <a:txBody>
                    <a:bodyPr/>
                    <a:lstStyle/>
                    <a:p>
                      <a:r>
                        <a:rPr lang="en-US" sz="1800" dirty="0" smtClean="0"/>
                        <a:t>We</a:t>
                      </a:r>
                      <a:r>
                        <a:rPr lang="en-US" sz="1800" baseline="0" dirty="0" smtClean="0"/>
                        <a:t> </a:t>
                      </a:r>
                      <a:r>
                        <a:rPr lang="en-US" sz="1800" dirty="0" smtClean="0"/>
                        <a:t>proposed to distinguish infection of COVID-19 from other atypical and viral pneumonia diseases. This study showed that the ResNet-101 can be considered as a promising model to characterize and diagnose COVID-19 infections</a:t>
                      </a:r>
                      <a:endParaRPr lang="en-US" sz="1800" dirty="0"/>
                    </a:p>
                  </a:txBody>
                  <a:tcPr/>
                </a:tc>
                <a:tc>
                  <a:txBody>
                    <a:bodyPr/>
                    <a:lstStyle/>
                    <a:p>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610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3000" b="1" dirty="0" smtClean="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Modeling </a:t>
            </a:r>
            <a:r>
              <a:rPr lang="en-US" sz="2200" dirty="0">
                <a:latin typeface="Times New Roman" panose="02020603050405020304" pitchFamily="18" charset="0"/>
                <a:cs typeface="Times New Roman" panose="02020603050405020304" pitchFamily="18" charset="0"/>
              </a:rPr>
              <a:t>will show us which features, and which combination of features, will be good predictors of the number of cases. However, it is important to remember that it is not the current weather that determines the number of covid-19 cases. The next post will look into determining the monthly trend .After that, I will describe methods to use historical weather to predict the current amount of Covid-19 fever cases.</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anose="02020603050405020304" pitchFamily="18" charset="0"/>
                <a:cs typeface="Times New Roman" panose="02020603050405020304" pitchFamily="18" charset="0"/>
              </a:rPr>
              <a:t>REFERENCES</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buNone/>
            </a:pPr>
            <a:r>
              <a:rPr lang="en-US" dirty="0"/>
              <a:t>[1] S. </a:t>
            </a:r>
            <a:r>
              <a:rPr lang="en-US" dirty="0" err="1"/>
              <a:t>Makridakis</a:t>
            </a:r>
            <a:r>
              <a:rPr lang="en-US" dirty="0"/>
              <a:t>, E. </a:t>
            </a:r>
            <a:r>
              <a:rPr lang="en-US" dirty="0" err="1"/>
              <a:t>Spiliotis</a:t>
            </a:r>
            <a:r>
              <a:rPr lang="en-US" dirty="0"/>
              <a:t>, and V. </a:t>
            </a:r>
            <a:r>
              <a:rPr lang="en-US" dirty="0" err="1"/>
              <a:t>Assimakopoulos</a:t>
            </a:r>
            <a:r>
              <a:rPr lang="en-US" dirty="0"/>
              <a:t>, ‘‘Statistical and machine learning forecasting methods: Concerns and ways forward,’’ </a:t>
            </a:r>
            <a:r>
              <a:rPr lang="en-US" dirty="0" err="1"/>
              <a:t>PLoS</a:t>
            </a:r>
            <a:r>
              <a:rPr lang="en-US" dirty="0"/>
              <a:t> ONE, vol. 13, no. 3, Mar. 2018, Art. no. e0194889.</a:t>
            </a:r>
          </a:p>
          <a:p>
            <a:pPr>
              <a:buNone/>
            </a:pPr>
            <a:r>
              <a:rPr lang="en-US" dirty="0"/>
              <a:t> [2] G. </a:t>
            </a:r>
            <a:r>
              <a:rPr lang="en-US" dirty="0" err="1"/>
              <a:t>Bontempi</a:t>
            </a:r>
            <a:r>
              <a:rPr lang="en-US" dirty="0"/>
              <a:t>, S. B. </a:t>
            </a:r>
            <a:r>
              <a:rPr lang="en-US" dirty="0" err="1"/>
              <a:t>Taieb</a:t>
            </a:r>
            <a:r>
              <a:rPr lang="en-US" dirty="0"/>
              <a:t>, and Y.-A. Le </a:t>
            </a:r>
            <a:r>
              <a:rPr lang="en-US" dirty="0" err="1"/>
              <a:t>Borgne</a:t>
            </a:r>
            <a:r>
              <a:rPr lang="en-US" dirty="0"/>
              <a:t>, ‘‘Machine learning strategies for time series forecasting,’’ in Proc. Eur. Bus. </a:t>
            </a:r>
            <a:r>
              <a:rPr lang="en-US" dirty="0" err="1"/>
              <a:t>Intell</a:t>
            </a:r>
            <a:r>
              <a:rPr lang="en-US" dirty="0"/>
              <a:t>. Summer School. Berlin, Germany: Springer, 2012, pp. 62–77. </a:t>
            </a:r>
          </a:p>
          <a:p>
            <a:pPr>
              <a:buNone/>
            </a:pPr>
            <a:r>
              <a:rPr lang="en-US" dirty="0"/>
              <a:t>[3] F. E. Harrell </a:t>
            </a:r>
            <a:r>
              <a:rPr lang="en-US" dirty="0" err="1"/>
              <a:t>Jr</a:t>
            </a:r>
            <a:r>
              <a:rPr lang="en-US" dirty="0"/>
              <a:t>, K. L. Lee, D. B. </a:t>
            </a:r>
            <a:r>
              <a:rPr lang="en-US" dirty="0" err="1"/>
              <a:t>Matchar</a:t>
            </a:r>
            <a:r>
              <a:rPr lang="en-US" dirty="0"/>
              <a:t>, and T. A. Reichert, ‘‘Regression models for prognostic prediction: Advantages, problems, and suggested solutions,’’ Cancer Treat. Rep., vol. 69, no. 10, pp. 1071–1077, 1985.</a:t>
            </a:r>
          </a:p>
          <a:p>
            <a:pPr>
              <a:buNone/>
            </a:pPr>
            <a:r>
              <a:rPr lang="en-US" dirty="0"/>
              <a:t> [4] P. </a:t>
            </a:r>
            <a:r>
              <a:rPr lang="en-US" dirty="0" err="1"/>
              <a:t>Lapuerta</a:t>
            </a:r>
            <a:r>
              <a:rPr lang="en-US" dirty="0"/>
              <a:t>, S. P. </a:t>
            </a:r>
            <a:r>
              <a:rPr lang="en-US" dirty="0" err="1"/>
              <a:t>Azen</a:t>
            </a:r>
            <a:r>
              <a:rPr lang="en-US" dirty="0"/>
              <a:t>, and L. </a:t>
            </a:r>
            <a:r>
              <a:rPr lang="en-US" dirty="0" err="1"/>
              <a:t>Labree</a:t>
            </a:r>
            <a:r>
              <a:rPr lang="en-US" dirty="0"/>
              <a:t>, ‘‘Use of neural networks in predicting the risk of coronary artery disease,’’ </a:t>
            </a:r>
            <a:r>
              <a:rPr lang="en-US" dirty="0" err="1"/>
              <a:t>Comput</a:t>
            </a:r>
            <a:r>
              <a:rPr lang="en-US" dirty="0"/>
              <a:t>. Biomed. Res., vol. 28, no. 1, pp. 38–52, Feb. 1995.</a:t>
            </a:r>
          </a:p>
          <a:p>
            <a:pPr>
              <a:buNone/>
            </a:pPr>
            <a:r>
              <a:rPr lang="en-US" dirty="0"/>
              <a:t> [5] K. M. Anderson, P. M. Odell, P. W. Wilson, and W. B. </a:t>
            </a:r>
            <a:r>
              <a:rPr lang="en-US" dirty="0" err="1"/>
              <a:t>Kannel</a:t>
            </a:r>
            <a:r>
              <a:rPr lang="en-US" dirty="0"/>
              <a:t>, ‘‘Cardiovascular disease risk profiles,’’ Amer. heart J., vol. 121, no. 1, pp. 293–298, 1991.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[6] H. </a:t>
            </a:r>
            <a:r>
              <a:rPr lang="en-US" dirty="0" err="1"/>
              <a:t>Asri</a:t>
            </a:r>
            <a:r>
              <a:rPr lang="en-US" dirty="0"/>
              <a:t>, H. </a:t>
            </a:r>
            <a:r>
              <a:rPr lang="en-US" dirty="0" err="1"/>
              <a:t>Mousannif</a:t>
            </a:r>
            <a:r>
              <a:rPr lang="en-US" dirty="0"/>
              <a:t>, H. A. </a:t>
            </a:r>
            <a:r>
              <a:rPr lang="en-US" dirty="0" err="1"/>
              <a:t>Moatassime</a:t>
            </a:r>
            <a:r>
              <a:rPr lang="en-US" dirty="0"/>
              <a:t>, and T. Noel, ‘‘Using machine learning algorithms for breast cancer risk prediction and diagnosis,’’ </a:t>
            </a:r>
            <a:r>
              <a:rPr lang="en-US" dirty="0" err="1"/>
              <a:t>Procedia</a:t>
            </a:r>
            <a:r>
              <a:rPr lang="en-US" dirty="0"/>
              <a:t> </a:t>
            </a:r>
            <a:r>
              <a:rPr lang="en-US" dirty="0" err="1"/>
              <a:t>Comput</a:t>
            </a:r>
            <a:r>
              <a:rPr lang="en-US" dirty="0"/>
              <a:t>. Sci., vol. 83, pp. 1064–1069, Jan. 2016.</a:t>
            </a:r>
          </a:p>
          <a:p>
            <a:pPr>
              <a:buNone/>
            </a:pPr>
            <a:r>
              <a:rPr lang="en-US" dirty="0"/>
              <a:t> [7] F. Petropoulos and S. </a:t>
            </a:r>
            <a:r>
              <a:rPr lang="en-US" dirty="0" err="1"/>
              <a:t>Makridakis</a:t>
            </a:r>
            <a:r>
              <a:rPr lang="en-US" dirty="0"/>
              <a:t>, ‘‘Forecasting the novel </a:t>
            </a:r>
            <a:r>
              <a:rPr lang="en-US" dirty="0" err="1"/>
              <a:t>coronavirus</a:t>
            </a:r>
            <a:r>
              <a:rPr lang="en-US" dirty="0"/>
              <a:t> COVID-19,’’ </a:t>
            </a:r>
            <a:r>
              <a:rPr lang="en-US" dirty="0" err="1"/>
              <a:t>PLoS</a:t>
            </a:r>
            <a:r>
              <a:rPr lang="en-US" dirty="0"/>
              <a:t> ONE, vol. 15, no. 3, Mar. 2020, Art. no. e0231236.</a:t>
            </a:r>
          </a:p>
          <a:p>
            <a:pPr>
              <a:buNone/>
            </a:pPr>
            <a:r>
              <a:rPr lang="en-US" dirty="0"/>
              <a:t> [8] G. </a:t>
            </a:r>
            <a:r>
              <a:rPr lang="en-US" dirty="0" err="1"/>
              <a:t>Grasselli</a:t>
            </a:r>
            <a:r>
              <a:rPr lang="en-US" dirty="0"/>
              <a:t>, A. </a:t>
            </a:r>
            <a:r>
              <a:rPr lang="en-US" dirty="0" err="1"/>
              <a:t>Pesenti</a:t>
            </a:r>
            <a:r>
              <a:rPr lang="en-US" dirty="0"/>
              <a:t>, and M. </a:t>
            </a:r>
            <a:r>
              <a:rPr lang="en-US" dirty="0" err="1"/>
              <a:t>Cecconi</a:t>
            </a:r>
            <a:r>
              <a:rPr lang="en-US" dirty="0"/>
              <a:t>, ‘‘Critical care utilization for the COVID-19 outbreak in </a:t>
            </a:r>
            <a:r>
              <a:rPr lang="en-US" dirty="0" err="1"/>
              <a:t>lombardy</a:t>
            </a:r>
            <a:r>
              <a:rPr lang="en-US" dirty="0"/>
              <a:t>, </a:t>
            </a:r>
            <a:r>
              <a:rPr lang="en-US" dirty="0" err="1"/>
              <a:t>italy</a:t>
            </a:r>
            <a:r>
              <a:rPr lang="en-US" dirty="0"/>
              <a:t>: Early experience and forecast during an emergency response,’’ JAMA, vol. 323, no. 16, p. 1545, Apr. 2020.</a:t>
            </a:r>
          </a:p>
          <a:p>
            <a:pPr>
              <a:buNone/>
            </a:pPr>
            <a:r>
              <a:rPr lang="en-US" dirty="0"/>
              <a:t> [9] WHO. Naming the </a:t>
            </a:r>
            <a:r>
              <a:rPr lang="en-US" dirty="0" err="1"/>
              <a:t>Coronavirus</a:t>
            </a:r>
            <a:r>
              <a:rPr lang="en-US" dirty="0"/>
              <a:t> Disease (Covid-19) and the Virus That Causes it. Accessed: Apr. 1, 2020. [Online]. Available: https:// www.who.int/emergencies/diseases/novel-coronavirus-2019/technic% </a:t>
            </a:r>
            <a:r>
              <a:rPr lang="en-US" dirty="0" err="1"/>
              <a:t>alguidance</a:t>
            </a:r>
            <a:r>
              <a:rPr lang="en-US" dirty="0"/>
              <a:t>/naming-the-</a:t>
            </a:r>
            <a:r>
              <a:rPr lang="en-US" dirty="0" err="1"/>
              <a:t>coronavirus</a:t>
            </a:r>
            <a:r>
              <a:rPr lang="en-US" dirty="0"/>
              <a:t>-disease-(covid-2019)-and-the-</a:t>
            </a:r>
            <a:r>
              <a:rPr lang="en-US" dirty="0" err="1"/>
              <a:t>virusthat</a:t>
            </a:r>
            <a:r>
              <a:rPr lang="en-US" dirty="0"/>
              <a:t>-</a:t>
            </a:r>
            <a:r>
              <a:rPr lang="en-US" dirty="0" err="1"/>
              <a:t>cau%ses</a:t>
            </a:r>
            <a:r>
              <a:rPr lang="en-US" dirty="0"/>
              <a:t>-it </a:t>
            </a:r>
          </a:p>
          <a:p>
            <a:pPr>
              <a:buNone/>
            </a:pPr>
            <a:r>
              <a:rPr lang="en-US" dirty="0"/>
              <a:t>[10] C. P. E. R. E. Novel, ‘‘The epidemiological characteristics of an outbreak of 2019 novel </a:t>
            </a:r>
            <a:r>
              <a:rPr lang="en-US" dirty="0" err="1"/>
              <a:t>coronavirus</a:t>
            </a:r>
            <a:r>
              <a:rPr lang="en-US" dirty="0"/>
              <a:t> diseases (Covid-19) in China,’’ </a:t>
            </a:r>
            <a:r>
              <a:rPr lang="en-US" dirty="0" err="1"/>
              <a:t>Zhonghua</a:t>
            </a:r>
            <a:r>
              <a:rPr lang="en-US" dirty="0"/>
              <a:t> Liu Xing Bing </a:t>
            </a:r>
            <a:r>
              <a:rPr lang="en-US" dirty="0" err="1"/>
              <a:t>Xue</a:t>
            </a:r>
            <a:r>
              <a:rPr lang="en-US" dirty="0"/>
              <a:t> </a:t>
            </a:r>
            <a:r>
              <a:rPr lang="en-US" dirty="0" err="1"/>
              <a:t>Za</a:t>
            </a:r>
            <a:r>
              <a:rPr lang="en-US" dirty="0"/>
              <a:t> </a:t>
            </a:r>
            <a:r>
              <a:rPr lang="en-US" dirty="0" err="1"/>
              <a:t>Zhi</a:t>
            </a:r>
            <a:r>
              <a:rPr lang="en-US" dirty="0"/>
              <a:t>= </a:t>
            </a:r>
            <a:r>
              <a:rPr lang="en-US" dirty="0" err="1"/>
              <a:t>Zhonghua</a:t>
            </a:r>
            <a:r>
              <a:rPr lang="en-US" dirty="0"/>
              <a:t> </a:t>
            </a:r>
            <a:r>
              <a:rPr lang="en-US" dirty="0" err="1"/>
              <a:t>Liuxingbingxue</a:t>
            </a:r>
            <a:r>
              <a:rPr lang="en-US" dirty="0"/>
              <a:t> </a:t>
            </a:r>
            <a:r>
              <a:rPr lang="en-US" dirty="0" err="1"/>
              <a:t>Zazhi</a:t>
            </a:r>
            <a:r>
              <a:rPr lang="en-US" dirty="0"/>
              <a:t>, vol. 41, no. 2, p. 145, 2020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6854086"/>
              </p:ext>
            </p:extLst>
          </p:nvPr>
        </p:nvGraphicFramePr>
        <p:xfrm>
          <a:off x="381001" y="533400"/>
          <a:ext cx="8229602" cy="7772400"/>
        </p:xfrm>
        <a:graphic>
          <a:graphicData uri="http://schemas.openxmlformats.org/drawingml/2006/table">
            <a:tbl>
              <a:tblPr firstRow="1" bandRow="1">
                <a:tableStyleId>{5C22544A-7EE6-4342-B048-85BDC9FD1C3A}</a:tableStyleId>
              </a:tblPr>
              <a:tblGrid>
                <a:gridCol w="447040"/>
                <a:gridCol w="1330325"/>
                <a:gridCol w="1839595"/>
                <a:gridCol w="1085851"/>
                <a:gridCol w="1240791"/>
                <a:gridCol w="1275080"/>
                <a:gridCol w="1010920"/>
              </a:tblGrid>
              <a:tr h="7772400">
                <a:tc>
                  <a:txBody>
                    <a:bodyPr/>
                    <a:lstStyle/>
                    <a:p>
                      <a:r>
                        <a:rPr lang="en-US" sz="1800" dirty="0" smtClean="0"/>
                        <a:t>2</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smtClean="0">
                          <a:solidFill>
                            <a:schemeClr val="dk1"/>
                          </a:solidFill>
                          <a:latin typeface="+mn-lt"/>
                          <a:ea typeface="+mn-ea"/>
                          <a:cs typeface="+mn-cs"/>
                        </a:rPr>
                        <a:t> Deep learning system to screen coronavirus disease 2019 pneumonia-2020</a:t>
                      </a:r>
                    </a:p>
                    <a:p>
                      <a:endParaRPr lang="en-US" sz="1800" b="0" dirty="0"/>
                    </a:p>
                  </a:txBody>
                  <a:tcPr/>
                </a:tc>
                <a:tc>
                  <a:txBody>
                    <a:bodyPr/>
                    <a:lstStyle/>
                    <a:p>
                      <a:r>
                        <a:rPr lang="en-US" sz="1800" dirty="0" err="1" smtClean="0"/>
                        <a:t>Xiaowei</a:t>
                      </a:r>
                      <a:r>
                        <a:rPr lang="en-US" sz="1800" dirty="0" smtClean="0"/>
                        <a:t> </a:t>
                      </a:r>
                      <a:r>
                        <a:rPr lang="en-US" sz="1800" dirty="0" err="1" smtClean="0"/>
                        <a:t>Xu</a:t>
                      </a:r>
                      <a:r>
                        <a:rPr lang="en-US" sz="1800" dirty="0" smtClean="0"/>
                        <a:t> , </a:t>
                      </a:r>
                      <a:r>
                        <a:rPr lang="en-US" sz="1800" dirty="0" err="1" smtClean="0"/>
                        <a:t>Xiangao</a:t>
                      </a:r>
                      <a:r>
                        <a:rPr lang="en-US" sz="1800" dirty="0" smtClean="0"/>
                        <a:t> Jiang ,  </a:t>
                      </a:r>
                      <a:r>
                        <a:rPr lang="en-US" sz="1800" dirty="0" err="1" smtClean="0"/>
                        <a:t>Chunlian</a:t>
                      </a:r>
                      <a:r>
                        <a:rPr lang="en-US" sz="1800" dirty="0" smtClean="0"/>
                        <a:t> Ma ,  </a:t>
                      </a:r>
                      <a:r>
                        <a:rPr lang="en-US" sz="1800" dirty="0" err="1" smtClean="0"/>
                        <a:t>Peng</a:t>
                      </a:r>
                      <a:r>
                        <a:rPr lang="en-US" sz="1800" dirty="0" smtClean="0"/>
                        <a:t> Du , </a:t>
                      </a:r>
                      <a:r>
                        <a:rPr lang="en-US" sz="1800" dirty="0" err="1" smtClean="0"/>
                        <a:t>Xukun</a:t>
                      </a:r>
                      <a:r>
                        <a:rPr lang="en-US" sz="1800" dirty="0" smtClean="0"/>
                        <a:t> Li </a:t>
                      </a:r>
                      <a:r>
                        <a:rPr lang="en-US" sz="1800" dirty="0" err="1" smtClean="0"/>
                        <a:t>Shuangzhi</a:t>
                      </a:r>
                      <a:r>
                        <a:rPr lang="en-US" sz="1800" dirty="0" smtClean="0"/>
                        <a:t> </a:t>
                      </a:r>
                      <a:r>
                        <a:rPr lang="en-US" sz="1800" dirty="0" err="1" smtClean="0"/>
                        <a:t>Lv</a:t>
                      </a:r>
                      <a:r>
                        <a:rPr lang="en-US" sz="1800" dirty="0" smtClean="0"/>
                        <a:t> , Liang Yu , </a:t>
                      </a:r>
                      <a:r>
                        <a:rPr lang="en-US" sz="1800" dirty="0" err="1" smtClean="0"/>
                        <a:t>Yanfei</a:t>
                      </a:r>
                      <a:r>
                        <a:rPr lang="en-US" sz="1800" dirty="0" smtClean="0"/>
                        <a:t> Chen , </a:t>
                      </a:r>
                      <a:r>
                        <a:rPr lang="en-US" sz="1800" dirty="0" err="1" smtClean="0"/>
                        <a:t>Junwei</a:t>
                      </a:r>
                      <a:r>
                        <a:rPr lang="en-US" sz="1800" dirty="0" smtClean="0"/>
                        <a:t> Su ,  </a:t>
                      </a:r>
                      <a:r>
                        <a:rPr lang="en-US" sz="1800" dirty="0" err="1" smtClean="0"/>
                        <a:t>Guanjing</a:t>
                      </a:r>
                      <a:r>
                        <a:rPr lang="en-US" sz="1800" dirty="0" smtClean="0"/>
                        <a:t> Lang , </a:t>
                      </a:r>
                      <a:r>
                        <a:rPr lang="en-US" sz="1800" dirty="0" err="1" smtClean="0"/>
                        <a:t>Yongtao</a:t>
                      </a:r>
                      <a:r>
                        <a:rPr lang="en-US" sz="1800" dirty="0" smtClean="0"/>
                        <a:t> Li , Hong Zhao ,  </a:t>
                      </a:r>
                      <a:r>
                        <a:rPr lang="en-US" sz="1800" dirty="0" err="1" smtClean="0"/>
                        <a:t>Kaijin</a:t>
                      </a:r>
                      <a:r>
                        <a:rPr lang="en-US" sz="1800" dirty="0" smtClean="0"/>
                        <a:t> </a:t>
                      </a:r>
                      <a:r>
                        <a:rPr lang="en-US" sz="1800" dirty="0" err="1" smtClean="0"/>
                        <a:t>Xu</a:t>
                      </a:r>
                      <a:r>
                        <a:rPr lang="en-US" sz="1800" dirty="0" smtClean="0"/>
                        <a:t> ,  </a:t>
                      </a:r>
                      <a:r>
                        <a:rPr lang="en-US" sz="1800" dirty="0" err="1" smtClean="0"/>
                        <a:t>Lingxiang</a:t>
                      </a:r>
                      <a:r>
                        <a:rPr lang="en-US" sz="1800" dirty="0" smtClean="0"/>
                        <a:t> </a:t>
                      </a:r>
                      <a:r>
                        <a:rPr lang="en-US" sz="1800" dirty="0" err="1" smtClean="0"/>
                        <a:t>Ruan</a:t>
                      </a:r>
                      <a:r>
                        <a:rPr lang="en-US" sz="1800" dirty="0" smtClean="0"/>
                        <a:t> , Wei Wu , </a:t>
                      </a:r>
                      <a:endParaRPr lang="en-US" sz="1800" b="0" dirty="0"/>
                    </a:p>
                  </a:txBody>
                  <a:tcPr/>
                </a:tc>
                <a:tc>
                  <a:txBody>
                    <a:bodyPr/>
                    <a:lstStyle/>
                    <a:p>
                      <a:pPr algn="ctr"/>
                      <a:endParaRPr lang="en-US" sz="1800" dirty="0" smtClean="0"/>
                    </a:p>
                    <a:p>
                      <a:pPr algn="ctr"/>
                      <a:endParaRPr lang="en-US" sz="1800" dirty="0" smtClean="0"/>
                    </a:p>
                    <a:p>
                      <a:pPr algn="ctr"/>
                      <a:endParaRPr lang="en-US" sz="1800" dirty="0" smtClean="0"/>
                    </a:p>
                    <a:p>
                      <a:pPr algn="ctr"/>
                      <a:r>
                        <a:rPr lang="en-US" sz="1800" dirty="0" smtClean="0"/>
                        <a:t>CNN</a:t>
                      </a:r>
                      <a:endParaRPr lang="en-US" sz="1800" dirty="0"/>
                    </a:p>
                  </a:txBody>
                  <a:tcPr/>
                </a:tc>
                <a:tc>
                  <a:txBody>
                    <a:bodyPr/>
                    <a:lstStyle/>
                    <a:p>
                      <a:r>
                        <a:rPr lang="en-US" sz="1800" dirty="0" smtClean="0"/>
                        <a:t>fast and reliable in detecting COVID-19 pandemic.</a:t>
                      </a:r>
                      <a:endParaRPr lang="en-US" sz="1800" dirty="0"/>
                    </a:p>
                  </a:txBody>
                  <a:tcPr/>
                </a:tc>
                <a:tc>
                  <a:txBody>
                    <a:bodyPr/>
                    <a:lstStyle/>
                    <a:p>
                      <a:r>
                        <a:rPr lang="en-US" sz="1800" dirty="0" smtClean="0"/>
                        <a:t>In this multi-center case study, we had presented a novel method that could screen COVID-19 fully automatically by deep learning technologies</a:t>
                      </a:r>
                      <a:endParaRPr lang="en-US" sz="1800" dirty="0"/>
                    </a:p>
                  </a:txBody>
                  <a:tcPr/>
                </a:tc>
                <a:tc>
                  <a:txBody>
                    <a:bodyPr/>
                    <a:lstStyle/>
                    <a:p>
                      <a:endParaRPr lang="en-US" sz="1800" dirty="0" smtClean="0"/>
                    </a:p>
                    <a:p>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9375771"/>
              </p:ext>
            </p:extLst>
          </p:nvPr>
        </p:nvGraphicFramePr>
        <p:xfrm>
          <a:off x="685800" y="381000"/>
          <a:ext cx="8153403" cy="12710160"/>
        </p:xfrm>
        <a:graphic>
          <a:graphicData uri="http://schemas.openxmlformats.org/drawingml/2006/table">
            <a:tbl>
              <a:tblPr firstRow="1" bandRow="1">
                <a:tableStyleId>{5C22544A-7EE6-4342-B048-85BDC9FD1C3A}</a:tableStyleId>
              </a:tblPr>
              <a:tblGrid>
                <a:gridCol w="305129"/>
                <a:gridCol w="1271883"/>
                <a:gridCol w="1089049"/>
                <a:gridCol w="1111063"/>
                <a:gridCol w="1407631"/>
                <a:gridCol w="1773296"/>
                <a:gridCol w="1195352"/>
              </a:tblGrid>
              <a:tr h="12710160">
                <a:tc>
                  <a:txBody>
                    <a:bodyPr/>
                    <a:lstStyle/>
                    <a:p>
                      <a:r>
                        <a:rPr lang="en-US" sz="1800" dirty="0" smtClean="0"/>
                        <a:t>3</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1" i="0" kern="1200" dirty="0" smtClean="0">
                          <a:solidFill>
                            <a:schemeClr val="lt1"/>
                          </a:solidFill>
                          <a:latin typeface="+mn-lt"/>
                          <a:ea typeface="+mn-ea"/>
                          <a:cs typeface="+mn-cs"/>
                        </a:rPr>
                        <a:t>Deep Neural Network-Based Screening Model for COVID-19-Infected Patients Using Chest X-Ray Images-2021</a:t>
                      </a:r>
                    </a:p>
                    <a:p>
                      <a:endParaRPr lang="en-US" sz="1800" dirty="0"/>
                    </a:p>
                  </a:txBody>
                  <a:tcPr/>
                </a:tc>
                <a:tc>
                  <a:txBody>
                    <a:bodyPr/>
                    <a:lstStyle/>
                    <a:p>
                      <a:r>
                        <a:rPr lang="en-US" sz="1800" b="0" i="0" kern="1200" dirty="0" err="1" smtClean="0">
                          <a:solidFill>
                            <a:schemeClr val="lt1"/>
                          </a:solidFill>
                          <a:effectLst/>
                          <a:latin typeface="+mn-lt"/>
                          <a:ea typeface="+mn-ea"/>
                          <a:cs typeface="+mn-cs"/>
                        </a:rPr>
                        <a:t>Dilbag</a:t>
                      </a:r>
                      <a:r>
                        <a:rPr lang="en-US" sz="1800" b="0" i="0" kern="1200" dirty="0" smtClean="0">
                          <a:solidFill>
                            <a:schemeClr val="lt1"/>
                          </a:solidFill>
                          <a:effectLst/>
                          <a:latin typeface="+mn-lt"/>
                          <a:ea typeface="+mn-ea"/>
                          <a:cs typeface="+mn-cs"/>
                        </a:rPr>
                        <a:t> Singh</a:t>
                      </a:r>
                    </a:p>
                    <a:p>
                      <a:r>
                        <a:rPr lang="en-US" sz="1800" b="0" i="0" kern="1200" dirty="0" smtClean="0">
                          <a:solidFill>
                            <a:schemeClr val="lt1"/>
                          </a:solidFill>
                          <a:effectLst/>
                          <a:latin typeface="+mn-lt"/>
                          <a:ea typeface="+mn-ea"/>
                          <a:cs typeface="+mn-cs"/>
                        </a:rPr>
                        <a:t>, Vijay Kumar</a:t>
                      </a:r>
                    </a:p>
                    <a:p>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Vaishali</a:t>
                      </a:r>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Yadav</a:t>
                      </a:r>
                      <a:endParaRPr lang="en-US" sz="1800" b="0"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and </a:t>
                      </a:r>
                      <a:r>
                        <a:rPr lang="en-US" sz="1800" b="0" i="0" kern="1200" dirty="0" err="1" smtClean="0">
                          <a:solidFill>
                            <a:schemeClr val="lt1"/>
                          </a:solidFill>
                          <a:effectLst/>
                          <a:latin typeface="+mn-lt"/>
                          <a:ea typeface="+mn-ea"/>
                          <a:cs typeface="+mn-cs"/>
                        </a:rPr>
                        <a:t>Manjit</a:t>
                      </a:r>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Kaur</a:t>
                      </a:r>
                      <a:endParaRPr lang="en-US" sz="1800" b="0" i="0" kern="1200" dirty="0" smtClean="0">
                        <a:solidFill>
                          <a:schemeClr val="lt1"/>
                        </a:solidFill>
                        <a:effectLst/>
                        <a:latin typeface="+mn-lt"/>
                        <a:ea typeface="+mn-ea"/>
                        <a:cs typeface="+mn-cs"/>
                      </a:endParaRPr>
                    </a:p>
                    <a:p>
                      <a:r>
                        <a:rPr lang="en-US" sz="1800" dirty="0" smtClean="0"/>
                        <a:t/>
                      </a:r>
                      <a:br>
                        <a:rPr lang="en-US" sz="1800" dirty="0" smtClean="0"/>
                      </a:br>
                      <a:endParaRPr lang="en-US" sz="1800" dirty="0"/>
                    </a:p>
                  </a:txBody>
                  <a:tcPr/>
                </a:tc>
                <a:tc>
                  <a:txBody>
                    <a:bodyPr/>
                    <a:lstStyle/>
                    <a:p>
                      <a:r>
                        <a:rPr lang="en-US" sz="1800" dirty="0" smtClean="0"/>
                        <a:t>MODE based CNN</a:t>
                      </a:r>
                      <a:endParaRPr lang="en-US" sz="1800" dirty="0"/>
                    </a:p>
                  </a:txBody>
                  <a:tcPr/>
                </a:tc>
                <a:tc>
                  <a:txBody>
                    <a:bodyPr/>
                    <a:lstStyle/>
                    <a:p>
                      <a:r>
                        <a:rPr lang="en-US" sz="1800" dirty="0" smtClean="0"/>
                        <a:t>The proposal is beneficial to COVID-19 real-time classification</a:t>
                      </a:r>
                      <a:endParaRPr lang="en-US" sz="1800" dirty="0"/>
                    </a:p>
                  </a:txBody>
                  <a:tcPr/>
                </a:tc>
                <a:tc>
                  <a:txBody>
                    <a:bodyPr/>
                    <a:lstStyle/>
                    <a:p>
                      <a:r>
                        <a:rPr lang="en-US" sz="1800" b="0" i="0" kern="1200" dirty="0" smtClean="0">
                          <a:solidFill>
                            <a:schemeClr val="lt1"/>
                          </a:solidFill>
                          <a:effectLst/>
                          <a:latin typeface="+mn-lt"/>
                          <a:ea typeface="+mn-ea"/>
                          <a:cs typeface="+mn-cs"/>
                        </a:rPr>
                        <a:t>In this paper, a COVID-19 disease </a:t>
                      </a:r>
                      <a:r>
                        <a:rPr lang="en-US" sz="1800" b="0" i="0" kern="1200" dirty="0" err="1" smtClean="0">
                          <a:solidFill>
                            <a:schemeClr val="lt1"/>
                          </a:solidFill>
                          <a:effectLst/>
                          <a:latin typeface="+mn-lt"/>
                          <a:ea typeface="+mn-ea"/>
                          <a:cs typeface="+mn-cs"/>
                        </a:rPr>
                        <a:t>classi¯cation</a:t>
                      </a:r>
                      <a:r>
                        <a:rPr lang="en-US" sz="1800" b="0" i="0" kern="1200" dirty="0" smtClean="0">
                          <a:solidFill>
                            <a:schemeClr val="lt1"/>
                          </a:solidFill>
                          <a:effectLst/>
                          <a:latin typeface="+mn-lt"/>
                          <a:ea typeface="+mn-ea"/>
                          <a:cs typeface="+mn-cs"/>
                        </a:rPr>
                        <a:t> model is designed and implemented</a:t>
                      </a:r>
                    </a:p>
                    <a:p>
                      <a:r>
                        <a:rPr lang="en-US" sz="1800" b="0" i="0" kern="1200" dirty="0" smtClean="0">
                          <a:solidFill>
                            <a:schemeClr val="lt1"/>
                          </a:solidFill>
                          <a:effectLst/>
                          <a:latin typeface="+mn-lt"/>
                          <a:ea typeface="+mn-ea"/>
                          <a:cs typeface="+mn-cs"/>
                        </a:rPr>
                        <a:t>to classify the infected persons. Initially, the benchmark COVID-19 data is obtained.</a:t>
                      </a:r>
                    </a:p>
                    <a:p>
                      <a:r>
                        <a:rPr lang="en-US" sz="1800" b="0" i="0" kern="1200" dirty="0" smtClean="0">
                          <a:solidFill>
                            <a:schemeClr val="lt1"/>
                          </a:solidFill>
                          <a:effectLst/>
                          <a:latin typeface="+mn-lt"/>
                          <a:ea typeface="+mn-ea"/>
                          <a:cs typeface="+mn-cs"/>
                        </a:rPr>
                        <a:t>Thereafter, the obtained data is divided into training and testing sets. The training</a:t>
                      </a:r>
                    </a:p>
                    <a:p>
                      <a:r>
                        <a:rPr lang="en-US" sz="1800" b="0" i="0" kern="1200" dirty="0" smtClean="0">
                          <a:solidFill>
                            <a:schemeClr val="lt1"/>
                          </a:solidFill>
                          <a:effectLst/>
                          <a:latin typeface="+mn-lt"/>
                          <a:ea typeface="+mn-ea"/>
                          <a:cs typeface="+mn-cs"/>
                        </a:rPr>
                        <a:t>set is used for building the COVID-19 disease </a:t>
                      </a:r>
                      <a:r>
                        <a:rPr lang="en-US" sz="1800" b="0" i="0" kern="1200" dirty="0" err="1" smtClean="0">
                          <a:solidFill>
                            <a:schemeClr val="lt1"/>
                          </a:solidFill>
                          <a:effectLst/>
                          <a:latin typeface="+mn-lt"/>
                          <a:ea typeface="+mn-ea"/>
                          <a:cs typeface="+mn-cs"/>
                        </a:rPr>
                        <a:t>classi¯cation</a:t>
                      </a:r>
                      <a:r>
                        <a:rPr lang="en-US" sz="1800" b="0" i="0" kern="1200" dirty="0" smtClean="0">
                          <a:solidFill>
                            <a:schemeClr val="lt1"/>
                          </a:solidFill>
                          <a:effectLst/>
                          <a:latin typeface="+mn-lt"/>
                          <a:ea typeface="+mn-ea"/>
                          <a:cs typeface="+mn-cs"/>
                        </a:rPr>
                        <a:t> model.</a:t>
                      </a:r>
                    </a:p>
                    <a:p>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871237"/>
              </p:ext>
            </p:extLst>
          </p:nvPr>
        </p:nvGraphicFramePr>
        <p:xfrm>
          <a:off x="457201" y="228600"/>
          <a:ext cx="8305803" cy="17647920"/>
        </p:xfrm>
        <a:graphic>
          <a:graphicData uri="http://schemas.openxmlformats.org/drawingml/2006/table">
            <a:tbl>
              <a:tblPr firstRow="1" bandRow="1">
                <a:tableStyleId>{5C22544A-7EE6-4342-B048-85BDC9FD1C3A}</a:tableStyleId>
              </a:tblPr>
              <a:tblGrid>
                <a:gridCol w="319799"/>
                <a:gridCol w="1333031"/>
                <a:gridCol w="1141407"/>
                <a:gridCol w="1164479"/>
                <a:gridCol w="1475305"/>
                <a:gridCol w="1858551"/>
                <a:gridCol w="1013231"/>
              </a:tblGrid>
              <a:tr h="17647920">
                <a:tc>
                  <a:txBody>
                    <a:bodyPr/>
                    <a:lstStyle/>
                    <a:p>
                      <a:r>
                        <a:rPr lang="en-US" sz="1800" dirty="0" smtClean="0"/>
                        <a:t>4</a:t>
                      </a:r>
                      <a:endParaRPr lang="en-US" sz="1800" dirty="0"/>
                    </a:p>
                  </a:txBody>
                  <a:tcPr/>
                </a:tc>
                <a:tc>
                  <a:txBody>
                    <a:bodyPr/>
                    <a:lstStyle/>
                    <a:p>
                      <a:r>
                        <a:rPr lang="en-US" sz="1800" dirty="0" err="1" smtClean="0"/>
                        <a:t>COVIDiagnosis</a:t>
                      </a:r>
                      <a:r>
                        <a:rPr lang="en-US" sz="1800" dirty="0" smtClean="0"/>
                        <a:t>-Net: deep Bayes-</a:t>
                      </a:r>
                      <a:r>
                        <a:rPr lang="en-US" sz="1800" dirty="0" err="1" smtClean="0"/>
                        <a:t>SqueezeNet</a:t>
                      </a:r>
                      <a:r>
                        <a:rPr lang="en-US" sz="1800" dirty="0" smtClean="0"/>
                        <a:t> based diagnostic of the coronavirus disease 2019 (COVID-19) from x-ray images-2020</a:t>
                      </a:r>
                      <a:endParaRPr lang="en-US" sz="1800" dirty="0"/>
                    </a:p>
                  </a:txBody>
                  <a:tcPr/>
                </a:tc>
                <a:tc>
                  <a:txBody>
                    <a:bodyPr/>
                    <a:lstStyle/>
                    <a:p>
                      <a:r>
                        <a:rPr lang="en-US" sz="1800" dirty="0" err="1" smtClean="0"/>
                        <a:t>Ferhat</a:t>
                      </a:r>
                      <a:r>
                        <a:rPr lang="en-US" sz="1800" dirty="0" smtClean="0"/>
                        <a:t> </a:t>
                      </a:r>
                      <a:r>
                        <a:rPr lang="en-US" sz="1800" dirty="0" err="1" smtClean="0"/>
                        <a:t>Ucara</a:t>
                      </a:r>
                      <a:r>
                        <a:rPr lang="en-US" sz="1800" dirty="0" smtClean="0"/>
                        <a:t>,</a:t>
                      </a:r>
                    </a:p>
                    <a:p>
                      <a:r>
                        <a:rPr lang="en-US" sz="1800" dirty="0" err="1" smtClean="0"/>
                        <a:t>Deniz</a:t>
                      </a:r>
                      <a:r>
                        <a:rPr lang="en-US" sz="1800" dirty="0" smtClean="0"/>
                        <a:t> </a:t>
                      </a:r>
                      <a:r>
                        <a:rPr lang="en-US" sz="1800" dirty="0" err="1" smtClean="0"/>
                        <a:t>Korkmazb</a:t>
                      </a:r>
                      <a:endParaRPr lang="en-US" sz="1800" dirty="0"/>
                    </a:p>
                  </a:txBody>
                  <a:tcPr/>
                </a:tc>
                <a:tc>
                  <a:txBody>
                    <a:bodyPr/>
                    <a:lstStyle/>
                    <a:p>
                      <a:r>
                        <a:rPr lang="en-US" sz="1800" dirty="0" smtClean="0"/>
                        <a:t>Bayesian-based </a:t>
                      </a:r>
                      <a:r>
                        <a:rPr lang="en-US" sz="1800" dirty="0" err="1" smtClean="0"/>
                        <a:t>SqueezeNe</a:t>
                      </a:r>
                      <a:endParaRPr lang="en-US" sz="1800" dirty="0"/>
                    </a:p>
                  </a:txBody>
                  <a:tcPr/>
                </a:tc>
                <a:tc>
                  <a:txBody>
                    <a:bodyPr/>
                    <a:lstStyle/>
                    <a:p>
                      <a:r>
                        <a:rPr lang="en-US" sz="1800" dirty="0" smtClean="0"/>
                        <a:t>It will be of benefit to healthcare professionals in diagnosing COVID-19 efficiently</a:t>
                      </a:r>
                      <a:endParaRPr lang="en-US" sz="1800" dirty="0"/>
                    </a:p>
                  </a:txBody>
                  <a:tcPr/>
                </a:tc>
                <a:tc>
                  <a:txBody>
                    <a:bodyPr/>
                    <a:lstStyle/>
                    <a:p>
                      <a:r>
                        <a:rPr lang="en-US" sz="1800" dirty="0" smtClean="0"/>
                        <a:t>A rapid diagnosis method has a key role in the control of infectious diseases and pandemic situations like the up to date COVID-19. Some limitations of the RT-PCR nucleic acid-based test modules reveal a need for fast alternative methods to be able to serve the front-line experts to make them reach a quick and accurate diagnosis. In this study, we propose an AI-based decision-making system including the recognition of input X-ray images under the roof of a very practical deep learning model.</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6292972"/>
              </p:ext>
            </p:extLst>
          </p:nvPr>
        </p:nvGraphicFramePr>
        <p:xfrm>
          <a:off x="457202" y="-76200"/>
          <a:ext cx="8153400" cy="16276320"/>
        </p:xfrm>
        <a:graphic>
          <a:graphicData uri="http://schemas.openxmlformats.org/drawingml/2006/table">
            <a:tbl>
              <a:tblPr firstRow="1" bandRow="1">
                <a:tableStyleId>{5C22544A-7EE6-4342-B048-85BDC9FD1C3A}</a:tableStyleId>
              </a:tblPr>
              <a:tblGrid>
                <a:gridCol w="313931"/>
                <a:gridCol w="1308571"/>
                <a:gridCol w="1120463"/>
                <a:gridCol w="1143112"/>
                <a:gridCol w="1448235"/>
                <a:gridCol w="1824449"/>
                <a:gridCol w="994639"/>
              </a:tblGrid>
              <a:tr h="16276320">
                <a:tc>
                  <a:txBody>
                    <a:bodyPr/>
                    <a:lstStyle/>
                    <a:p>
                      <a:r>
                        <a:rPr lang="en-US" sz="1800" dirty="0" smtClean="0"/>
                        <a:t>5</a:t>
                      </a:r>
                      <a:endParaRPr lang="en-US" sz="1800" dirty="0"/>
                    </a:p>
                  </a:txBody>
                  <a:tcPr/>
                </a:tc>
                <a:tc>
                  <a:txBody>
                    <a:bodyPr/>
                    <a:lstStyle/>
                    <a:p>
                      <a:r>
                        <a:rPr lang="en-US" sz="1800" dirty="0" smtClean="0"/>
                        <a:t>Deep learning-based multi-view fusion model for screening 2019 novel coronavirus pneumonia-2020</a:t>
                      </a:r>
                      <a:endParaRPr lang="en-US" sz="1800" dirty="0"/>
                    </a:p>
                  </a:txBody>
                  <a:tcPr/>
                </a:tc>
                <a:tc>
                  <a:txBody>
                    <a:bodyPr/>
                    <a:lstStyle/>
                    <a:p>
                      <a:r>
                        <a:rPr lang="en-US" sz="1800" dirty="0" err="1" smtClean="0"/>
                        <a:t>Xiangjun</a:t>
                      </a:r>
                      <a:r>
                        <a:rPr lang="en-US" sz="1800" dirty="0" smtClean="0"/>
                        <a:t> </a:t>
                      </a:r>
                      <a:r>
                        <a:rPr lang="en-US" sz="1800" dirty="0" err="1" smtClean="0"/>
                        <a:t>Wua</a:t>
                      </a:r>
                      <a:r>
                        <a:rPr lang="en-US" sz="1800" dirty="0" smtClean="0"/>
                        <a:t>,</a:t>
                      </a:r>
                    </a:p>
                    <a:p>
                      <a:r>
                        <a:rPr lang="en-US" sz="1800" dirty="0" smtClean="0"/>
                        <a:t> </a:t>
                      </a:r>
                      <a:r>
                        <a:rPr lang="en-US" sz="1800" dirty="0" err="1" smtClean="0"/>
                        <a:t>Hui</a:t>
                      </a:r>
                      <a:r>
                        <a:rPr lang="en-US" sz="1800" dirty="0" smtClean="0"/>
                        <a:t> </a:t>
                      </a:r>
                      <a:r>
                        <a:rPr lang="en-US" sz="1800" dirty="0" err="1" smtClean="0"/>
                        <a:t>Huib</a:t>
                      </a:r>
                      <a:r>
                        <a:rPr lang="en-US" sz="1800" dirty="0" smtClean="0"/>
                        <a:t>, </a:t>
                      </a:r>
                      <a:r>
                        <a:rPr lang="en-US" sz="1800" dirty="0" err="1" smtClean="0"/>
                        <a:t>Meng</a:t>
                      </a:r>
                      <a:r>
                        <a:rPr lang="en-US" sz="1800" dirty="0" smtClean="0"/>
                        <a:t> </a:t>
                      </a:r>
                      <a:r>
                        <a:rPr lang="en-US" sz="1800" dirty="0" err="1" smtClean="0"/>
                        <a:t>Niud</a:t>
                      </a:r>
                      <a:r>
                        <a:rPr lang="en-US" sz="1800" dirty="0" smtClean="0"/>
                        <a:t>, Liang Lie, Li </a:t>
                      </a:r>
                      <a:r>
                        <a:rPr lang="en-US" sz="1800" dirty="0" err="1" smtClean="0"/>
                        <a:t>Wangf</a:t>
                      </a:r>
                      <a:r>
                        <a:rPr lang="en-US" sz="1800" dirty="0" smtClean="0"/>
                        <a:t> , </a:t>
                      </a:r>
                      <a:r>
                        <a:rPr lang="en-US" sz="1800" dirty="0" err="1" smtClean="0"/>
                        <a:t>Bingxi</a:t>
                      </a:r>
                      <a:r>
                        <a:rPr lang="en-US" sz="1800" dirty="0" smtClean="0"/>
                        <a:t> </a:t>
                      </a:r>
                      <a:r>
                        <a:rPr lang="en-US" sz="1800" dirty="0" err="1" smtClean="0"/>
                        <a:t>Heb,c</a:t>
                      </a:r>
                      <a:r>
                        <a:rPr lang="en-US" sz="1800" dirty="0" smtClean="0"/>
                        <a:t> , </a:t>
                      </a:r>
                      <a:r>
                        <a:rPr lang="en-US" sz="1800" dirty="0" err="1" smtClean="0"/>
                        <a:t>Xin</a:t>
                      </a:r>
                      <a:r>
                        <a:rPr lang="en-US" sz="1800" dirty="0" smtClean="0"/>
                        <a:t> </a:t>
                      </a:r>
                      <a:r>
                        <a:rPr lang="en-US" sz="1800" dirty="0" err="1" smtClean="0"/>
                        <a:t>Yangb</a:t>
                      </a:r>
                      <a:r>
                        <a:rPr lang="en-US" sz="1800" dirty="0" smtClean="0"/>
                        <a:t> , Li </a:t>
                      </a:r>
                      <a:r>
                        <a:rPr lang="en-US" sz="1800" dirty="0" err="1" smtClean="0"/>
                        <a:t>Lig</a:t>
                      </a:r>
                      <a:r>
                        <a:rPr lang="en-US" sz="1800" dirty="0" smtClean="0"/>
                        <a:t> , </a:t>
                      </a:r>
                      <a:r>
                        <a:rPr lang="en-US" sz="1800" dirty="0" err="1" smtClean="0"/>
                        <a:t>Hongjun</a:t>
                      </a:r>
                      <a:r>
                        <a:rPr lang="en-US" sz="1800" dirty="0" smtClean="0"/>
                        <a:t> </a:t>
                      </a:r>
                      <a:r>
                        <a:rPr lang="en-US" sz="1800" dirty="0" err="1" smtClean="0"/>
                        <a:t>Lig</a:t>
                      </a:r>
                      <a:r>
                        <a:rPr lang="en-US" sz="1800" dirty="0" smtClean="0"/>
                        <a:t> , </a:t>
                      </a:r>
                      <a:r>
                        <a:rPr lang="en-US" sz="1800" dirty="0" err="1" smtClean="0"/>
                        <a:t>Jie</a:t>
                      </a:r>
                      <a:r>
                        <a:rPr lang="en-US" sz="1800" dirty="0" smtClean="0"/>
                        <a:t> </a:t>
                      </a:r>
                      <a:r>
                        <a:rPr lang="en-US" sz="1800" dirty="0" err="1" smtClean="0"/>
                        <a:t>Tianb</a:t>
                      </a:r>
                      <a:r>
                        <a:rPr lang="en-US" sz="1800" dirty="0" smtClean="0"/>
                        <a:t>, </a:t>
                      </a:r>
                      <a:r>
                        <a:rPr lang="en-US" sz="1800" dirty="0" err="1" smtClean="0"/>
                        <a:t>Yunfei</a:t>
                      </a:r>
                      <a:r>
                        <a:rPr lang="en-US" sz="1800" dirty="0" smtClean="0"/>
                        <a:t> </a:t>
                      </a:r>
                      <a:r>
                        <a:rPr lang="en-US" sz="1800" dirty="0" err="1" smtClean="0"/>
                        <a:t>Zhae</a:t>
                      </a:r>
                      <a:r>
                        <a:rPr lang="en-US" sz="1800" dirty="0" smtClean="0"/>
                        <a:t>,</a:t>
                      </a:r>
                      <a:endParaRPr lang="en-US" sz="1800" dirty="0"/>
                    </a:p>
                  </a:txBody>
                  <a:tcPr/>
                </a:tc>
                <a:tc>
                  <a:txBody>
                    <a:bodyPr/>
                    <a:lstStyle/>
                    <a:p>
                      <a:r>
                        <a:rPr lang="en-US" sz="1800" dirty="0" smtClean="0"/>
                        <a:t>ResNet50</a:t>
                      </a:r>
                      <a:endParaRPr lang="en-US" sz="1800" dirty="0"/>
                    </a:p>
                  </a:txBody>
                  <a:tcPr/>
                </a:tc>
                <a:tc>
                  <a:txBody>
                    <a:bodyPr/>
                    <a:lstStyle/>
                    <a:p>
                      <a:r>
                        <a:rPr lang="en-US" sz="1800" dirty="0" smtClean="0"/>
                        <a:t>Reduce the workload of a radiologist by offering fast and accurate COVID-19 diagnosis</a:t>
                      </a:r>
                      <a:endParaRPr lang="en-US" sz="1800" dirty="0"/>
                    </a:p>
                  </a:txBody>
                  <a:tcPr/>
                </a:tc>
                <a:tc>
                  <a:txBody>
                    <a:bodyPr/>
                    <a:lstStyle/>
                    <a:p>
                      <a:r>
                        <a:rPr lang="en-US" sz="1800" dirty="0" smtClean="0"/>
                        <a:t>we developed a multi-view fusion model to initial screening of COVID-19 pneumonia. This model achieved a better performance with single-view model and subgroup analysis. It showed great potential to improve the efficiency of diagnosis and mitigate the workload of radiologists. We envision that the multi-view deep learning-based tools can be used to assistant radiologist to fast and accurately identify COVID19 pneumonia.</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7972486"/>
              </p:ext>
            </p:extLst>
          </p:nvPr>
        </p:nvGraphicFramePr>
        <p:xfrm>
          <a:off x="457201" y="304800"/>
          <a:ext cx="8077202" cy="14904720"/>
        </p:xfrm>
        <a:graphic>
          <a:graphicData uri="http://schemas.openxmlformats.org/drawingml/2006/table">
            <a:tbl>
              <a:tblPr firstRow="1" bandRow="1">
                <a:tableStyleId>{5C22544A-7EE6-4342-B048-85BDC9FD1C3A}</a:tableStyleId>
              </a:tblPr>
              <a:tblGrid>
                <a:gridCol w="613892"/>
                <a:gridCol w="1592380"/>
                <a:gridCol w="1321895"/>
                <a:gridCol w="1136791"/>
                <a:gridCol w="1137415"/>
                <a:gridCol w="1457760"/>
                <a:gridCol w="817069"/>
              </a:tblGrid>
              <a:tr h="14904720">
                <a:tc>
                  <a:txBody>
                    <a:bodyPr/>
                    <a:lstStyle/>
                    <a:p>
                      <a:r>
                        <a:rPr lang="en-US" sz="1800" dirty="0" smtClean="0"/>
                        <a:t>6</a:t>
                      </a:r>
                      <a:endParaRPr lang="en-US" sz="1800" dirty="0"/>
                    </a:p>
                  </a:txBody>
                  <a:tcPr/>
                </a:tc>
                <a:tc>
                  <a:txBody>
                    <a:bodyPr/>
                    <a:lstStyle/>
                    <a:p>
                      <a:r>
                        <a:rPr lang="en-US" sz="1800" dirty="0" smtClean="0"/>
                        <a:t>Analysis, Prediction and Evaluation of COVID-19 Datasets using Machine Learning Algorithms-2022</a:t>
                      </a:r>
                      <a:endParaRPr lang="en-US" sz="1800" dirty="0"/>
                    </a:p>
                  </a:txBody>
                  <a:tcPr/>
                </a:tc>
                <a:tc>
                  <a:txBody>
                    <a:bodyPr/>
                    <a:lstStyle/>
                    <a:p>
                      <a:r>
                        <a:rPr lang="en-US" sz="1800" dirty="0" err="1" smtClean="0"/>
                        <a:t>Kolla</a:t>
                      </a:r>
                      <a:r>
                        <a:rPr lang="en-US" sz="1800" dirty="0" smtClean="0"/>
                        <a:t> </a:t>
                      </a:r>
                      <a:r>
                        <a:rPr lang="en-US" sz="1800" dirty="0" err="1" smtClean="0"/>
                        <a:t>Bhanu</a:t>
                      </a:r>
                      <a:r>
                        <a:rPr lang="en-US" sz="1800" dirty="0" smtClean="0"/>
                        <a:t> </a:t>
                      </a:r>
                      <a:r>
                        <a:rPr lang="en-US" sz="1800" dirty="0" err="1" smtClean="0"/>
                        <a:t>Prakas</a:t>
                      </a:r>
                      <a:r>
                        <a:rPr lang="en-US" sz="1800" dirty="0" smtClean="0"/>
                        <a:t> , </a:t>
                      </a:r>
                    </a:p>
                    <a:p>
                      <a:r>
                        <a:rPr lang="en-US" sz="1800" dirty="0" smtClean="0"/>
                        <a:t>S. </a:t>
                      </a:r>
                      <a:r>
                        <a:rPr lang="en-US" sz="1800" dirty="0" err="1" smtClean="0"/>
                        <a:t>Sagar</a:t>
                      </a:r>
                      <a:r>
                        <a:rPr lang="en-US" sz="1800" dirty="0" smtClean="0"/>
                        <a:t> </a:t>
                      </a:r>
                      <a:r>
                        <a:rPr lang="en-US" sz="1800" dirty="0" err="1" smtClean="0"/>
                        <a:t>Imambi</a:t>
                      </a:r>
                      <a:r>
                        <a:rPr lang="en-US" sz="1800" dirty="0" smtClean="0"/>
                        <a:t> , Mohammed Ismail ,  VOL-39,NO.11</a:t>
                      </a:r>
                    </a:p>
                    <a:p>
                      <a:r>
                        <a:rPr lang="en-US" sz="1800" dirty="0" smtClean="0"/>
                        <a:t>T </a:t>
                      </a:r>
                      <a:r>
                        <a:rPr lang="en-US" sz="1800" dirty="0" err="1" smtClean="0"/>
                        <a:t>Pavan</a:t>
                      </a:r>
                      <a:r>
                        <a:rPr lang="en-US" sz="1800" dirty="0" smtClean="0"/>
                        <a:t> Kumar , </a:t>
                      </a:r>
                    </a:p>
                    <a:p>
                      <a:r>
                        <a:rPr lang="en-US" sz="1800" dirty="0" smtClean="0"/>
                        <a:t>YVR Naga </a:t>
                      </a:r>
                      <a:r>
                        <a:rPr lang="en-US" sz="1800" dirty="0" err="1" smtClean="0"/>
                        <a:t>Pawan</a:t>
                      </a:r>
                      <a:endParaRPr lang="en-US" sz="1800" dirty="0" smtClean="0"/>
                    </a:p>
                    <a:p>
                      <a:endParaRPr lang="en-US" sz="1800" dirty="0"/>
                    </a:p>
                  </a:txBody>
                  <a:tcPr/>
                </a:tc>
                <a:tc>
                  <a:txBody>
                    <a:bodyPr/>
                    <a:lstStyle/>
                    <a:p>
                      <a:r>
                        <a:rPr lang="en-US" sz="1800" dirty="0" smtClean="0"/>
                        <a:t>Random Forest </a:t>
                      </a:r>
                      <a:r>
                        <a:rPr lang="en-US" sz="1800" dirty="0" err="1" smtClean="0"/>
                        <a:t>Regressor</a:t>
                      </a:r>
                      <a:r>
                        <a:rPr lang="en-US" sz="1800" dirty="0" smtClean="0"/>
                        <a:t> and Random Forest Classifier</a:t>
                      </a:r>
                      <a:endParaRPr lang="en-US" sz="1800" dirty="0"/>
                    </a:p>
                  </a:txBody>
                  <a:tcPr/>
                </a:tc>
                <a:tc>
                  <a:txBody>
                    <a:bodyPr/>
                    <a:lstStyle/>
                    <a:p>
                      <a:r>
                        <a:rPr lang="en-US" sz="1800" dirty="0" smtClean="0"/>
                        <a:t>The results show that the Random Forest </a:t>
                      </a:r>
                      <a:r>
                        <a:rPr lang="en-US" sz="1800" dirty="0" err="1" smtClean="0"/>
                        <a:t>Regressor</a:t>
                      </a:r>
                      <a:r>
                        <a:rPr lang="en-US" sz="1800" dirty="0" smtClean="0"/>
                        <a:t> and Random Forest Classifier has outperformed other models in terms of </a:t>
                      </a:r>
                      <a:r>
                        <a:rPr lang="en-US" sz="1800" dirty="0" err="1" smtClean="0"/>
                        <a:t>CoD</a:t>
                      </a:r>
                      <a:r>
                        <a:rPr lang="en-US" sz="1800" dirty="0" smtClean="0"/>
                        <a:t> and Accuracy</a:t>
                      </a:r>
                      <a:endParaRPr lang="en-US" sz="1800" dirty="0"/>
                    </a:p>
                  </a:txBody>
                  <a:tcPr/>
                </a:tc>
                <a:tc>
                  <a:txBody>
                    <a:bodyPr/>
                    <a:lstStyle/>
                    <a:p>
                      <a:r>
                        <a:rPr lang="en-US" sz="1800" dirty="0" smtClean="0"/>
                        <a:t>A virus with no vaccine creating unpredictable havocs in the human lives and financial and economic systems in every country throughout the world. It is precariously halted everything in the society mercilessly. An analysis on COVID-19 datasets to understand which age group is mostly effected due to COVID-19.</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438900"/>
              </p:ext>
            </p:extLst>
          </p:nvPr>
        </p:nvGraphicFramePr>
        <p:xfrm>
          <a:off x="457201" y="152400"/>
          <a:ext cx="8229602" cy="28895040"/>
        </p:xfrm>
        <a:graphic>
          <a:graphicData uri="http://schemas.openxmlformats.org/drawingml/2006/table">
            <a:tbl>
              <a:tblPr firstRow="1" bandRow="1">
                <a:tableStyleId>{5C22544A-7EE6-4342-B048-85BDC9FD1C3A}</a:tableStyleId>
              </a:tblPr>
              <a:tblGrid>
                <a:gridCol w="308611"/>
                <a:gridCol w="1543051"/>
                <a:gridCol w="1851660"/>
                <a:gridCol w="1149985"/>
                <a:gridCol w="1125220"/>
                <a:gridCol w="1407160"/>
                <a:gridCol w="843915"/>
              </a:tblGrid>
              <a:tr h="28895040">
                <a:tc>
                  <a:txBody>
                    <a:bodyPr/>
                    <a:lstStyle/>
                    <a:p>
                      <a:r>
                        <a:rPr lang="en-US" sz="1800" dirty="0" smtClean="0"/>
                        <a:t>7</a:t>
                      </a:r>
                      <a:endParaRPr lang="en-US" sz="1800" dirty="0"/>
                    </a:p>
                  </a:txBody>
                  <a:tcPr/>
                </a:tc>
                <a:tc>
                  <a:txBody>
                    <a:bodyPr/>
                    <a:lstStyle/>
                    <a:p>
                      <a:r>
                        <a:rPr lang="en-US" sz="1800" dirty="0" smtClean="0"/>
                        <a:t>The Number of</a:t>
                      </a:r>
                    </a:p>
                    <a:p>
                      <a:r>
                        <a:rPr lang="en-US" sz="1800" dirty="0" err="1" smtClean="0"/>
                        <a:t>Confrmed</a:t>
                      </a:r>
                      <a:r>
                        <a:rPr lang="en-US" sz="1800" dirty="0" smtClean="0"/>
                        <a:t> Cases of Covid‑19 by using Machine Learning: Methods and Challenges-2021</a:t>
                      </a:r>
                      <a:endParaRPr lang="en-US" sz="1800" dirty="0"/>
                    </a:p>
                  </a:txBody>
                  <a:tcPr/>
                </a:tc>
                <a:tc>
                  <a:txBody>
                    <a:bodyPr/>
                    <a:lstStyle/>
                    <a:p>
                      <a:r>
                        <a:rPr lang="en-US" sz="1800" dirty="0" smtClean="0"/>
                        <a:t>Amir Ahmad, </a:t>
                      </a:r>
                      <a:r>
                        <a:rPr lang="en-US" sz="1800" dirty="0" err="1" smtClean="0"/>
                        <a:t>Sunita</a:t>
                      </a:r>
                      <a:r>
                        <a:rPr lang="en-US" sz="1800" dirty="0" smtClean="0"/>
                        <a:t> </a:t>
                      </a:r>
                      <a:r>
                        <a:rPr lang="en-US" sz="1800" dirty="0" err="1" smtClean="0"/>
                        <a:t>Garhwal</a:t>
                      </a:r>
                      <a:r>
                        <a:rPr lang="en-US" sz="1800" dirty="0" smtClean="0"/>
                        <a:t>, </a:t>
                      </a:r>
                      <a:r>
                        <a:rPr lang="en-US" sz="1800" dirty="0" err="1" smtClean="0"/>
                        <a:t>Santosh</a:t>
                      </a:r>
                      <a:r>
                        <a:rPr lang="en-US" sz="1800" dirty="0" smtClean="0"/>
                        <a:t> Kumar Ray, </a:t>
                      </a:r>
                      <a:r>
                        <a:rPr lang="en-US" sz="1800" dirty="0" err="1" smtClean="0"/>
                        <a:t>Gagan</a:t>
                      </a:r>
                      <a:r>
                        <a:rPr lang="en-US" sz="1800" dirty="0" smtClean="0"/>
                        <a:t> Kumar,</a:t>
                      </a:r>
                    </a:p>
                    <a:p>
                      <a:r>
                        <a:rPr lang="en-US" sz="1800" dirty="0" err="1" smtClean="0"/>
                        <a:t>Sharaf</a:t>
                      </a:r>
                      <a:r>
                        <a:rPr lang="en-US" sz="1800" dirty="0" smtClean="0"/>
                        <a:t> </a:t>
                      </a:r>
                      <a:r>
                        <a:rPr lang="en-US" sz="1800" dirty="0" err="1" smtClean="0"/>
                        <a:t>Jameel</a:t>
                      </a:r>
                      <a:r>
                        <a:rPr lang="en-US" sz="1800" dirty="0" smtClean="0"/>
                        <a:t> </a:t>
                      </a:r>
                      <a:r>
                        <a:rPr lang="en-US" sz="1800" dirty="0" err="1" smtClean="0"/>
                        <a:t>Malebary</a:t>
                      </a:r>
                      <a:r>
                        <a:rPr lang="en-US" sz="1800" dirty="0" smtClean="0"/>
                        <a:t>, Omar Mohammed </a:t>
                      </a:r>
                      <a:r>
                        <a:rPr lang="en-US" sz="1800" dirty="0" err="1" smtClean="0"/>
                        <a:t>Barukab</a:t>
                      </a:r>
                      <a:endParaRPr lang="en-US" sz="1800" dirty="0"/>
                    </a:p>
                  </a:txBody>
                  <a:tcPr/>
                </a:tc>
                <a:tc>
                  <a:txBody>
                    <a:bodyPr/>
                    <a:lstStyle/>
                    <a:p>
                      <a:r>
                        <a:rPr lang="en-US" sz="1800" dirty="0" smtClean="0"/>
                        <a:t>Regression</a:t>
                      </a:r>
                      <a:endParaRPr lang="en-US" sz="1800" dirty="0"/>
                    </a:p>
                  </a:txBody>
                  <a:tcPr/>
                </a:tc>
                <a:tc>
                  <a:txBody>
                    <a:bodyPr/>
                    <a:lstStyle/>
                    <a:p>
                      <a:r>
                        <a:rPr lang="en-US" sz="1800" dirty="0" smtClean="0"/>
                        <a:t>This paper will help to generate novel ideas of using machine learning methods for accurate prediction of the number of </a:t>
                      </a:r>
                      <a:r>
                        <a:rPr lang="en-US" sz="1800" dirty="0" err="1" smtClean="0"/>
                        <a:t>confrmed</a:t>
                      </a:r>
                      <a:r>
                        <a:rPr lang="en-US" sz="1800" dirty="0" smtClean="0"/>
                        <a:t> cases of Covid-19.</a:t>
                      </a:r>
                      <a:endParaRPr lang="en-US" sz="1800" dirty="0"/>
                    </a:p>
                  </a:txBody>
                  <a:tcPr/>
                </a:tc>
                <a:tc>
                  <a:txBody>
                    <a:bodyPr/>
                    <a:lstStyle/>
                    <a:p>
                      <a:r>
                        <a:rPr lang="en-US" sz="1800" dirty="0" smtClean="0"/>
                        <a:t>Machine learning methods learn from the historical data and make predictions about the events. Machine learning methods have been used to predict the number of </a:t>
                      </a:r>
                      <a:r>
                        <a:rPr lang="en-US" sz="1800" dirty="0" err="1" smtClean="0"/>
                        <a:t>confrmed</a:t>
                      </a:r>
                      <a:r>
                        <a:rPr lang="en-US" sz="1800" dirty="0" smtClean="0"/>
                        <a:t> cases of Covid-19. In this paper, we present a detailed review of these research papers. We present a taxonomy that groups them in four categories. We further present the challenges in this </a:t>
                      </a:r>
                      <a:r>
                        <a:rPr lang="en-US" sz="1800" dirty="0" err="1" smtClean="0"/>
                        <a:t>feld</a:t>
                      </a:r>
                      <a:r>
                        <a:rPr lang="en-US" sz="1800" dirty="0" smtClean="0"/>
                        <a:t>. We provide suggestions to the machine learning practitioners to improve the performance of machine learning methods for the prediction of </a:t>
                      </a:r>
                      <a:r>
                        <a:rPr lang="en-US" sz="1800" dirty="0" err="1" smtClean="0"/>
                        <a:t>confrmed</a:t>
                      </a:r>
                      <a:r>
                        <a:rPr lang="en-US" sz="1800" dirty="0" smtClean="0"/>
                        <a:t> cases of Covid-19</a:t>
                      </a:r>
                      <a:endParaRPr lang="en-US" sz="1800" dirty="0"/>
                    </a:p>
                  </a:txBody>
                  <a:tcPr/>
                </a:tc>
                <a:tc>
                  <a:txBody>
                    <a:bodyPr/>
                    <a:lstStyle/>
                    <a:p>
                      <a:endParaRPr lang="en-US" sz="18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2639</Words>
  <Application>Microsoft Office PowerPoint</Application>
  <PresentationFormat>On-screen Show (4:3)</PresentationFormat>
  <Paragraphs>291</Paragraphs>
  <Slides>33</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33</vt:i4>
      </vt:variant>
    </vt:vector>
  </HeadingPairs>
  <TitlesOfParts>
    <vt:vector size="37" baseType="lpstr">
      <vt:lpstr>Office Theme</vt:lpstr>
      <vt:lpstr>Custom Design</vt:lpstr>
      <vt:lpstr>1_Custom Design</vt:lpstr>
      <vt:lpstr>Document</vt:lpstr>
      <vt:lpstr>    PREDICTION  OF COVID-19 USING SUPERVISED MACHINE LEARNING ALGORITHMS.                                                                                                                                                                                                                                                                             </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STACK </vt:lpstr>
      <vt:lpstr>PROBLEM STATEMENT</vt:lpstr>
      <vt:lpstr>ARCHITECTURE DIAGRAM</vt:lpstr>
      <vt:lpstr>SYSTEM DESIGN</vt:lpstr>
      <vt:lpstr>SEQUENCE DIAGRAM</vt:lpstr>
      <vt:lpstr>USE CASE DIAGRAM </vt:lpstr>
      <vt:lpstr>MODULE DESCRIPTION: </vt:lpstr>
      <vt:lpstr>PowerPoint Presentation</vt:lpstr>
      <vt:lpstr>PowerPoint Presentation</vt:lpstr>
      <vt:lpstr>TRAINING THE SYSTEM</vt:lpstr>
      <vt:lpstr>TESTING</vt:lpstr>
      <vt:lpstr>PREDICTION</vt:lpstr>
      <vt:lpstr>.</vt:lpstr>
      <vt:lpstr>SYSTEM TESTING </vt:lpstr>
      <vt:lpstr>SCREENSHOTS</vt:lpstr>
      <vt:lpstr>PowerPoint Presentation</vt:lpstr>
      <vt:lpstr>PowerPoint Presentation</vt:lpstr>
      <vt:lpstr>PowerPoint Presentation</vt:lpstr>
      <vt:lpstr>CONCLUSION</vt:lpstr>
      <vt:lpstr>REFERENCES</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Covid-19 using Supervised Machine Learning Algorithms</dc:title>
  <dc:creator>Zimro Marketing</dc:creator>
  <cp:lastModifiedBy>Lenovo</cp:lastModifiedBy>
  <cp:revision>59</cp:revision>
  <dcterms:created xsi:type="dcterms:W3CDTF">2020-11-23T05:45:00Z</dcterms:created>
  <dcterms:modified xsi:type="dcterms:W3CDTF">2021-06-10T15:18:49Z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