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439" y="3600553"/>
            <a:ext cx="2086389" cy="19966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3229" y="2078760"/>
            <a:ext cx="6603157" cy="530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8807" y="1669721"/>
            <a:ext cx="6568440" cy="967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FD000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FD000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FD000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FD000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206" y="1164950"/>
            <a:ext cx="2156851" cy="732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FD000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245" y="1938932"/>
            <a:ext cx="4731385" cy="366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81455" algn="l"/>
              </a:tabLst>
            </a:pPr>
            <a:r>
              <a:rPr sz="6150" b="0" spc="-345" dirty="0">
                <a:solidFill>
                  <a:srgbClr val="FD0000"/>
                </a:solidFill>
                <a:latin typeface="Arial MT"/>
                <a:cs typeface="Arial MT"/>
              </a:rPr>
              <a:t>Ca</a:t>
            </a:r>
            <a:r>
              <a:rPr sz="6150" b="0" dirty="0">
                <a:solidFill>
                  <a:srgbClr val="FD0000"/>
                </a:solidFill>
                <a:latin typeface="Arial MT"/>
                <a:cs typeface="Arial MT"/>
              </a:rPr>
              <a:t>	</a:t>
            </a:r>
            <a:r>
              <a:rPr sz="6150" b="0" spc="295" dirty="0">
                <a:solidFill>
                  <a:srgbClr val="FD0000"/>
                </a:solidFill>
                <a:latin typeface="Arial MT"/>
                <a:cs typeface="Arial MT"/>
              </a:rPr>
              <a:t>stone</a:t>
            </a:r>
            <a:r>
              <a:rPr sz="6150" b="0" spc="484" dirty="0">
                <a:solidFill>
                  <a:srgbClr val="FD0000"/>
                </a:solidFill>
                <a:latin typeface="Arial MT"/>
                <a:cs typeface="Arial MT"/>
              </a:rPr>
              <a:t> </a:t>
            </a:r>
            <a:r>
              <a:rPr sz="6150" b="0" spc="250" dirty="0">
                <a:solidFill>
                  <a:srgbClr val="FD0000"/>
                </a:solidFill>
                <a:latin typeface="Arial MT"/>
                <a:cs typeface="Arial MT"/>
              </a:rPr>
              <a:t>Proiect</a:t>
            </a:r>
            <a:endParaRPr sz="6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8647" y="2921057"/>
            <a:ext cx="3907154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10" dirty="0">
                <a:solidFill>
                  <a:srgbClr val="165082"/>
                </a:solidFill>
                <a:latin typeface="Calibri"/>
                <a:cs typeface="Calibri"/>
              </a:rPr>
              <a:t>Airbnb</a:t>
            </a:r>
            <a:r>
              <a:rPr sz="3050" spc="-155" dirty="0">
                <a:solidFill>
                  <a:srgbClr val="165082"/>
                </a:solidFill>
                <a:latin typeface="Calibri"/>
                <a:cs typeface="Calibri"/>
              </a:rPr>
              <a:t> </a:t>
            </a:r>
            <a:r>
              <a:rPr sz="3050" spc="-20" dirty="0">
                <a:solidFill>
                  <a:srgbClr val="1F4D79"/>
                </a:solidFill>
                <a:latin typeface="Calibri"/>
                <a:cs typeface="Calibri"/>
              </a:rPr>
              <a:t>Bookings</a:t>
            </a:r>
            <a:r>
              <a:rPr sz="3050" spc="-45" dirty="0">
                <a:solidFill>
                  <a:srgbClr val="1F4D79"/>
                </a:solidFill>
                <a:latin typeface="Calibri"/>
                <a:cs typeface="Calibri"/>
              </a:rPr>
              <a:t> </a:t>
            </a:r>
            <a:r>
              <a:rPr sz="3050" spc="-10" dirty="0">
                <a:solidFill>
                  <a:srgbClr val="214B80"/>
                </a:solidFill>
                <a:latin typeface="Calibri"/>
                <a:cs typeface="Calibri"/>
              </a:rPr>
              <a:t>Analysis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648" y="1435643"/>
            <a:ext cx="407556" cy="239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386" y="2422752"/>
            <a:ext cx="171996" cy="127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386" y="3637944"/>
            <a:ext cx="171996" cy="127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386" y="4124020"/>
            <a:ext cx="171996" cy="1271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386" y="4838179"/>
            <a:ext cx="171996" cy="1271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386" y="5541120"/>
            <a:ext cx="171996" cy="127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0386" y="2935003"/>
            <a:ext cx="171996" cy="1271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43206" y="1221036"/>
            <a:ext cx="1795780" cy="612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510">
              <a:lnSpc>
                <a:spcPts val="2215"/>
              </a:lnSpc>
              <a:spcBef>
                <a:spcPts val="110"/>
              </a:spcBef>
            </a:pPr>
            <a:r>
              <a:rPr sz="2050" u="heavy" spc="265" dirty="0">
                <a:solidFill>
                  <a:srgbClr val="F70500"/>
                </a:solidFill>
                <a:uFill>
                  <a:solidFill>
                    <a:srgbClr val="DF0C0C"/>
                  </a:solidFill>
                </a:uFill>
              </a:rPr>
              <a:t>BUSINESS</a:t>
            </a:r>
            <a:endParaRPr sz="2050"/>
          </a:p>
          <a:p>
            <a:pPr marL="12700">
              <a:lnSpc>
                <a:spcPts val="2395"/>
              </a:lnSpc>
            </a:pPr>
            <a:r>
              <a:rPr sz="2200" u="heavy" spc="155" dirty="0">
                <a:solidFill>
                  <a:srgbClr val="EF0507"/>
                </a:solidFill>
                <a:uFill>
                  <a:solidFill>
                    <a:srgbClr val="DF0C0C"/>
                  </a:solidFill>
                </a:uFill>
              </a:rPr>
              <a:t>CONCLUSION</a:t>
            </a:r>
            <a:endParaRPr sz="2200"/>
          </a:p>
        </p:txBody>
      </p:sp>
      <p:sp>
        <p:nvSpPr>
          <p:cNvPr id="10" name="object 10"/>
          <p:cNvSpPr txBox="1"/>
          <p:nvPr/>
        </p:nvSpPr>
        <p:spPr>
          <a:xfrm>
            <a:off x="641984" y="1871630"/>
            <a:ext cx="9106535" cy="42767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0985" marR="49530" indent="-248920">
              <a:lnSpc>
                <a:spcPts val="1680"/>
              </a:lnSpc>
              <a:spcBef>
                <a:spcPts val="225"/>
              </a:spcBef>
            </a:pPr>
            <a:r>
              <a:rPr sz="1450" spc="185" dirty="0">
                <a:solidFill>
                  <a:srgbClr val="00B8F4"/>
                </a:solidFill>
                <a:latin typeface="Calibri"/>
                <a:cs typeface="Calibri"/>
              </a:rPr>
              <a:t>M</a:t>
            </a:r>
            <a:r>
              <a:rPr sz="1450" spc="40" dirty="0">
                <a:solidFill>
                  <a:srgbClr val="00B8F4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Manhattan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and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Brooklyn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have</a:t>
            </a:r>
            <a:r>
              <a:rPr sz="1450" spc="-35" dirty="0">
                <a:latin typeface="Calibri"/>
                <a:cs typeface="Calibri"/>
              </a:rPr>
              <a:t> the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highest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demand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for </a:t>
            </a:r>
            <a:r>
              <a:rPr sz="1450" spc="-25" dirty="0">
                <a:latin typeface="Calibri"/>
                <a:cs typeface="Calibri"/>
              </a:rPr>
              <a:t>Airbnb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rentals,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as</a:t>
            </a:r>
            <a:r>
              <a:rPr sz="1450" spc="-40" dirty="0">
                <a:latin typeface="Calibri"/>
                <a:cs typeface="Calibri"/>
              </a:rPr>
              <a:t> evidenced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by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the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large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number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of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listings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these </a:t>
            </a:r>
            <a:r>
              <a:rPr sz="1450" spc="-30" dirty="0">
                <a:latin typeface="Calibri"/>
                <a:cs typeface="Calibri"/>
              </a:rPr>
              <a:t>neighborhoods.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This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could </a:t>
            </a:r>
            <a:r>
              <a:rPr sz="1450" spc="-50" dirty="0">
                <a:latin typeface="Calibri"/>
                <a:cs typeface="Calibri"/>
              </a:rPr>
              <a:t>make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them</a:t>
            </a:r>
            <a:r>
              <a:rPr sz="1450" spc="-45" dirty="0">
                <a:latin typeface="Calibri"/>
                <a:cs typeface="Calibri"/>
              </a:rPr>
              <a:t> attractive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areas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for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hosts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to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invest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property.</a:t>
            </a:r>
            <a:endParaRPr sz="1450">
              <a:latin typeface="Calibri"/>
              <a:cs typeface="Calibri"/>
            </a:endParaRPr>
          </a:p>
          <a:p>
            <a:pPr marL="263525" marR="365760" indent="-1270">
              <a:lnSpc>
                <a:spcPct val="101499"/>
              </a:lnSpc>
              <a:spcBef>
                <a:spcPts val="250"/>
              </a:spcBef>
            </a:pPr>
            <a:r>
              <a:rPr sz="1450" spc="-10" dirty="0">
                <a:latin typeface="Calibri"/>
                <a:cs typeface="Calibri"/>
              </a:rPr>
              <a:t>Manhattan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is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world-</a:t>
            </a:r>
            <a:r>
              <a:rPr sz="1450" dirty="0">
                <a:latin typeface="Calibri"/>
                <a:cs typeface="Calibri"/>
              </a:rPr>
              <a:t>famous</a:t>
            </a:r>
            <a:r>
              <a:rPr sz="1450" spc="7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for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its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parks,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museums,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buildings,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town,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liberty,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gardens,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markets,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island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and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also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its </a:t>
            </a:r>
            <a:r>
              <a:rPr sz="1450" spc="-10" dirty="0">
                <a:latin typeface="Calibri"/>
                <a:cs typeface="Calibri"/>
              </a:rPr>
              <a:t>substantial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number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tourists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throughout</a:t>
            </a:r>
            <a:r>
              <a:rPr sz="1450" spc="10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year</a:t>
            </a:r>
            <a:r>
              <a:rPr sz="1450" spc="6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,it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makes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sense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that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demand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and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price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both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high.</a:t>
            </a:r>
            <a:endParaRPr sz="1450">
              <a:latin typeface="Calibri"/>
              <a:cs typeface="Calibri"/>
            </a:endParaRPr>
          </a:p>
          <a:p>
            <a:pPr marL="260985" marR="5080" indent="-1905">
              <a:lnSpc>
                <a:spcPts val="1680"/>
              </a:lnSpc>
              <a:spcBef>
                <a:spcPts val="600"/>
              </a:spcBef>
            </a:pPr>
            <a:r>
              <a:rPr sz="1450" spc="-35" dirty="0">
                <a:latin typeface="Calibri"/>
                <a:cs typeface="Calibri"/>
              </a:rPr>
              <a:t>Brooklyn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comes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in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second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with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significant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number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of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listings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and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cheaper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prices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as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compared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to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Manhattan: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With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most </a:t>
            </a:r>
            <a:r>
              <a:rPr sz="1450" spc="-25" dirty="0">
                <a:latin typeface="Calibri"/>
                <a:cs typeface="Calibri"/>
              </a:rPr>
              <a:t>listings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located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in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Williamsburg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and</a:t>
            </a:r>
            <a:r>
              <a:rPr sz="1450" spc="-40" dirty="0">
                <a:latin typeface="Calibri"/>
                <a:cs typeface="Calibri"/>
              </a:rPr>
              <a:t> Bedford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Stuyvesant</a:t>
            </a:r>
            <a:r>
              <a:rPr sz="1450" spc="95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two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neighborhoods</a:t>
            </a:r>
            <a:r>
              <a:rPr sz="1450" spc="85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strategically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close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to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Manhattan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tourists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get</a:t>
            </a:r>
            <a:r>
              <a:rPr sz="1450" spc="50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chance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to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enjoy</a:t>
            </a:r>
            <a:r>
              <a:rPr sz="1450" spc="-35" dirty="0">
                <a:latin typeface="Calibri"/>
                <a:cs typeface="Calibri"/>
              </a:rPr>
              <a:t> both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boroughs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equally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while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spending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less.</a:t>
            </a:r>
            <a:endParaRPr sz="1450">
              <a:latin typeface="Calibri"/>
              <a:cs typeface="Calibri"/>
            </a:endParaRPr>
          </a:p>
          <a:p>
            <a:pPr marL="260985" marR="321945" indent="-3175">
              <a:lnSpc>
                <a:spcPts val="1680"/>
              </a:lnSpc>
              <a:spcBef>
                <a:spcPts val="645"/>
              </a:spcBef>
            </a:pPr>
            <a:r>
              <a:rPr sz="1450" spc="-35" dirty="0">
                <a:latin typeface="Calibri"/>
                <a:cs typeface="Calibri"/>
              </a:rPr>
              <a:t>Williamsburg,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Bedford-</a:t>
            </a:r>
            <a:r>
              <a:rPr sz="1450" spc="-35" dirty="0">
                <a:latin typeface="Calibri"/>
                <a:cs typeface="Calibri"/>
              </a:rPr>
              <a:t>Stuyvesant,</a:t>
            </a:r>
            <a:r>
              <a:rPr sz="1450" spc="-12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Harlem,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Bush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wick,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and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the </a:t>
            </a:r>
            <a:r>
              <a:rPr sz="1450" spc="-30" dirty="0">
                <a:latin typeface="Calibri"/>
                <a:cs typeface="Calibri"/>
              </a:rPr>
              <a:t>Upper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West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Side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are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top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neighborhoods</a:t>
            </a:r>
            <a:r>
              <a:rPr sz="1450" spc="9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terms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of </a:t>
            </a:r>
            <a:r>
              <a:rPr sz="1450" spc="-30" dirty="0">
                <a:latin typeface="Calibri"/>
                <a:cs typeface="Calibri"/>
              </a:rPr>
              <a:t>listing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counts, </a:t>
            </a:r>
            <a:r>
              <a:rPr sz="1450" spc="-40" dirty="0">
                <a:latin typeface="Calibri"/>
                <a:cs typeface="Calibri"/>
              </a:rPr>
              <a:t>indicating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strong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demand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for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Airbnb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rentals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these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areas.</a:t>
            </a:r>
            <a:endParaRPr sz="1450">
              <a:latin typeface="Calibri"/>
              <a:cs typeface="Calibri"/>
            </a:endParaRPr>
          </a:p>
          <a:p>
            <a:pPr marL="260985" marR="610870" indent="5080">
              <a:lnSpc>
                <a:spcPts val="1680"/>
              </a:lnSpc>
              <a:spcBef>
                <a:spcPts val="434"/>
              </a:spcBef>
            </a:pPr>
            <a:r>
              <a:rPr sz="1450" spc="-50" dirty="0">
                <a:latin typeface="Calibri"/>
                <a:cs typeface="Calibri"/>
              </a:rPr>
              <a:t>The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average </a:t>
            </a:r>
            <a:r>
              <a:rPr sz="1450" spc="-25" dirty="0">
                <a:latin typeface="Calibri"/>
                <a:cs typeface="Calibri"/>
              </a:rPr>
              <a:t>price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</a:t>
            </a:r>
            <a:r>
              <a:rPr sz="1450" spc="-8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listing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in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New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55" dirty="0">
                <a:latin typeface="Calibri"/>
                <a:cs typeface="Calibri"/>
              </a:rPr>
              <a:t>York</a:t>
            </a:r>
            <a:r>
              <a:rPr sz="1450" spc="-25" dirty="0">
                <a:latin typeface="Calibri"/>
                <a:cs typeface="Calibri"/>
              </a:rPr>
              <a:t> City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is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higher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center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of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the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city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(Manhattan)</a:t>
            </a:r>
            <a:r>
              <a:rPr sz="1450" spc="80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compared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to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outer </a:t>
            </a:r>
            <a:r>
              <a:rPr sz="1450" spc="-35" dirty="0">
                <a:latin typeface="Calibri"/>
                <a:cs typeface="Calibri"/>
              </a:rPr>
              <a:t>boroughs.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This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could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indicate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that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investing</a:t>
            </a:r>
            <a:r>
              <a:rPr sz="1450" dirty="0">
                <a:latin typeface="Calibri"/>
                <a:cs typeface="Calibri"/>
              </a:rPr>
              <a:t> in</a:t>
            </a:r>
            <a:r>
              <a:rPr sz="1450" spc="-8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property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in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Manhattan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65" dirty="0">
                <a:latin typeface="Calibri"/>
                <a:cs typeface="Calibri"/>
              </a:rPr>
              <a:t>may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be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more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lucrative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for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Airbnb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rentals.</a:t>
            </a:r>
            <a:endParaRPr sz="1450">
              <a:latin typeface="Calibri"/>
              <a:cs typeface="Calibri"/>
            </a:endParaRPr>
          </a:p>
          <a:p>
            <a:pPr marL="259079">
              <a:lnSpc>
                <a:spcPts val="1630"/>
              </a:lnSpc>
            </a:pPr>
            <a:r>
              <a:rPr sz="1450" spc="-10" dirty="0">
                <a:latin typeface="Calibri"/>
                <a:cs typeface="Calibri"/>
              </a:rPr>
              <a:t>But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Manhattan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and </a:t>
            </a:r>
            <a:r>
              <a:rPr sz="1450" spc="-35" dirty="0">
                <a:latin typeface="Calibri"/>
                <a:cs typeface="Calibri"/>
              </a:rPr>
              <a:t>Brooklyn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have</a:t>
            </a:r>
            <a:r>
              <a:rPr sz="1450" spc="-35" dirty="0">
                <a:latin typeface="Calibri"/>
                <a:cs typeface="Calibri"/>
              </a:rPr>
              <a:t> the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largest</a:t>
            </a:r>
            <a:r>
              <a:rPr sz="1450" spc="-35" dirty="0">
                <a:latin typeface="Calibri"/>
                <a:cs typeface="Calibri"/>
              </a:rPr>
              <a:t> number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of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hosts,</a:t>
            </a:r>
            <a:r>
              <a:rPr sz="1450" spc="-40" dirty="0">
                <a:latin typeface="Calibri"/>
                <a:cs typeface="Calibri"/>
              </a:rPr>
              <a:t> indicating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high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level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-45" dirty="0">
                <a:latin typeface="Calibri"/>
                <a:cs typeface="Calibri"/>
              </a:rPr>
              <a:t> competition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these </a:t>
            </a:r>
            <a:r>
              <a:rPr sz="1450" spc="-10" dirty="0">
                <a:latin typeface="Calibri"/>
                <a:cs typeface="Calibri"/>
              </a:rPr>
              <a:t>boroughs.</a:t>
            </a:r>
            <a:endParaRPr sz="1450">
              <a:latin typeface="Calibri"/>
              <a:cs typeface="Calibri"/>
            </a:endParaRPr>
          </a:p>
          <a:p>
            <a:pPr marL="260985" marR="80645" indent="5080">
              <a:lnSpc>
                <a:spcPct val="95600"/>
              </a:lnSpc>
              <a:spcBef>
                <a:spcPts val="635"/>
              </a:spcBef>
            </a:pPr>
            <a:r>
              <a:rPr sz="1450" spc="-50" dirty="0">
                <a:latin typeface="Calibri"/>
                <a:cs typeface="Calibri"/>
              </a:rPr>
              <a:t>The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data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suggests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that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Airbnb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rentals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45" dirty="0">
                <a:latin typeface="Calibri"/>
                <a:cs typeface="Calibri"/>
              </a:rPr>
              <a:t>are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primarily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used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for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55" dirty="0">
                <a:latin typeface="Calibri"/>
                <a:cs typeface="Calibri"/>
              </a:rPr>
              <a:t>short-</a:t>
            </a:r>
            <a:r>
              <a:rPr sz="1450" spc="-25" dirty="0">
                <a:latin typeface="Calibri"/>
                <a:cs typeface="Calibri"/>
              </a:rPr>
              <a:t>term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stays,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with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relatively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55" dirty="0">
                <a:latin typeface="Calibri"/>
                <a:cs typeface="Calibri"/>
              </a:rPr>
              <a:t>few</a:t>
            </a:r>
            <a:r>
              <a:rPr sz="1450" spc="-25" dirty="0">
                <a:latin typeface="Calibri"/>
                <a:cs typeface="Calibri"/>
              </a:rPr>
              <a:t> listings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requiring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a </a:t>
            </a:r>
            <a:r>
              <a:rPr sz="1450" spc="-40" dirty="0">
                <a:latin typeface="Calibri"/>
                <a:cs typeface="Calibri"/>
              </a:rPr>
              <a:t>minimum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stay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of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30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nights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or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more.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Hosts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65" dirty="0">
                <a:latin typeface="Calibri"/>
                <a:cs typeface="Calibri"/>
              </a:rPr>
              <a:t>may</a:t>
            </a:r>
            <a:r>
              <a:rPr sz="1450" spc="-2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want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to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consider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investing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in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property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that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can</a:t>
            </a:r>
            <a:r>
              <a:rPr sz="1450" spc="-45" dirty="0">
                <a:latin typeface="Calibri"/>
                <a:cs typeface="Calibri"/>
              </a:rPr>
              <a:t> accommodate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shorter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stays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8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order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to</a:t>
            </a:r>
            <a:r>
              <a:rPr sz="1450" spc="-45" dirty="0">
                <a:latin typeface="Calibri"/>
                <a:cs typeface="Calibri"/>
              </a:rPr>
              <a:t> maximize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their </a:t>
            </a:r>
            <a:r>
              <a:rPr sz="1450" spc="-40" dirty="0">
                <a:latin typeface="Calibri"/>
                <a:cs typeface="Calibri"/>
              </a:rPr>
              <a:t>occupancy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rate.</a:t>
            </a:r>
            <a:endParaRPr sz="1450">
              <a:latin typeface="Calibri"/>
              <a:cs typeface="Calibri"/>
            </a:endParaRPr>
          </a:p>
          <a:p>
            <a:pPr marL="262890" marR="128270" indent="3175" algn="just">
              <a:lnSpc>
                <a:spcPts val="1680"/>
              </a:lnSpc>
              <a:spcBef>
                <a:spcPts val="515"/>
              </a:spcBef>
            </a:pPr>
            <a:r>
              <a:rPr sz="1450" spc="-60" dirty="0">
                <a:latin typeface="Calibri"/>
                <a:cs typeface="Calibri"/>
              </a:rPr>
              <a:t>The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majority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of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listings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on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Airbnb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are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for </a:t>
            </a:r>
            <a:r>
              <a:rPr sz="1450" spc="-30" dirty="0">
                <a:latin typeface="Calibri"/>
                <a:cs typeface="Calibri"/>
              </a:rPr>
              <a:t>entire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homes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or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apartments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and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also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Private </a:t>
            </a:r>
            <a:r>
              <a:rPr sz="1450" spc="-45" dirty="0">
                <a:latin typeface="Calibri"/>
                <a:cs typeface="Calibri"/>
              </a:rPr>
              <a:t>Rooms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with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relatively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fewer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listings for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shared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rooms.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This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suggests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that</a:t>
            </a:r>
            <a:r>
              <a:rPr sz="1450" spc="-4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travelers </a:t>
            </a:r>
            <a:r>
              <a:rPr sz="1450" spc="-20" dirty="0">
                <a:latin typeface="Calibri"/>
                <a:cs typeface="Calibri"/>
              </a:rPr>
              <a:t>using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Airbnb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have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</a:t>
            </a:r>
            <a:r>
              <a:rPr sz="1450" spc="-8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wide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range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accommodation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options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to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choose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from, </a:t>
            </a:r>
            <a:r>
              <a:rPr sz="1450" spc="-35" dirty="0">
                <a:latin typeface="Calibri"/>
                <a:cs typeface="Calibri"/>
              </a:rPr>
              <a:t>and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hosts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80" dirty="0">
                <a:latin typeface="Calibri"/>
                <a:cs typeface="Calibri"/>
              </a:rPr>
              <a:t>may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want </a:t>
            </a:r>
            <a:r>
              <a:rPr sz="1450" spc="-20" dirty="0">
                <a:latin typeface="Calibri"/>
                <a:cs typeface="Calibri"/>
              </a:rPr>
              <a:t>to</a:t>
            </a:r>
            <a:r>
              <a:rPr sz="1450" spc="-40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consider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investing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property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that </a:t>
            </a:r>
            <a:r>
              <a:rPr sz="1450" spc="-40" dirty="0">
                <a:latin typeface="Calibri"/>
                <a:cs typeface="Calibri"/>
              </a:rPr>
              <a:t>can </a:t>
            </a:r>
            <a:r>
              <a:rPr sz="1450" spc="-45" dirty="0">
                <a:latin typeface="Calibri"/>
                <a:cs typeface="Calibri"/>
              </a:rPr>
              <a:t>accommodate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multiple </a:t>
            </a:r>
            <a:r>
              <a:rPr sz="1450" spc="-10" dirty="0">
                <a:latin typeface="Calibri"/>
                <a:cs typeface="Calibri"/>
              </a:rPr>
              <a:t>guests.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1741" y="1873113"/>
            <a:ext cx="3496009" cy="40045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07" y="4153932"/>
            <a:ext cx="168257" cy="127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8666" y="2101195"/>
            <a:ext cx="1521792" cy="2692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646" y="3207954"/>
            <a:ext cx="168257" cy="1233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4604" marR="5080" indent="1270">
              <a:lnSpc>
                <a:spcPts val="2560"/>
              </a:lnSpc>
              <a:spcBef>
                <a:spcPts val="555"/>
              </a:spcBef>
            </a:pPr>
            <a:r>
              <a:rPr spc="285" dirty="0">
                <a:solidFill>
                  <a:srgbClr val="F70107"/>
                </a:solidFill>
              </a:rPr>
              <a:t>BUSINESS </a:t>
            </a:r>
            <a:r>
              <a:rPr spc="260" dirty="0"/>
              <a:t>CONCLUSION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9079" marR="5080" indent="-247015">
              <a:lnSpc>
                <a:spcPct val="96000"/>
              </a:lnSpc>
              <a:spcBef>
                <a:spcPts val="190"/>
              </a:spcBef>
            </a:pPr>
            <a:r>
              <a:rPr spc="280" dirty="0">
                <a:solidFill>
                  <a:srgbClr val="08AAF9"/>
                </a:solidFill>
              </a:rPr>
              <a:t>M</a:t>
            </a:r>
            <a:r>
              <a:rPr spc="15" dirty="0">
                <a:solidFill>
                  <a:srgbClr val="08AAF9"/>
                </a:solidFill>
              </a:rPr>
              <a:t> </a:t>
            </a:r>
            <a:r>
              <a:rPr spc="-40" dirty="0"/>
              <a:t>The</a:t>
            </a:r>
            <a:r>
              <a:rPr spc="-35" dirty="0"/>
              <a:t> </a:t>
            </a:r>
            <a:r>
              <a:rPr spc="-40" dirty="0"/>
              <a:t>data</a:t>
            </a:r>
            <a:r>
              <a:rPr spc="-25" dirty="0"/>
              <a:t> </a:t>
            </a:r>
            <a:r>
              <a:rPr spc="-30" dirty="0"/>
              <a:t>indicates</a:t>
            </a:r>
            <a:r>
              <a:rPr spc="5" dirty="0"/>
              <a:t> </a:t>
            </a:r>
            <a:r>
              <a:rPr spc="-20" dirty="0"/>
              <a:t>that</a:t>
            </a:r>
            <a:r>
              <a:rPr spc="-10" dirty="0"/>
              <a:t> </a:t>
            </a:r>
            <a:r>
              <a:rPr spc="-35" dirty="0"/>
              <a:t>there</a:t>
            </a:r>
            <a:r>
              <a:rPr spc="-2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20" dirty="0"/>
              <a:t>high</a:t>
            </a:r>
            <a:r>
              <a:rPr spc="-40" dirty="0"/>
              <a:t> </a:t>
            </a:r>
            <a:r>
              <a:rPr spc="-25" dirty="0"/>
              <a:t>level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competition </a:t>
            </a:r>
            <a:r>
              <a:rPr spc="-35" dirty="0"/>
              <a:t>among</a:t>
            </a:r>
            <a:r>
              <a:rPr spc="-30" dirty="0"/>
              <a:t> Airbnb</a:t>
            </a:r>
            <a:r>
              <a:rPr spc="-15" dirty="0"/>
              <a:t> </a:t>
            </a:r>
            <a:r>
              <a:rPr spc="-30" dirty="0"/>
              <a:t>hosts,</a:t>
            </a:r>
            <a:r>
              <a:rPr spc="-40" dirty="0"/>
              <a:t> </a:t>
            </a:r>
            <a:r>
              <a:rPr spc="-20" dirty="0"/>
              <a:t>with</a:t>
            </a:r>
            <a:r>
              <a:rPr spc="-6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40" dirty="0"/>
              <a:t>small</a:t>
            </a:r>
            <a:r>
              <a:rPr spc="-5" dirty="0"/>
              <a:t> </a:t>
            </a:r>
            <a:r>
              <a:rPr spc="-35" dirty="0"/>
              <a:t>number</a:t>
            </a:r>
            <a:r>
              <a:rPr spc="5" dirty="0"/>
              <a:t> </a:t>
            </a:r>
            <a:r>
              <a:rPr spc="-20" dirty="0"/>
              <a:t>of</a:t>
            </a:r>
            <a:r>
              <a:rPr spc="-65" dirty="0"/>
              <a:t> </a:t>
            </a:r>
            <a:r>
              <a:rPr spc="-20" dirty="0"/>
              <a:t>hosts</a:t>
            </a:r>
            <a:r>
              <a:rPr spc="-5" dirty="0"/>
              <a:t> </a:t>
            </a:r>
            <a:r>
              <a:rPr spc="-20" dirty="0"/>
              <a:t>dominating </a:t>
            </a:r>
            <a:r>
              <a:rPr dirty="0"/>
              <a:t>a</a:t>
            </a:r>
            <a:r>
              <a:rPr spc="-85" dirty="0"/>
              <a:t> </a:t>
            </a:r>
            <a:r>
              <a:rPr spc="-35" dirty="0"/>
              <a:t>large</a:t>
            </a:r>
            <a:r>
              <a:rPr spc="-45" dirty="0"/>
              <a:t> </a:t>
            </a:r>
            <a:r>
              <a:rPr spc="-30" dirty="0"/>
              <a:t>portion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35" dirty="0"/>
              <a:t>the</a:t>
            </a:r>
            <a:r>
              <a:rPr spc="-45" dirty="0"/>
              <a:t> </a:t>
            </a:r>
            <a:r>
              <a:rPr spc="-40" dirty="0"/>
              <a:t>market.</a:t>
            </a:r>
            <a:r>
              <a:rPr spc="-5" dirty="0"/>
              <a:t> </a:t>
            </a:r>
            <a:r>
              <a:rPr spc="-30" dirty="0"/>
              <a:t>Hosts</a:t>
            </a:r>
            <a:r>
              <a:rPr spc="-25" dirty="0"/>
              <a:t> </a:t>
            </a:r>
            <a:r>
              <a:rPr spc="-65" dirty="0"/>
              <a:t>may</a:t>
            </a:r>
            <a:r>
              <a:rPr spc="-20" dirty="0"/>
              <a:t> </a:t>
            </a:r>
            <a:r>
              <a:rPr spc="-30" dirty="0"/>
              <a:t>want</a:t>
            </a:r>
            <a:r>
              <a:rPr spc="25" dirty="0"/>
              <a:t> </a:t>
            </a:r>
            <a:r>
              <a:rPr spc="-50" dirty="0"/>
              <a:t>to</a:t>
            </a:r>
            <a:r>
              <a:rPr spc="-30" dirty="0"/>
              <a:t> </a:t>
            </a:r>
            <a:r>
              <a:rPr spc="-10" dirty="0"/>
              <a:t>consider </a:t>
            </a:r>
            <a:r>
              <a:rPr spc="-35" dirty="0"/>
              <a:t>investing</a:t>
            </a:r>
            <a:r>
              <a:rPr spc="-2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35" dirty="0"/>
              <a:t>property</a:t>
            </a:r>
            <a:r>
              <a:rPr spc="-1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35" dirty="0"/>
              <a:t>areas</a:t>
            </a:r>
            <a:r>
              <a:rPr spc="-45" dirty="0"/>
              <a:t> </a:t>
            </a:r>
            <a:r>
              <a:rPr spc="-10" dirty="0"/>
              <a:t>with</a:t>
            </a:r>
            <a:r>
              <a:rPr spc="-45" dirty="0"/>
              <a:t> </a:t>
            </a:r>
            <a:r>
              <a:rPr spc="-35" dirty="0"/>
              <a:t>relatively</a:t>
            </a:r>
            <a:r>
              <a:rPr dirty="0"/>
              <a:t> </a:t>
            </a:r>
            <a:r>
              <a:rPr spc="-45" dirty="0"/>
              <a:t>fewer</a:t>
            </a:r>
            <a:r>
              <a:rPr dirty="0"/>
              <a:t> </a:t>
            </a:r>
            <a:r>
              <a:rPr spc="-30" dirty="0"/>
              <a:t>listings</a:t>
            </a:r>
            <a:r>
              <a:rPr spc="-35" dirty="0"/>
              <a:t> </a:t>
            </a:r>
            <a:r>
              <a:rPr spc="-25" dirty="0"/>
              <a:t>in </a:t>
            </a:r>
            <a:r>
              <a:rPr spc="-30" dirty="0"/>
              <a:t>order</a:t>
            </a:r>
            <a:r>
              <a:rPr spc="-5" dirty="0"/>
              <a:t> </a:t>
            </a:r>
            <a:r>
              <a:rPr spc="-30" dirty="0"/>
              <a:t>to</a:t>
            </a:r>
            <a:r>
              <a:rPr spc="-50" dirty="0"/>
              <a:t> </a:t>
            </a:r>
            <a:r>
              <a:rPr spc="-45" dirty="0"/>
              <a:t>differentiate</a:t>
            </a:r>
            <a:r>
              <a:rPr spc="75" dirty="0"/>
              <a:t> </a:t>
            </a:r>
            <a:r>
              <a:rPr spc="-35" dirty="0"/>
              <a:t>themselves</a:t>
            </a:r>
            <a:r>
              <a:rPr spc="45" dirty="0"/>
              <a:t> </a:t>
            </a:r>
            <a:r>
              <a:rPr spc="-45" dirty="0"/>
              <a:t>from</a:t>
            </a:r>
            <a:r>
              <a:rPr spc="-30" dirty="0"/>
              <a:t> </a:t>
            </a:r>
            <a:r>
              <a:rPr spc="-20" dirty="0"/>
              <a:t>the</a:t>
            </a:r>
            <a:r>
              <a:rPr spc="-60" dirty="0"/>
              <a:t> </a:t>
            </a:r>
            <a:r>
              <a:rPr spc="-10" dirty="0"/>
              <a:t>competition.</a:t>
            </a:r>
          </a:p>
          <a:p>
            <a:pPr marL="257175" marR="29209" indent="5080">
              <a:lnSpc>
                <a:spcPct val="95900"/>
              </a:lnSpc>
              <a:spcBef>
                <a:spcPts val="980"/>
              </a:spcBef>
            </a:pPr>
            <a:r>
              <a:rPr spc="-40" dirty="0"/>
              <a:t>The</a:t>
            </a:r>
            <a:r>
              <a:rPr spc="-45" dirty="0"/>
              <a:t> </a:t>
            </a:r>
            <a:r>
              <a:rPr spc="-40" dirty="0"/>
              <a:t>data </a:t>
            </a:r>
            <a:r>
              <a:rPr spc="-30" dirty="0"/>
              <a:t>indicates</a:t>
            </a:r>
            <a:r>
              <a:rPr spc="-15" dirty="0"/>
              <a:t> </a:t>
            </a:r>
            <a:r>
              <a:rPr spc="-20" dirty="0"/>
              <a:t>that</a:t>
            </a:r>
            <a:r>
              <a:rPr spc="-15" dirty="0"/>
              <a:t> </a:t>
            </a:r>
            <a:r>
              <a:rPr spc="-30" dirty="0"/>
              <a:t>the</a:t>
            </a:r>
            <a:r>
              <a:rPr spc="-50" dirty="0"/>
              <a:t> </a:t>
            </a:r>
            <a:r>
              <a:rPr spc="-35" dirty="0"/>
              <a:t>availability</a:t>
            </a:r>
            <a:r>
              <a:rPr spc="15" dirty="0"/>
              <a:t> </a:t>
            </a:r>
            <a:r>
              <a:rPr spc="-50" dirty="0"/>
              <a:t>of</a:t>
            </a:r>
            <a:r>
              <a:rPr spc="-30" dirty="0"/>
              <a:t> </a:t>
            </a:r>
            <a:r>
              <a:rPr spc="-25" dirty="0"/>
              <a:t>Airbnb</a:t>
            </a:r>
            <a:r>
              <a:rPr spc="-20" dirty="0"/>
              <a:t> </a:t>
            </a:r>
            <a:r>
              <a:rPr spc="-35" dirty="0"/>
              <a:t>rentals</a:t>
            </a:r>
            <a:r>
              <a:rPr spc="-15" dirty="0"/>
              <a:t> </a:t>
            </a:r>
            <a:r>
              <a:rPr spc="-10" dirty="0"/>
              <a:t>varies </a:t>
            </a:r>
            <a:r>
              <a:rPr spc="-35" dirty="0"/>
              <a:t>significantly</a:t>
            </a:r>
            <a:r>
              <a:rPr spc="55" dirty="0"/>
              <a:t> </a:t>
            </a:r>
            <a:r>
              <a:rPr spc="-35" dirty="0"/>
              <a:t>across</a:t>
            </a:r>
            <a:r>
              <a:rPr spc="15" dirty="0"/>
              <a:t> </a:t>
            </a:r>
            <a:r>
              <a:rPr spc="-35" dirty="0"/>
              <a:t>neighborhoods,</a:t>
            </a:r>
            <a:r>
              <a:rPr spc="-45" dirty="0"/>
              <a:t> </a:t>
            </a:r>
            <a:r>
              <a:rPr spc="-10" dirty="0"/>
              <a:t>with</a:t>
            </a:r>
            <a:r>
              <a:rPr spc="-15" dirty="0"/>
              <a:t> </a:t>
            </a:r>
            <a:r>
              <a:rPr spc="-40" dirty="0"/>
              <a:t>some</a:t>
            </a:r>
            <a:r>
              <a:rPr spc="-25" dirty="0"/>
              <a:t> </a:t>
            </a:r>
            <a:r>
              <a:rPr spc="-10" dirty="0"/>
              <a:t>neighborhoods </a:t>
            </a:r>
            <a:r>
              <a:rPr spc="-30" dirty="0"/>
              <a:t>having</a:t>
            </a:r>
            <a:r>
              <a:rPr spc="-3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20" dirty="0"/>
              <a:t>high</a:t>
            </a:r>
            <a:r>
              <a:rPr spc="-30" dirty="0"/>
              <a:t> </a:t>
            </a:r>
            <a:r>
              <a:rPr spc="-45" dirty="0"/>
              <a:t>concentration</a:t>
            </a:r>
            <a:r>
              <a:rPr spc="55" dirty="0"/>
              <a:t>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25" dirty="0"/>
              <a:t>listings</a:t>
            </a:r>
            <a:r>
              <a:rPr spc="-10" dirty="0"/>
              <a:t> </a:t>
            </a:r>
            <a:r>
              <a:rPr spc="-20" dirty="0"/>
              <a:t>and </a:t>
            </a:r>
            <a:r>
              <a:rPr spc="-35" dirty="0"/>
              <a:t>others</a:t>
            </a:r>
            <a:r>
              <a:rPr spc="-45" dirty="0"/>
              <a:t> </a:t>
            </a:r>
            <a:r>
              <a:rPr spc="-10" dirty="0"/>
              <a:t>having </a:t>
            </a:r>
            <a:r>
              <a:rPr spc="-35" dirty="0"/>
              <a:t>relatively</a:t>
            </a:r>
            <a:r>
              <a:rPr spc="-5" dirty="0"/>
              <a:t> </a:t>
            </a:r>
            <a:r>
              <a:rPr spc="-20" dirty="0"/>
              <a:t>few.</a:t>
            </a:r>
          </a:p>
          <a:p>
            <a:pPr marL="245745" marR="55244" indent="5080">
              <a:lnSpc>
                <a:spcPct val="95900"/>
              </a:lnSpc>
              <a:spcBef>
                <a:spcPts val="894"/>
              </a:spcBef>
            </a:pPr>
            <a:r>
              <a:rPr spc="-60" dirty="0"/>
              <a:t>The</a:t>
            </a:r>
            <a:r>
              <a:rPr spc="-25" dirty="0"/>
              <a:t> </a:t>
            </a:r>
            <a:r>
              <a:rPr spc="-40" dirty="0"/>
              <a:t>neighborhoods</a:t>
            </a:r>
            <a:r>
              <a:rPr spc="25" dirty="0"/>
              <a:t> </a:t>
            </a:r>
            <a:r>
              <a:rPr spc="-25" dirty="0"/>
              <a:t>near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30" dirty="0"/>
              <a:t>airport</a:t>
            </a:r>
            <a:r>
              <a:rPr spc="35" dirty="0"/>
              <a:t> </a:t>
            </a:r>
            <a:r>
              <a:rPr spc="-20" dirty="0"/>
              <a:t>in</a:t>
            </a:r>
            <a:r>
              <a:rPr spc="-60" dirty="0"/>
              <a:t> </a:t>
            </a:r>
            <a:r>
              <a:rPr spc="-35" dirty="0"/>
              <a:t>Queens</a:t>
            </a:r>
            <a:r>
              <a:rPr spc="5" dirty="0"/>
              <a:t> </a:t>
            </a:r>
            <a:r>
              <a:rPr spc="-40" dirty="0"/>
              <a:t>would</a:t>
            </a:r>
            <a:r>
              <a:rPr spc="-25" dirty="0"/>
              <a:t> have</a:t>
            </a:r>
            <a:r>
              <a:rPr spc="-40" dirty="0"/>
              <a:t> </a:t>
            </a:r>
            <a:r>
              <a:rPr spc="-50" dirty="0"/>
              <a:t>a </a:t>
            </a:r>
            <a:r>
              <a:rPr spc="-25" dirty="0"/>
              <a:t>higher</a:t>
            </a:r>
            <a:r>
              <a:rPr spc="-20" dirty="0"/>
              <a:t> </a:t>
            </a:r>
            <a:r>
              <a:rPr spc="-50" dirty="0"/>
              <a:t>average</a:t>
            </a:r>
            <a:r>
              <a:rPr spc="-25" dirty="0"/>
              <a:t> </a:t>
            </a:r>
            <a:r>
              <a:rPr spc="-35" dirty="0"/>
              <a:t>number</a:t>
            </a:r>
            <a:r>
              <a:rPr spc="35" dirty="0"/>
              <a:t>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35" dirty="0"/>
              <a:t>reviews,</a:t>
            </a:r>
            <a:r>
              <a:rPr spc="-2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45" dirty="0"/>
              <a:t>they</a:t>
            </a:r>
            <a:r>
              <a:rPr spc="-35" dirty="0"/>
              <a:t> are</a:t>
            </a:r>
            <a:r>
              <a:rPr spc="-45" dirty="0"/>
              <a:t> </a:t>
            </a:r>
            <a:r>
              <a:rPr spc="-30" dirty="0"/>
              <a:t>likely</a:t>
            </a:r>
            <a:r>
              <a:rPr spc="-20" dirty="0"/>
              <a:t> to</a:t>
            </a:r>
            <a:r>
              <a:rPr spc="-60" dirty="0"/>
              <a:t> </a:t>
            </a:r>
            <a:r>
              <a:rPr spc="-10" dirty="0"/>
              <a:t>attract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lot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30" dirty="0"/>
              <a:t>tourists</a:t>
            </a:r>
            <a:r>
              <a:rPr spc="-35" dirty="0"/>
              <a:t> </a:t>
            </a:r>
            <a:r>
              <a:rPr spc="-20" dirty="0"/>
              <a:t>or</a:t>
            </a:r>
            <a:r>
              <a:rPr spc="-50" dirty="0"/>
              <a:t> </a:t>
            </a:r>
            <a:r>
              <a:rPr spc="-30" dirty="0"/>
              <a:t>visitors</a:t>
            </a:r>
            <a:r>
              <a:rPr spc="-50" dirty="0"/>
              <a:t> </a:t>
            </a:r>
            <a:r>
              <a:rPr spc="-10" dirty="0"/>
              <a:t>who</a:t>
            </a:r>
            <a:r>
              <a:rPr spc="-40" dirty="0"/>
              <a:t> </a:t>
            </a:r>
            <a:r>
              <a:rPr spc="-35" dirty="0"/>
              <a:t>are</a:t>
            </a:r>
            <a:r>
              <a:rPr spc="-45" dirty="0"/>
              <a:t> </a:t>
            </a:r>
            <a:r>
              <a:rPr spc="-30" dirty="0"/>
              <a:t>passing</a:t>
            </a:r>
            <a:r>
              <a:rPr spc="10" dirty="0"/>
              <a:t> </a:t>
            </a:r>
            <a:r>
              <a:rPr spc="-35" dirty="0"/>
              <a:t>through</a:t>
            </a:r>
            <a:r>
              <a:rPr dirty="0"/>
              <a:t> </a:t>
            </a:r>
            <a:r>
              <a:rPr spc="-30" dirty="0"/>
              <a:t>the</a:t>
            </a:r>
            <a:r>
              <a:rPr spc="-50" dirty="0"/>
              <a:t> </a:t>
            </a:r>
            <a:r>
              <a:rPr spc="-10" dirty="0"/>
              <a:t>area. </a:t>
            </a:r>
            <a:r>
              <a:rPr spc="-60" dirty="0"/>
              <a:t>The</a:t>
            </a:r>
            <a:r>
              <a:rPr spc="-25" dirty="0"/>
              <a:t> </a:t>
            </a:r>
            <a:r>
              <a:rPr spc="-35" dirty="0"/>
              <a:t>proximity</a:t>
            </a:r>
            <a:r>
              <a:rPr spc="-45" dirty="0"/>
              <a:t> </a:t>
            </a:r>
            <a:r>
              <a:rPr spc="-10" dirty="0"/>
              <a:t>to</a:t>
            </a:r>
            <a:r>
              <a:rPr spc="-50" dirty="0"/>
              <a:t> </a:t>
            </a:r>
            <a:r>
              <a:rPr spc="-30" dirty="0"/>
              <a:t>the</a:t>
            </a:r>
            <a:r>
              <a:rPr spc="-50" dirty="0"/>
              <a:t> </a:t>
            </a:r>
            <a:r>
              <a:rPr spc="-25" dirty="0"/>
              <a:t>airport</a:t>
            </a:r>
            <a:r>
              <a:rPr spc="-5" dirty="0"/>
              <a:t> </a:t>
            </a:r>
            <a:r>
              <a:rPr spc="-25" dirty="0"/>
              <a:t>could</a:t>
            </a:r>
            <a:r>
              <a:rPr spc="-20" dirty="0"/>
              <a:t> </a:t>
            </a:r>
            <a:r>
              <a:rPr spc="-55" dirty="0"/>
              <a:t>make</a:t>
            </a:r>
            <a:r>
              <a:rPr spc="-25" dirty="0"/>
              <a:t> these</a:t>
            </a:r>
            <a:r>
              <a:rPr spc="-20" dirty="0"/>
              <a:t> </a:t>
            </a:r>
            <a:r>
              <a:rPr spc="-10" dirty="0"/>
              <a:t>neighborhoods </a:t>
            </a:r>
            <a:r>
              <a:rPr dirty="0"/>
              <a:t>a</a:t>
            </a:r>
            <a:r>
              <a:rPr spc="-85" dirty="0"/>
              <a:t> </a:t>
            </a:r>
            <a:r>
              <a:rPr spc="-40" dirty="0"/>
              <a:t>convenient</a:t>
            </a:r>
            <a:r>
              <a:rPr spc="25" dirty="0"/>
              <a:t> </a:t>
            </a:r>
            <a:r>
              <a:rPr spc="-30" dirty="0"/>
              <a:t>and</a:t>
            </a:r>
            <a:r>
              <a:rPr spc="-45" dirty="0"/>
              <a:t> </a:t>
            </a:r>
            <a:r>
              <a:rPr spc="-40" dirty="0"/>
              <a:t>appealing</a:t>
            </a:r>
            <a:r>
              <a:rPr spc="20" dirty="0"/>
              <a:t> </a:t>
            </a:r>
            <a:r>
              <a:rPr spc="-20" dirty="0"/>
              <a:t>place</a:t>
            </a:r>
            <a:r>
              <a:rPr spc="-25" dirty="0"/>
              <a:t> </a:t>
            </a:r>
            <a:r>
              <a:rPr spc="-20" dirty="0"/>
              <a:t>to</a:t>
            </a:r>
            <a:r>
              <a:rPr spc="-40" dirty="0"/>
              <a:t> </a:t>
            </a:r>
            <a:r>
              <a:rPr spc="-45" dirty="0"/>
              <a:t>stay</a:t>
            </a:r>
            <a:r>
              <a:rPr spc="-25" dirty="0"/>
              <a:t> </a:t>
            </a:r>
            <a:r>
              <a:rPr spc="-30" dirty="0"/>
              <a:t>for </a:t>
            </a:r>
            <a:r>
              <a:rPr spc="-35" dirty="0"/>
              <a:t>travelers</a:t>
            </a:r>
            <a:r>
              <a:rPr spc="-15" dirty="0"/>
              <a:t> </a:t>
            </a:r>
            <a:r>
              <a:rPr spc="-25" dirty="0"/>
              <a:t>for </a:t>
            </a:r>
            <a:r>
              <a:rPr spc="-55" dirty="0"/>
              <a:t>short-</a:t>
            </a:r>
            <a:r>
              <a:rPr spc="-25" dirty="0"/>
              <a:t>term</a:t>
            </a:r>
            <a:r>
              <a:rPr spc="-15" dirty="0"/>
              <a:t> </a:t>
            </a:r>
            <a:r>
              <a:rPr spc="-55" dirty="0"/>
              <a:t>stay</a:t>
            </a:r>
            <a:r>
              <a:rPr spc="-25" dirty="0"/>
              <a:t> </a:t>
            </a:r>
            <a:r>
              <a:rPr spc="-10" dirty="0"/>
              <a:t>with</a:t>
            </a:r>
            <a:r>
              <a:rPr spc="-15" dirty="0"/>
              <a:t> </a:t>
            </a:r>
            <a:r>
              <a:rPr spc="-35" dirty="0"/>
              <a:t>spending</a:t>
            </a:r>
            <a:r>
              <a:rPr spc="20" dirty="0"/>
              <a:t> </a:t>
            </a:r>
            <a:r>
              <a:rPr spc="-10" dirty="0"/>
              <a:t>less</a:t>
            </a:r>
            <a:r>
              <a:rPr spc="-30" dirty="0"/>
              <a:t> </a:t>
            </a:r>
            <a:r>
              <a:rPr spc="-50" dirty="0"/>
              <a:t>money</a:t>
            </a:r>
            <a:r>
              <a:rPr spc="-30" dirty="0"/>
              <a:t> </a:t>
            </a:r>
            <a:r>
              <a:rPr spc="-25" dirty="0"/>
              <a:t>because</a:t>
            </a:r>
            <a:r>
              <a:rPr spc="10" dirty="0"/>
              <a:t> </a:t>
            </a:r>
            <a:r>
              <a:rPr spc="-60" dirty="0"/>
              <a:t>The</a:t>
            </a:r>
            <a:r>
              <a:rPr spc="-20" dirty="0"/>
              <a:t> </a:t>
            </a:r>
            <a:r>
              <a:rPr spc="-10" dirty="0"/>
              <a:t>price </a:t>
            </a:r>
            <a:r>
              <a:rPr spc="-35" dirty="0"/>
              <a:t>distribution</a:t>
            </a:r>
            <a:r>
              <a:rPr spc="2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spc="-25" dirty="0"/>
              <a:t>high</a:t>
            </a:r>
            <a:r>
              <a:rPr spc="-5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45" dirty="0"/>
              <a:t>Manhattan</a:t>
            </a:r>
            <a:r>
              <a:rPr spc="25" dirty="0"/>
              <a:t> </a:t>
            </a:r>
            <a:r>
              <a:rPr spc="-40" dirty="0"/>
              <a:t>and</a:t>
            </a:r>
            <a:r>
              <a:rPr spc="-35" dirty="0"/>
              <a:t> </a:t>
            </a:r>
            <a:r>
              <a:rPr spc="-10" dirty="0"/>
              <a:t>Brooklyn.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05731" y="2334026"/>
            <a:ext cx="1414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b="1" spc="-15" baseline="-4901" dirty="0">
                <a:solidFill>
                  <a:srgbClr val="0C0C0C"/>
                </a:solidFill>
                <a:latin typeface="Calibri"/>
                <a:cs typeface="Calibri"/>
              </a:rPr>
              <a:t>P</a:t>
            </a:r>
            <a:r>
              <a:rPr sz="2550" b="1" spc="-15" baseline="-3267" dirty="0">
                <a:solidFill>
                  <a:srgbClr val="0C0C0C"/>
                </a:solidFill>
                <a:latin typeface="Calibri"/>
                <a:cs typeface="Calibri"/>
              </a:rPr>
              <a:t>RES</a:t>
            </a:r>
            <a:r>
              <a:rPr sz="1700" b="1" spc="-10" dirty="0">
                <a:solidFill>
                  <a:srgbClr val="0C0C0C"/>
                </a:solidFill>
                <a:latin typeface="Calibri"/>
                <a:cs typeface="Calibri"/>
              </a:rPr>
              <a:t>ENTA</a:t>
            </a:r>
            <a:r>
              <a:rPr sz="2550" b="1" spc="-15" baseline="3267" dirty="0">
                <a:solidFill>
                  <a:srgbClr val="0C0C0C"/>
                </a:solidFill>
                <a:latin typeface="Calibri"/>
                <a:cs typeface="Calibri"/>
              </a:rPr>
              <a:t>TIO</a:t>
            </a:r>
            <a:r>
              <a:rPr sz="2550" b="1" spc="-15" baseline="4901" dirty="0">
                <a:solidFill>
                  <a:srgbClr val="0C0C0C"/>
                </a:solidFill>
                <a:latin typeface="Calibri"/>
                <a:cs typeface="Calibri"/>
              </a:rPr>
              <a:t>N</a:t>
            </a:r>
            <a:endParaRPr sz="2550" baseline="490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 MT</vt:lpstr>
      <vt:lpstr>Calibri</vt:lpstr>
      <vt:lpstr>Office Theme</vt:lpstr>
      <vt:lpstr>Ca stone Proiect</vt:lpstr>
      <vt:lpstr>BUSINESS CONCLUSION</vt:lpstr>
      <vt:lpstr>BUSINESS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sandeep singh</dc:creator>
  <cp:lastModifiedBy>sandeep singh</cp:lastModifiedBy>
  <cp:revision>1</cp:revision>
  <dcterms:created xsi:type="dcterms:W3CDTF">2025-04-23T06:46:30Z</dcterms:created>
  <dcterms:modified xsi:type="dcterms:W3CDTF">2025-04-23T06:47:29Z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Producer">
    <vt:lpwstr>FPDF 1.84</vt:lpwstr>
  </property>
  <property fmtid="{D5CDD505-2E9C-101B-9397-08002B2CF9AE}" pid="4" name="LastSaved">
    <vt:filetime>2023-01-21T00:00:00Z</vt:filetime>
  </property>
</Properties>
</file>