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0693400" cy="7562850"/>
  <p:notesSz cx="10693400" cy="7562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440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51439" y="3600553"/>
            <a:ext cx="2086389" cy="199665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33229" y="2078760"/>
            <a:ext cx="6603157" cy="53094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18807" y="1669721"/>
            <a:ext cx="6568440" cy="9677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50" b="0" i="0" u="sng">
                <a:solidFill>
                  <a:srgbClr val="FD000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 u="sng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50" b="0" i="0" u="sng">
                <a:solidFill>
                  <a:srgbClr val="FD000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0" i="0" u="sng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50" b="0" i="0" u="sng">
                <a:solidFill>
                  <a:srgbClr val="FD000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53040" y="1845794"/>
            <a:ext cx="4084320" cy="4062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 u="sng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2008" y="975487"/>
            <a:ext cx="4915904" cy="560920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694445" y="3032197"/>
            <a:ext cx="3311525" cy="607695"/>
          </a:xfrm>
          <a:custGeom>
            <a:avLst/>
            <a:gdLst/>
            <a:ahLst/>
            <a:cxnLst/>
            <a:rect l="l" t="t" r="r" b="b"/>
            <a:pathLst>
              <a:path w="3311525" h="607695">
                <a:moveTo>
                  <a:pt x="3311028" y="607664"/>
                </a:moveTo>
                <a:lnTo>
                  <a:pt x="0" y="607664"/>
                </a:lnTo>
                <a:lnTo>
                  <a:pt x="0" y="0"/>
                </a:lnTo>
                <a:lnTo>
                  <a:pt x="3311028" y="0"/>
                </a:lnTo>
                <a:lnTo>
                  <a:pt x="3311028" y="607664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50" b="0" i="0" u="sng">
                <a:solidFill>
                  <a:srgbClr val="FD000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43943" y="4692356"/>
            <a:ext cx="209386" cy="56085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43943" y="4539055"/>
            <a:ext cx="209386" cy="6730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43943" y="4393232"/>
            <a:ext cx="209386" cy="5982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843943" y="4239931"/>
            <a:ext cx="209386" cy="67302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843943" y="4097847"/>
            <a:ext cx="209386" cy="56085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84448" y="3207954"/>
            <a:ext cx="4195211" cy="70668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85436" y="1102632"/>
            <a:ext cx="7666990" cy="5454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50" b="0" i="0" u="sng">
                <a:solidFill>
                  <a:srgbClr val="FD000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6779" y="1921484"/>
            <a:ext cx="4406265" cy="1762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 u="sng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jpg"/><Relationship Id="rId4" Type="http://schemas.openxmlformats.org/officeDocument/2006/relationships/image" Target="../media/image6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g"/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7.jpg"/><Relationship Id="rId5" Type="http://schemas.openxmlformats.org/officeDocument/2006/relationships/image" Target="../media/image76.jpg"/><Relationship Id="rId4" Type="http://schemas.openxmlformats.org/officeDocument/2006/relationships/image" Target="../media/image6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jpg"/><Relationship Id="rId3" Type="http://schemas.openxmlformats.org/officeDocument/2006/relationships/image" Target="../media/image79.jpg"/><Relationship Id="rId7" Type="http://schemas.openxmlformats.org/officeDocument/2006/relationships/image" Target="../media/image82.jp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1.jpg"/><Relationship Id="rId5" Type="http://schemas.openxmlformats.org/officeDocument/2006/relationships/image" Target="../media/image80.jpg"/><Relationship Id="rId4" Type="http://schemas.openxmlformats.org/officeDocument/2006/relationships/image" Target="../media/image63.png"/><Relationship Id="rId9" Type="http://schemas.openxmlformats.org/officeDocument/2006/relationships/image" Target="../media/image8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jpg"/><Relationship Id="rId3" Type="http://schemas.openxmlformats.org/officeDocument/2006/relationships/image" Target="../media/image86.jpg"/><Relationship Id="rId7" Type="http://schemas.openxmlformats.org/officeDocument/2006/relationships/image" Target="../media/image90.jpg"/><Relationship Id="rId2" Type="http://schemas.openxmlformats.org/officeDocument/2006/relationships/image" Target="../media/image85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9.jpg"/><Relationship Id="rId5" Type="http://schemas.openxmlformats.org/officeDocument/2006/relationships/image" Target="../media/image88.jpg"/><Relationship Id="rId10" Type="http://schemas.openxmlformats.org/officeDocument/2006/relationships/image" Target="../media/image93.jpg"/><Relationship Id="rId4" Type="http://schemas.openxmlformats.org/officeDocument/2006/relationships/image" Target="../media/image87.jpg"/><Relationship Id="rId9" Type="http://schemas.openxmlformats.org/officeDocument/2006/relationships/image" Target="../media/image9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jpg"/><Relationship Id="rId7" Type="http://schemas.openxmlformats.org/officeDocument/2006/relationships/image" Target="../media/image99.jpg"/><Relationship Id="rId2" Type="http://schemas.openxmlformats.org/officeDocument/2006/relationships/image" Target="../media/image9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jpg"/><Relationship Id="rId7" Type="http://schemas.openxmlformats.org/officeDocument/2006/relationships/image" Target="../media/image105.jp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jpg"/><Relationship Id="rId5" Type="http://schemas.openxmlformats.org/officeDocument/2006/relationships/image" Target="../media/image103.jpg"/><Relationship Id="rId4" Type="http://schemas.openxmlformats.org/officeDocument/2006/relationships/image" Target="../media/image10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jpg"/><Relationship Id="rId7" Type="http://schemas.openxmlformats.org/officeDocument/2006/relationships/image" Target="../media/image111.jp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9.jpg"/><Relationship Id="rId4" Type="http://schemas.openxmlformats.org/officeDocument/2006/relationships/image" Target="../media/image108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1.jpg"/><Relationship Id="rId7" Type="http://schemas.openxmlformats.org/officeDocument/2006/relationships/image" Target="../media/image1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18.jpg"/><Relationship Id="rId7" Type="http://schemas.openxmlformats.org/officeDocument/2006/relationships/image" Target="../media/image22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jpg"/><Relationship Id="rId12" Type="http://schemas.openxmlformats.org/officeDocument/2006/relationships/image" Target="../media/image35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jp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jpg"/><Relationship Id="rId3" Type="http://schemas.openxmlformats.org/officeDocument/2006/relationships/image" Target="../media/image40.jpg"/><Relationship Id="rId7" Type="http://schemas.openxmlformats.org/officeDocument/2006/relationships/image" Target="../media/image44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g"/><Relationship Id="rId5" Type="http://schemas.openxmlformats.org/officeDocument/2006/relationships/image" Target="../media/image42.jpg"/><Relationship Id="rId4" Type="http://schemas.openxmlformats.org/officeDocument/2006/relationships/image" Target="../media/image41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jp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59.jpg"/><Relationship Id="rId10" Type="http://schemas.openxmlformats.org/officeDocument/2006/relationships/image" Target="../media/image54.jpg"/><Relationship Id="rId4" Type="http://schemas.openxmlformats.org/officeDocument/2006/relationships/image" Target="../media/image48.png"/><Relationship Id="rId9" Type="http://schemas.openxmlformats.org/officeDocument/2006/relationships/image" Target="../media/image53.jpg"/><Relationship Id="rId14" Type="http://schemas.openxmlformats.org/officeDocument/2006/relationships/image" Target="../media/image5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jpg"/><Relationship Id="rId4" Type="http://schemas.openxmlformats.org/officeDocument/2006/relationships/image" Target="../media/image6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481455" algn="l"/>
              </a:tabLst>
            </a:pPr>
            <a:r>
              <a:rPr sz="6150" u="none" spc="-345" dirty="0">
                <a:solidFill>
                  <a:srgbClr val="FD0000"/>
                </a:solidFill>
                <a:latin typeface="Arial MT"/>
                <a:cs typeface="Arial MT"/>
              </a:rPr>
              <a:t>Ca</a:t>
            </a:r>
            <a:r>
              <a:rPr sz="6150" u="none" dirty="0">
                <a:solidFill>
                  <a:srgbClr val="FD0000"/>
                </a:solidFill>
                <a:latin typeface="Arial MT"/>
                <a:cs typeface="Arial MT"/>
              </a:rPr>
              <a:t>	</a:t>
            </a:r>
            <a:r>
              <a:rPr sz="6150" u="none" spc="295" dirty="0">
                <a:solidFill>
                  <a:srgbClr val="FD0000"/>
                </a:solidFill>
                <a:latin typeface="Arial MT"/>
                <a:cs typeface="Arial MT"/>
              </a:rPr>
              <a:t>stone</a:t>
            </a:r>
            <a:r>
              <a:rPr sz="6150" u="none" spc="484" dirty="0">
                <a:solidFill>
                  <a:srgbClr val="FD0000"/>
                </a:solidFill>
                <a:latin typeface="Arial MT"/>
                <a:cs typeface="Arial MT"/>
              </a:rPr>
              <a:t> </a:t>
            </a:r>
            <a:r>
              <a:rPr sz="6150" u="none" spc="250" dirty="0">
                <a:solidFill>
                  <a:srgbClr val="FD0000"/>
                </a:solidFill>
                <a:latin typeface="Arial MT"/>
                <a:cs typeface="Arial MT"/>
              </a:rPr>
              <a:t>Proiect</a:t>
            </a:r>
            <a:endParaRPr sz="615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78647" y="2921057"/>
            <a:ext cx="3907154" cy="4895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50" spc="-10" dirty="0">
                <a:solidFill>
                  <a:srgbClr val="165082"/>
                </a:solidFill>
                <a:latin typeface="Calibri"/>
                <a:cs typeface="Calibri"/>
              </a:rPr>
              <a:t>Airbnb</a:t>
            </a:r>
            <a:r>
              <a:rPr sz="3050" spc="-155" dirty="0">
                <a:solidFill>
                  <a:srgbClr val="165082"/>
                </a:solidFill>
                <a:latin typeface="Calibri"/>
                <a:cs typeface="Calibri"/>
              </a:rPr>
              <a:t> </a:t>
            </a:r>
            <a:r>
              <a:rPr sz="3050" spc="-20" dirty="0">
                <a:solidFill>
                  <a:srgbClr val="1F4D79"/>
                </a:solidFill>
                <a:latin typeface="Calibri"/>
                <a:cs typeface="Calibri"/>
              </a:rPr>
              <a:t>Bookings</a:t>
            </a:r>
            <a:r>
              <a:rPr sz="3050" spc="-45" dirty="0">
                <a:solidFill>
                  <a:srgbClr val="1F4D79"/>
                </a:solidFill>
                <a:latin typeface="Calibri"/>
                <a:cs typeface="Calibri"/>
              </a:rPr>
              <a:t> </a:t>
            </a:r>
            <a:r>
              <a:rPr sz="3050" spc="-10" dirty="0">
                <a:solidFill>
                  <a:srgbClr val="214B80"/>
                </a:solidFill>
                <a:latin typeface="Calibri"/>
                <a:cs typeface="Calibri"/>
              </a:rPr>
              <a:t>Analysis</a:t>
            </a:r>
            <a:endParaRPr sz="3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53659" y="2209627"/>
            <a:ext cx="3492270" cy="1544227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110845" y="1381054"/>
            <a:ext cx="6646545" cy="0"/>
          </a:xfrm>
          <a:custGeom>
            <a:avLst/>
            <a:gdLst/>
            <a:ahLst/>
            <a:cxnLst/>
            <a:rect l="l" t="t" r="r" b="b"/>
            <a:pathLst>
              <a:path w="6646545">
                <a:moveTo>
                  <a:pt x="0" y="0"/>
                </a:moveTo>
                <a:lnTo>
                  <a:pt x="6646528" y="0"/>
                </a:lnTo>
              </a:path>
            </a:pathLst>
          </a:custGeom>
          <a:ln w="8973">
            <a:solidFill>
              <a:srgbClr val="CF0F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9081" y="1297299"/>
            <a:ext cx="347731" cy="22060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85849" y="1102632"/>
            <a:ext cx="4203700" cy="3251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50" u="none" spc="75" dirty="0">
                <a:solidFill>
                  <a:srgbClr val="F90100"/>
                </a:solidFill>
              </a:rPr>
              <a:t>Total</a:t>
            </a:r>
            <a:r>
              <a:rPr sz="1950" u="none" spc="160" dirty="0">
                <a:solidFill>
                  <a:srgbClr val="F90100"/>
                </a:solidFill>
              </a:rPr>
              <a:t> </a:t>
            </a:r>
            <a:r>
              <a:rPr sz="1950" u="none" spc="120" dirty="0">
                <a:solidFill>
                  <a:srgbClr val="F20505"/>
                </a:solidFill>
              </a:rPr>
              <a:t>Counts</a:t>
            </a:r>
            <a:r>
              <a:rPr sz="1950" u="none" spc="160" dirty="0">
                <a:solidFill>
                  <a:srgbClr val="F20505"/>
                </a:solidFill>
              </a:rPr>
              <a:t> </a:t>
            </a:r>
            <a:r>
              <a:rPr sz="1950" u="none" spc="125" dirty="0">
                <a:solidFill>
                  <a:srgbClr val="FD0100"/>
                </a:solidFill>
              </a:rPr>
              <a:t>Of</a:t>
            </a:r>
            <a:r>
              <a:rPr sz="1950" u="none" spc="40" dirty="0">
                <a:solidFill>
                  <a:srgbClr val="FD0100"/>
                </a:solidFill>
              </a:rPr>
              <a:t> </a:t>
            </a:r>
            <a:r>
              <a:rPr sz="1950" u="none" spc="155" dirty="0">
                <a:solidFill>
                  <a:srgbClr val="F60303"/>
                </a:solidFill>
              </a:rPr>
              <a:t>Each</a:t>
            </a:r>
            <a:r>
              <a:rPr sz="1950" u="none" spc="85" dirty="0">
                <a:solidFill>
                  <a:srgbClr val="F60303"/>
                </a:solidFill>
              </a:rPr>
              <a:t> </a:t>
            </a:r>
            <a:r>
              <a:rPr sz="1950" u="none" spc="120" dirty="0">
                <a:solidFill>
                  <a:srgbClr val="F40307"/>
                </a:solidFill>
              </a:rPr>
              <a:t>Room </a:t>
            </a:r>
            <a:r>
              <a:rPr sz="1950" u="none" spc="80" dirty="0">
                <a:solidFill>
                  <a:srgbClr val="ED0800"/>
                </a:solidFill>
              </a:rPr>
              <a:t>T</a:t>
            </a:r>
            <a:r>
              <a:rPr sz="1950" u="none" spc="-325" dirty="0">
                <a:solidFill>
                  <a:srgbClr val="ED0800"/>
                </a:solidFill>
              </a:rPr>
              <a:t>v</a:t>
            </a:r>
            <a:r>
              <a:rPr sz="1950" u="none" spc="80" dirty="0">
                <a:solidFill>
                  <a:srgbClr val="FF0A0F"/>
                </a:solidFill>
              </a:rPr>
              <a:t>e</a:t>
            </a:r>
            <a:r>
              <a:rPr sz="1950" u="none" spc="-455" dirty="0">
                <a:solidFill>
                  <a:srgbClr val="FF0A0F"/>
                </a:solidFill>
              </a:rPr>
              <a:t>q</a:t>
            </a:r>
            <a:r>
              <a:rPr sz="1950" u="none" spc="-360" dirty="0">
                <a:solidFill>
                  <a:srgbClr val="FF0A0A"/>
                </a:solidFill>
              </a:rPr>
              <a:t>e</a:t>
            </a:r>
            <a:r>
              <a:rPr sz="1950" u="none" spc="-509" dirty="0">
                <a:solidFill>
                  <a:srgbClr val="FF0A0F"/>
                </a:solidFill>
              </a:rPr>
              <a:t>n</a:t>
            </a:r>
            <a:r>
              <a:rPr sz="1950" u="none" spc="85" dirty="0">
                <a:solidFill>
                  <a:srgbClr val="FF0A0A"/>
                </a:solidFill>
              </a:rPr>
              <a:t>s</a:t>
            </a:r>
            <a:r>
              <a:rPr sz="1950" u="none" spc="330" dirty="0">
                <a:solidFill>
                  <a:srgbClr val="FF0A0A"/>
                </a:solidFill>
              </a:rPr>
              <a:t> </a:t>
            </a:r>
            <a:r>
              <a:rPr sz="1950" u="none" spc="25" dirty="0">
                <a:solidFill>
                  <a:srgbClr val="FD0100"/>
                </a:solidFill>
              </a:rPr>
              <a:t>in</a:t>
            </a:r>
            <a:endParaRPr sz="1950"/>
          </a:p>
        </p:txBody>
      </p:sp>
      <p:sp>
        <p:nvSpPr>
          <p:cNvPr id="6" name="object 6"/>
          <p:cNvSpPr txBox="1"/>
          <p:nvPr/>
        </p:nvSpPr>
        <p:spPr>
          <a:xfrm>
            <a:off x="5739126" y="1102632"/>
            <a:ext cx="767715" cy="3251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50" dirty="0">
                <a:solidFill>
                  <a:srgbClr val="FB0300"/>
                </a:solidFill>
                <a:latin typeface="Calibri"/>
                <a:cs typeface="Calibri"/>
              </a:rPr>
              <a:t>me</a:t>
            </a:r>
            <a:r>
              <a:rPr sz="1950" spc="20" dirty="0">
                <a:solidFill>
                  <a:srgbClr val="FB0300"/>
                </a:solidFill>
                <a:latin typeface="Calibri"/>
                <a:cs typeface="Calibri"/>
              </a:rPr>
              <a:t> </a:t>
            </a:r>
            <a:r>
              <a:rPr sz="1950" spc="-30" dirty="0">
                <a:solidFill>
                  <a:srgbClr val="FF0A05"/>
                </a:solidFill>
                <a:latin typeface="Calibri"/>
                <a:cs typeface="Calibri"/>
              </a:rPr>
              <a:t>Nvc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26946" y="1102632"/>
            <a:ext cx="1116965" cy="3251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695960" algn="l"/>
              </a:tabLst>
            </a:pPr>
            <a:r>
              <a:rPr sz="1950" spc="-10" dirty="0">
                <a:solidFill>
                  <a:srgbClr val="F60305"/>
                </a:solidFill>
                <a:latin typeface="Calibri"/>
                <a:cs typeface="Calibri"/>
              </a:rPr>
              <a:t>Usinq</a:t>
            </a:r>
            <a:r>
              <a:rPr sz="1950" u="heavy" dirty="0">
                <a:solidFill>
                  <a:srgbClr val="F60305"/>
                </a:solidFill>
                <a:uFill>
                  <a:solidFill>
                    <a:srgbClr val="F50204"/>
                  </a:solidFill>
                </a:uFill>
                <a:latin typeface="Calibri"/>
                <a:cs typeface="Calibri"/>
              </a:rPr>
              <a:t>	</a:t>
            </a:r>
            <a:r>
              <a:rPr sz="1950" spc="-125" dirty="0">
                <a:solidFill>
                  <a:srgbClr val="F60305"/>
                </a:solidFill>
                <a:latin typeface="Calibri"/>
                <a:cs typeface="Calibri"/>
              </a:rPr>
              <a:t>i_Pie</a:t>
            </a:r>
            <a:endParaRPr sz="1950"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099493" y="1381054"/>
          <a:ext cx="3626485" cy="16973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8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6420">
                <a:tc>
                  <a:txBody>
                    <a:bodyPr/>
                    <a:lstStyle/>
                    <a:p>
                      <a:pPr>
                        <a:lnSpc>
                          <a:spcPts val="2035"/>
                        </a:lnSpc>
                      </a:pPr>
                      <a:r>
                        <a:rPr sz="2000" u="sng" spc="105" dirty="0">
                          <a:solidFill>
                            <a:srgbClr val="ED0000"/>
                          </a:solidFill>
                          <a:uFill>
                            <a:solidFill>
                              <a:srgbClr val="CF0F0F"/>
                            </a:solidFill>
                          </a:uFill>
                          <a:latin typeface="Calibri"/>
                          <a:cs typeface="Calibri"/>
                        </a:rPr>
                        <a:t>Chart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635"/>
                        </a:lnSpc>
                      </a:pPr>
                      <a:r>
                        <a:rPr sz="1400" spc="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Room</a:t>
                      </a:r>
                      <a:r>
                        <a:rPr sz="1400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Types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599AD6"/>
                    </a:solidFill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Total</a:t>
                      </a:r>
                      <a:r>
                        <a:rPr sz="14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Counts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599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745"/>
                        </a:lnSpc>
                      </a:pPr>
                      <a:r>
                        <a:rPr sz="1500" spc="-30" dirty="0">
                          <a:latin typeface="Calibri"/>
                          <a:cs typeface="Calibri"/>
                        </a:rPr>
                        <a:t>Entire</a:t>
                      </a:r>
                      <a:r>
                        <a:rPr sz="15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Home/Apt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745"/>
                        </a:lnSpc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22784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500" spc="-25" dirty="0">
                          <a:latin typeface="Calibri"/>
                          <a:cs typeface="Calibri"/>
                        </a:rPr>
                        <a:t>Private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Room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8890" marB="0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21996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889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780"/>
                        </a:lnSpc>
                        <a:spcBef>
                          <a:spcPts val="70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Shared</a:t>
                      </a:r>
                      <a:r>
                        <a:rPr sz="15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Room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8890" marB="0"/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ts val="1780"/>
                        </a:lnSpc>
                        <a:spcBef>
                          <a:spcPts val="70"/>
                        </a:spcBef>
                      </a:pPr>
                      <a:r>
                        <a:rPr sz="1500" spc="-20" dirty="0">
                          <a:latin typeface="Calibri"/>
                          <a:cs typeface="Calibri"/>
                        </a:rPr>
                        <a:t>1138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889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753040" y="3325737"/>
            <a:ext cx="4632325" cy="150558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1500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OBSERVATIONS</a:t>
            </a:r>
            <a:r>
              <a:rPr sz="1500" spc="65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:-</a:t>
            </a:r>
            <a:endParaRPr sz="1500">
              <a:latin typeface="Calibri"/>
              <a:cs typeface="Calibri"/>
            </a:endParaRPr>
          </a:p>
          <a:p>
            <a:pPr marL="345440" marR="5080" indent="-140970">
              <a:lnSpc>
                <a:spcPct val="102400"/>
              </a:lnSpc>
              <a:spcBef>
                <a:spcPts val="620"/>
              </a:spcBef>
              <a:buChar char="•"/>
              <a:tabLst>
                <a:tab pos="345440" algn="l"/>
                <a:tab pos="349885" algn="l"/>
              </a:tabLst>
            </a:pPr>
            <a:r>
              <a:rPr sz="1250" dirty="0">
                <a:latin typeface="Calibri"/>
                <a:cs typeface="Calibri"/>
              </a:rPr>
              <a:t>	The</a:t>
            </a:r>
            <a:r>
              <a:rPr sz="1250" spc="4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majority</a:t>
            </a:r>
            <a:r>
              <a:rPr sz="1250" spc="9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of</a:t>
            </a:r>
            <a:r>
              <a:rPr sz="1250" spc="8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listings</a:t>
            </a:r>
            <a:r>
              <a:rPr sz="1250" spc="114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on</a:t>
            </a:r>
            <a:r>
              <a:rPr sz="1250" spc="2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Airbnb</a:t>
            </a:r>
            <a:r>
              <a:rPr sz="1250" spc="5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are</a:t>
            </a:r>
            <a:r>
              <a:rPr sz="1250" spc="6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for</a:t>
            </a:r>
            <a:r>
              <a:rPr sz="1250" spc="9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entire</a:t>
            </a:r>
            <a:r>
              <a:rPr sz="1250" spc="6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homes</a:t>
            </a:r>
            <a:r>
              <a:rPr sz="1250" spc="95" dirty="0">
                <a:latin typeface="Calibri"/>
                <a:cs typeface="Calibri"/>
              </a:rPr>
              <a:t> </a:t>
            </a:r>
            <a:r>
              <a:rPr sz="1250" spc="-25" dirty="0">
                <a:latin typeface="Calibri"/>
                <a:cs typeface="Calibri"/>
              </a:rPr>
              <a:t>or </a:t>
            </a:r>
            <a:r>
              <a:rPr sz="1250" dirty="0">
                <a:latin typeface="Calibri"/>
                <a:cs typeface="Calibri"/>
              </a:rPr>
              <a:t>apartments,</a:t>
            </a:r>
            <a:r>
              <a:rPr sz="1250" spc="15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with</a:t>
            </a:r>
            <a:r>
              <a:rPr sz="1250" spc="8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22784</a:t>
            </a:r>
            <a:r>
              <a:rPr sz="1250" spc="4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listings,</a:t>
            </a:r>
            <a:r>
              <a:rPr sz="1250" spc="14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followed</a:t>
            </a:r>
            <a:r>
              <a:rPr sz="1250" spc="12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by</a:t>
            </a:r>
            <a:r>
              <a:rPr sz="1250" spc="2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private</a:t>
            </a:r>
            <a:r>
              <a:rPr sz="1250" spc="6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rooms</a:t>
            </a:r>
            <a:r>
              <a:rPr sz="1250" spc="20" dirty="0">
                <a:latin typeface="Calibri"/>
                <a:cs typeface="Calibri"/>
              </a:rPr>
              <a:t> </a:t>
            </a:r>
            <a:r>
              <a:rPr sz="1250" spc="-20" dirty="0">
                <a:latin typeface="Calibri"/>
                <a:cs typeface="Calibri"/>
              </a:rPr>
              <a:t>with </a:t>
            </a:r>
            <a:r>
              <a:rPr sz="1300" dirty="0">
                <a:latin typeface="Calibri"/>
                <a:cs typeface="Calibri"/>
              </a:rPr>
              <a:t>21996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listings,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and</a:t>
            </a:r>
            <a:r>
              <a:rPr sz="1300" spc="-4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shared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rooms</a:t>
            </a:r>
            <a:r>
              <a:rPr sz="1300" spc="-5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with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1138</a:t>
            </a:r>
            <a:r>
              <a:rPr sz="1300" spc="-4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listings.</a:t>
            </a:r>
            <a:endParaRPr sz="1300">
              <a:latin typeface="Calibri"/>
              <a:cs typeface="Calibri"/>
            </a:endParaRPr>
          </a:p>
          <a:p>
            <a:pPr marL="350520" indent="-146685">
              <a:lnSpc>
                <a:spcPct val="100000"/>
              </a:lnSpc>
              <a:spcBef>
                <a:spcPts val="650"/>
              </a:spcBef>
              <a:buChar char="•"/>
              <a:tabLst>
                <a:tab pos="350520" algn="l"/>
              </a:tabLst>
            </a:pPr>
            <a:r>
              <a:rPr sz="1300" dirty="0">
                <a:latin typeface="Calibri"/>
                <a:cs typeface="Calibri"/>
              </a:rPr>
              <a:t>There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is</a:t>
            </a:r>
            <a:r>
              <a:rPr sz="1300" spc="-5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</a:t>
            </a:r>
            <a:r>
              <a:rPr sz="1300" spc="-4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significant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20" dirty="0">
                <a:latin typeface="Calibri"/>
                <a:cs typeface="Calibri"/>
              </a:rPr>
              <a:t>difference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in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the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number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of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listings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25" dirty="0">
                <a:latin typeface="Calibri"/>
                <a:cs typeface="Calibri"/>
              </a:rPr>
              <a:t>for</a:t>
            </a:r>
            <a:endParaRPr sz="1300">
              <a:latin typeface="Calibri"/>
              <a:cs typeface="Calibri"/>
            </a:endParaRPr>
          </a:p>
          <a:p>
            <a:pPr marL="347345">
              <a:lnSpc>
                <a:spcPct val="100000"/>
              </a:lnSpc>
              <a:spcBef>
                <a:spcPts val="80"/>
              </a:spcBef>
            </a:pPr>
            <a:r>
              <a:rPr sz="1250" dirty="0">
                <a:latin typeface="Calibri"/>
                <a:cs typeface="Calibri"/>
              </a:rPr>
              <a:t>each</a:t>
            </a:r>
            <a:r>
              <a:rPr sz="1250" spc="6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room</a:t>
            </a:r>
            <a:r>
              <a:rPr sz="1250" spc="8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type.</a:t>
            </a:r>
            <a:r>
              <a:rPr sz="1250" spc="4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For</a:t>
            </a:r>
            <a:r>
              <a:rPr sz="1250" spc="9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example,</a:t>
            </a:r>
            <a:r>
              <a:rPr sz="1250" spc="12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there</a:t>
            </a:r>
            <a:r>
              <a:rPr sz="1250" spc="8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are</a:t>
            </a:r>
            <a:r>
              <a:rPr sz="1250" spc="5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almost</a:t>
            </a:r>
            <a:r>
              <a:rPr sz="1250" spc="8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20</a:t>
            </a:r>
            <a:r>
              <a:rPr sz="1250" spc="3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times</a:t>
            </a:r>
            <a:r>
              <a:rPr sz="1250" spc="55" dirty="0">
                <a:latin typeface="Calibri"/>
                <a:cs typeface="Calibri"/>
              </a:rPr>
              <a:t> </a:t>
            </a:r>
            <a:r>
              <a:rPr sz="1250" spc="-25" dirty="0">
                <a:latin typeface="Calibri"/>
                <a:cs typeface="Calibri"/>
              </a:rPr>
              <a:t>as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5280" y="4809276"/>
            <a:ext cx="4253865" cy="10687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25"/>
              </a:spcBef>
            </a:pPr>
            <a:r>
              <a:rPr sz="1250" dirty="0">
                <a:latin typeface="Calibri"/>
                <a:cs typeface="Calibri"/>
              </a:rPr>
              <a:t>many</a:t>
            </a:r>
            <a:r>
              <a:rPr sz="1250" spc="5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listings</a:t>
            </a:r>
            <a:r>
              <a:rPr sz="1250" spc="11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for</a:t>
            </a:r>
            <a:r>
              <a:rPr sz="1250" spc="8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entire</a:t>
            </a:r>
            <a:r>
              <a:rPr sz="1250" spc="9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homes</a:t>
            </a:r>
            <a:r>
              <a:rPr sz="1250" spc="6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or</a:t>
            </a:r>
            <a:r>
              <a:rPr sz="1250" spc="4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apartments</a:t>
            </a:r>
            <a:r>
              <a:rPr sz="1250" spc="10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as</a:t>
            </a:r>
            <a:r>
              <a:rPr sz="1250" spc="2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there</a:t>
            </a:r>
            <a:r>
              <a:rPr sz="1250" spc="8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are</a:t>
            </a:r>
            <a:r>
              <a:rPr sz="1250" spc="50" dirty="0">
                <a:latin typeface="Calibri"/>
                <a:cs typeface="Calibri"/>
              </a:rPr>
              <a:t> </a:t>
            </a:r>
            <a:r>
              <a:rPr sz="1250" spc="-25" dirty="0">
                <a:latin typeface="Calibri"/>
                <a:cs typeface="Calibri"/>
              </a:rPr>
              <a:t>for</a:t>
            </a:r>
            <a:endParaRPr sz="1250">
              <a:latin typeface="Calibri"/>
              <a:cs typeface="Calibri"/>
            </a:endParaRPr>
          </a:p>
          <a:p>
            <a:pPr marL="151765">
              <a:lnSpc>
                <a:spcPct val="100000"/>
              </a:lnSpc>
              <a:spcBef>
                <a:spcPts val="10"/>
              </a:spcBef>
            </a:pPr>
            <a:r>
              <a:rPr sz="1300" dirty="0">
                <a:latin typeface="Calibri"/>
                <a:cs typeface="Calibri"/>
              </a:rPr>
              <a:t>shared</a:t>
            </a:r>
            <a:r>
              <a:rPr sz="1300" spc="-5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rooms.</a:t>
            </a:r>
            <a:endParaRPr sz="1300">
              <a:latin typeface="Calibri"/>
              <a:cs typeface="Calibri"/>
            </a:endParaRPr>
          </a:p>
          <a:p>
            <a:pPr marL="153670" marR="134620" indent="-141605">
              <a:lnSpc>
                <a:spcPct val="104000"/>
              </a:lnSpc>
              <a:spcBef>
                <a:spcPts val="430"/>
              </a:spcBef>
              <a:buChar char="•"/>
              <a:tabLst>
                <a:tab pos="153670" algn="l"/>
                <a:tab pos="158115" algn="l"/>
              </a:tabLst>
            </a:pPr>
            <a:r>
              <a:rPr sz="1250" dirty="0">
                <a:latin typeface="Calibri"/>
                <a:cs typeface="Calibri"/>
              </a:rPr>
              <a:t>The</a:t>
            </a:r>
            <a:r>
              <a:rPr sz="1250" spc="5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data</a:t>
            </a:r>
            <a:r>
              <a:rPr sz="1250" spc="6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suggests</a:t>
            </a:r>
            <a:r>
              <a:rPr sz="1250" spc="8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that</a:t>
            </a:r>
            <a:r>
              <a:rPr sz="1250" spc="7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travelers</a:t>
            </a:r>
            <a:r>
              <a:rPr sz="1250" spc="10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using</a:t>
            </a:r>
            <a:r>
              <a:rPr sz="1250" spc="5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Airbnb</a:t>
            </a:r>
            <a:r>
              <a:rPr sz="1250" spc="8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have</a:t>
            </a:r>
            <a:r>
              <a:rPr sz="1250" spc="7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</a:t>
            </a:r>
            <a:r>
              <a:rPr sz="1250" spc="-5" dirty="0">
                <a:latin typeface="Calibri"/>
                <a:cs typeface="Calibri"/>
              </a:rPr>
              <a:t> </a:t>
            </a:r>
            <a:r>
              <a:rPr sz="1250" spc="-20" dirty="0">
                <a:latin typeface="Calibri"/>
                <a:cs typeface="Calibri"/>
              </a:rPr>
              <a:t>wide </a:t>
            </a:r>
            <a:r>
              <a:rPr sz="1250" dirty="0">
                <a:latin typeface="Calibri"/>
                <a:cs typeface="Calibri"/>
              </a:rPr>
              <a:t>range</a:t>
            </a:r>
            <a:r>
              <a:rPr sz="1250" spc="7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of</a:t>
            </a:r>
            <a:r>
              <a:rPr sz="1250" spc="5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accommodation</a:t>
            </a:r>
            <a:r>
              <a:rPr sz="1250" spc="17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options</a:t>
            </a:r>
            <a:r>
              <a:rPr sz="1250" spc="9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to</a:t>
            </a:r>
            <a:r>
              <a:rPr sz="1250" spc="-2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choose</a:t>
            </a:r>
            <a:r>
              <a:rPr sz="1250" spc="9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from,</a:t>
            </a:r>
            <a:r>
              <a:rPr sz="1250" spc="85" dirty="0">
                <a:latin typeface="Calibri"/>
                <a:cs typeface="Calibri"/>
              </a:rPr>
              <a:t> </a:t>
            </a:r>
            <a:r>
              <a:rPr sz="1250" spc="-10" dirty="0">
                <a:latin typeface="Calibri"/>
                <a:cs typeface="Calibri"/>
              </a:rPr>
              <a:t>including </a:t>
            </a:r>
            <a:r>
              <a:rPr sz="1250" dirty="0">
                <a:latin typeface="Calibri"/>
                <a:cs typeface="Calibri"/>
              </a:rPr>
              <a:t>private</a:t>
            </a:r>
            <a:r>
              <a:rPr sz="1250" spc="8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rooms</a:t>
            </a:r>
            <a:r>
              <a:rPr sz="1250" spc="4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and</a:t>
            </a:r>
            <a:r>
              <a:rPr sz="1250" spc="4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entire</a:t>
            </a:r>
            <a:r>
              <a:rPr sz="1250" spc="6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homes</a:t>
            </a:r>
            <a:r>
              <a:rPr sz="1250" spc="8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or</a:t>
            </a:r>
            <a:r>
              <a:rPr sz="1250" spc="55" dirty="0">
                <a:latin typeface="Calibri"/>
                <a:cs typeface="Calibri"/>
              </a:rPr>
              <a:t> </a:t>
            </a:r>
            <a:r>
              <a:rPr sz="1250" spc="-10" dirty="0">
                <a:latin typeface="Calibri"/>
                <a:cs typeface="Calibri"/>
              </a:rPr>
              <a:t>apartments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19785" y="4926433"/>
            <a:ext cx="758190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dirty="0">
                <a:solidFill>
                  <a:srgbClr val="131313"/>
                </a:solidFill>
                <a:latin typeface="Calibri"/>
                <a:cs typeface="Calibri"/>
              </a:rPr>
              <a:t>Private</a:t>
            </a:r>
            <a:r>
              <a:rPr sz="1000" spc="33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1000" spc="-20" dirty="0">
                <a:solidFill>
                  <a:srgbClr val="262626"/>
                </a:solidFill>
                <a:latin typeface="Calibri"/>
                <a:cs typeface="Calibri"/>
              </a:rPr>
              <a:t>room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02200" y="1957628"/>
            <a:ext cx="943610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dirty="0">
                <a:solidFill>
                  <a:srgbClr val="2F2F2F"/>
                </a:solidFill>
                <a:latin typeface="Calibri"/>
                <a:cs typeface="Calibri"/>
              </a:rPr>
              <a:t>Entire</a:t>
            </a:r>
            <a:r>
              <a:rPr sz="1000" spc="27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313131"/>
                </a:solidFill>
                <a:latin typeface="Calibri"/>
                <a:cs typeface="Calibri"/>
              </a:rPr>
              <a:t>home/apt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859811" y="1897802"/>
            <a:ext cx="1038225" cy="8197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2860" marR="5080" indent="-10795">
              <a:lnSpc>
                <a:spcPct val="110300"/>
              </a:lnSpc>
              <a:spcBef>
                <a:spcPts val="130"/>
              </a:spcBef>
            </a:pPr>
            <a:r>
              <a:rPr sz="1150" dirty="0">
                <a:solidFill>
                  <a:srgbClr val="5B5B5B"/>
                </a:solidFill>
                <a:latin typeface="Calibri"/>
                <a:cs typeface="Calibri"/>
              </a:rPr>
              <a:t>Room</a:t>
            </a:r>
            <a:r>
              <a:rPr sz="1150" spc="80" dirty="0">
                <a:solidFill>
                  <a:srgbClr val="5B5B5B"/>
                </a:solidFill>
                <a:latin typeface="Calibri"/>
                <a:cs typeface="Calibri"/>
              </a:rPr>
              <a:t> </a:t>
            </a:r>
            <a:r>
              <a:rPr sz="1150" spc="-20" dirty="0">
                <a:solidFill>
                  <a:srgbClr val="212121"/>
                </a:solidFill>
                <a:latin typeface="Calibri"/>
                <a:cs typeface="Calibri"/>
              </a:rPr>
              <a:t>Type </a:t>
            </a:r>
            <a:r>
              <a:rPr sz="1150" dirty="0">
                <a:solidFill>
                  <a:srgbClr val="1D1D1D"/>
                </a:solidFill>
                <a:latin typeface="Calibri"/>
                <a:cs typeface="Calibri"/>
              </a:rPr>
              <a:t>Entire</a:t>
            </a:r>
            <a:r>
              <a:rPr sz="1150" spc="105" dirty="0">
                <a:solidFill>
                  <a:srgbClr val="1D1D1D"/>
                </a:solidFill>
                <a:latin typeface="Calibri"/>
                <a:cs typeface="Calibri"/>
              </a:rPr>
              <a:t> </a:t>
            </a:r>
            <a:r>
              <a:rPr sz="1150" spc="-10" dirty="0">
                <a:solidFill>
                  <a:srgbClr val="282828"/>
                </a:solidFill>
                <a:latin typeface="Calibri"/>
                <a:cs typeface="Calibri"/>
              </a:rPr>
              <a:t>home/apt </a:t>
            </a:r>
            <a:r>
              <a:rPr sz="1200" dirty="0">
                <a:solidFill>
                  <a:srgbClr val="161616"/>
                </a:solidFill>
                <a:latin typeface="Calibri"/>
                <a:cs typeface="Calibri"/>
              </a:rPr>
              <a:t>Private</a:t>
            </a:r>
            <a:r>
              <a:rPr sz="1200" spc="1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111111"/>
                </a:solidFill>
                <a:latin typeface="Calibri"/>
                <a:cs typeface="Calibri"/>
              </a:rPr>
              <a:t>room </a:t>
            </a:r>
            <a:r>
              <a:rPr sz="1200" dirty="0">
                <a:solidFill>
                  <a:srgbClr val="232323"/>
                </a:solidFill>
                <a:latin typeface="Calibri"/>
                <a:cs typeface="Calibri"/>
              </a:rPr>
              <a:t>Shared</a:t>
            </a:r>
            <a:r>
              <a:rPr sz="1200" spc="-1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343434"/>
                </a:solidFill>
                <a:latin typeface="Calibri"/>
                <a:cs typeface="Calibri"/>
              </a:rPr>
              <a:t>room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772136" y="3551709"/>
            <a:ext cx="751205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-40" dirty="0">
                <a:solidFill>
                  <a:srgbClr val="181818"/>
                </a:solidFill>
                <a:latin typeface="Calibri"/>
                <a:cs typeface="Calibri"/>
              </a:rPr>
              <a:t>5IaarecI</a:t>
            </a:r>
            <a:r>
              <a:rPr sz="1050" spc="20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1050" spc="-20" dirty="0">
                <a:solidFill>
                  <a:srgbClr val="3B3B3B"/>
                </a:solidFill>
                <a:latin typeface="Calibri"/>
                <a:cs typeface="Calibri"/>
              </a:rPr>
              <a:t>room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6101" y="2082499"/>
            <a:ext cx="1338578" cy="202656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85888" y="4041761"/>
            <a:ext cx="149561" cy="6730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30505" y="3518295"/>
            <a:ext cx="762765" cy="59824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9081" y="1297299"/>
            <a:ext cx="6872370" cy="22060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18558" y="2853968"/>
            <a:ext cx="200025" cy="415925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spc="-20" dirty="0">
                <a:solidFill>
                  <a:srgbClr val="262626"/>
                </a:solidFill>
                <a:latin typeface="Arial MT"/>
                <a:cs typeface="Arial MT"/>
              </a:rPr>
              <a:t>Count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5532" y="1996265"/>
            <a:ext cx="378460" cy="2199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30"/>
              </a:spcBef>
            </a:pPr>
            <a:r>
              <a:rPr sz="900" spc="-10" dirty="0">
                <a:solidFill>
                  <a:srgbClr val="212121"/>
                </a:solidFill>
                <a:latin typeface="Arial MT"/>
                <a:cs typeface="Arial MT"/>
              </a:rPr>
              <a:t>12000</a:t>
            </a:r>
            <a:endParaRPr sz="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5"/>
              </a:spcBef>
            </a:pPr>
            <a:endParaRPr sz="900">
              <a:latin typeface="Arial MT"/>
              <a:cs typeface="Arial MT"/>
            </a:endParaRPr>
          </a:p>
          <a:p>
            <a:pPr marR="31115" algn="r">
              <a:lnSpc>
                <a:spcPct val="100000"/>
              </a:lnSpc>
            </a:pPr>
            <a:r>
              <a:rPr sz="900" spc="45" dirty="0">
                <a:solidFill>
                  <a:srgbClr val="2D2D2D"/>
                </a:solidFill>
                <a:latin typeface="Calibri"/>
                <a:cs typeface="Calibri"/>
              </a:rPr>
              <a:t>10000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endParaRPr sz="900">
              <a:latin typeface="Calibri"/>
              <a:cs typeface="Calibri"/>
            </a:endParaRPr>
          </a:p>
          <a:p>
            <a:pPr marL="92075">
              <a:lnSpc>
                <a:spcPct val="100000"/>
              </a:lnSpc>
            </a:pPr>
            <a:r>
              <a:rPr sz="900" spc="-130" dirty="0">
                <a:solidFill>
                  <a:srgbClr val="383838"/>
                </a:solidFill>
                <a:latin typeface="Arial MT"/>
                <a:cs typeface="Arial MT"/>
              </a:rPr>
              <a:t>BOOO</a:t>
            </a:r>
            <a:endParaRPr sz="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45"/>
              </a:spcBef>
            </a:pPr>
            <a:endParaRPr sz="900">
              <a:latin typeface="Arial MT"/>
              <a:cs typeface="Arial MT"/>
            </a:endParaRPr>
          </a:p>
          <a:p>
            <a:pPr marR="16510" algn="r">
              <a:lnSpc>
                <a:spcPct val="100000"/>
              </a:lnSpc>
            </a:pPr>
            <a:r>
              <a:rPr sz="950" dirty="0">
                <a:solidFill>
                  <a:srgbClr val="2B2B2B"/>
                </a:solidFill>
                <a:latin typeface="Calibri"/>
                <a:cs typeface="Calibri"/>
              </a:rPr>
              <a:t>600</a:t>
            </a:r>
            <a:r>
              <a:rPr sz="950" spc="-85" dirty="0">
                <a:solidFill>
                  <a:srgbClr val="2B2B2B"/>
                </a:solidFill>
                <a:latin typeface="Calibri"/>
                <a:cs typeface="Calibri"/>
              </a:rPr>
              <a:t> </a:t>
            </a:r>
            <a:r>
              <a:rPr sz="950" spc="-50" dirty="0">
                <a:solidFill>
                  <a:srgbClr val="343434"/>
                </a:solidFill>
                <a:latin typeface="Calibri"/>
                <a:cs typeface="Calibri"/>
              </a:rPr>
              <a:t>0</a:t>
            </a:r>
            <a:endParaRPr sz="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950">
              <a:latin typeface="Calibri"/>
              <a:cs typeface="Calibri"/>
            </a:endParaRPr>
          </a:p>
          <a:p>
            <a:pPr marR="16510" algn="r">
              <a:lnSpc>
                <a:spcPct val="100000"/>
              </a:lnSpc>
            </a:pPr>
            <a:r>
              <a:rPr sz="950" spc="-20" dirty="0">
                <a:solidFill>
                  <a:srgbClr val="333333"/>
                </a:solidFill>
                <a:latin typeface="Calibri"/>
                <a:cs typeface="Calibri"/>
              </a:rPr>
              <a:t>400</a:t>
            </a:r>
            <a:r>
              <a:rPr sz="950" spc="-6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950" spc="-50" dirty="0">
                <a:solidFill>
                  <a:srgbClr val="424242"/>
                </a:solidFill>
                <a:latin typeface="Calibri"/>
                <a:cs typeface="Calibri"/>
              </a:rPr>
              <a:t>0</a:t>
            </a:r>
            <a:endParaRPr sz="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950">
              <a:latin typeface="Calibri"/>
              <a:cs typeface="Calibri"/>
            </a:endParaRPr>
          </a:p>
          <a:p>
            <a:pPr marL="88265">
              <a:lnSpc>
                <a:spcPct val="100000"/>
              </a:lnSpc>
            </a:pPr>
            <a:r>
              <a:rPr sz="950" spc="-25" dirty="0">
                <a:solidFill>
                  <a:srgbClr val="1A1A1A"/>
                </a:solidFill>
                <a:latin typeface="Courier New"/>
                <a:cs typeface="Courier New"/>
              </a:rPr>
              <a:t>ZOOO</a:t>
            </a:r>
            <a:endParaRPr sz="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9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</a:pPr>
            <a:r>
              <a:rPr sz="950" spc="-50" dirty="0">
                <a:solidFill>
                  <a:srgbClr val="363636"/>
                </a:solidFill>
                <a:latin typeface="Calibri"/>
                <a:cs typeface="Calibri"/>
              </a:rPr>
              <a:t>0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40424" y="4141233"/>
            <a:ext cx="101600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spc="-50" dirty="0">
                <a:solidFill>
                  <a:srgbClr val="424242"/>
                </a:solidFill>
                <a:latin typeface="Courier New"/>
                <a:cs typeface="Courier New"/>
              </a:rPr>
              <a:t>0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618475" y="1232253"/>
            <a:ext cx="5937885" cy="2946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415290" algn="l"/>
                <a:tab pos="2532380" algn="l"/>
                <a:tab pos="3914140" algn="l"/>
                <a:tab pos="4951730" algn="l"/>
              </a:tabLst>
            </a:pPr>
            <a:r>
              <a:rPr sz="1750" u="none" spc="-25" dirty="0">
                <a:solidFill>
                  <a:srgbClr val="FB0100"/>
                </a:solidFill>
              </a:rPr>
              <a:t>Re</a:t>
            </a:r>
            <a:r>
              <a:rPr sz="1750" u="none" dirty="0">
                <a:solidFill>
                  <a:srgbClr val="FB0100"/>
                </a:solidFill>
              </a:rPr>
              <a:t>	</a:t>
            </a:r>
            <a:r>
              <a:rPr sz="1750" u="none" spc="100" dirty="0">
                <a:solidFill>
                  <a:srgbClr val="FF0100"/>
                </a:solidFill>
              </a:rPr>
              <a:t>uirement</a:t>
            </a:r>
            <a:r>
              <a:rPr sz="1750" u="none" spc="180" dirty="0">
                <a:solidFill>
                  <a:srgbClr val="FF0100"/>
                </a:solidFill>
              </a:rPr>
              <a:t> </a:t>
            </a:r>
            <a:r>
              <a:rPr sz="1750" u="none" spc="114" dirty="0">
                <a:solidFill>
                  <a:srgbClr val="FF0300"/>
                </a:solidFill>
              </a:rPr>
              <a:t>counts</a:t>
            </a:r>
            <a:r>
              <a:rPr sz="1750" u="none" spc="150" dirty="0">
                <a:solidFill>
                  <a:srgbClr val="FF0300"/>
                </a:solidFill>
              </a:rPr>
              <a:t> </a:t>
            </a:r>
            <a:r>
              <a:rPr sz="1750" u="none" spc="85" dirty="0">
                <a:solidFill>
                  <a:srgbClr val="F70000"/>
                </a:solidFill>
              </a:rPr>
              <a:t>b</a:t>
            </a:r>
            <a:r>
              <a:rPr sz="1750" u="none" dirty="0">
                <a:solidFill>
                  <a:srgbClr val="F70000"/>
                </a:solidFill>
              </a:rPr>
              <a:t>	</a:t>
            </a:r>
            <a:r>
              <a:rPr sz="1750" u="none" spc="75" dirty="0">
                <a:solidFill>
                  <a:srgbClr val="F60000"/>
                </a:solidFill>
              </a:rPr>
              <a:t>Minimum</a:t>
            </a:r>
            <a:r>
              <a:rPr sz="1750" u="none" spc="150" dirty="0">
                <a:solidFill>
                  <a:srgbClr val="F60000"/>
                </a:solidFill>
              </a:rPr>
              <a:t> </a:t>
            </a:r>
            <a:r>
              <a:rPr sz="1750" u="none" spc="40" dirty="0">
                <a:solidFill>
                  <a:srgbClr val="F90003"/>
                </a:solidFill>
              </a:rPr>
              <a:t>Ni</a:t>
            </a:r>
            <a:r>
              <a:rPr sz="1750" u="none" dirty="0">
                <a:solidFill>
                  <a:srgbClr val="F90003"/>
                </a:solidFill>
              </a:rPr>
              <a:t>	</a:t>
            </a:r>
            <a:r>
              <a:rPr sz="1750" u="none" spc="55" dirty="0">
                <a:solidFill>
                  <a:srgbClr val="FB0000"/>
                </a:solidFill>
              </a:rPr>
              <a:t>hts</a:t>
            </a:r>
            <a:r>
              <a:rPr sz="1750" u="none" spc="345" dirty="0">
                <a:solidFill>
                  <a:srgbClr val="FB0000"/>
                </a:solidFill>
              </a:rPr>
              <a:t> </a:t>
            </a:r>
            <a:r>
              <a:rPr sz="1750" u="none" spc="105" dirty="0">
                <a:solidFill>
                  <a:srgbClr val="FD0100"/>
                </a:solidFill>
              </a:rPr>
              <a:t>usin</a:t>
            </a:r>
            <a:r>
              <a:rPr sz="1750" u="none" dirty="0">
                <a:solidFill>
                  <a:srgbClr val="FD0100"/>
                </a:solidFill>
              </a:rPr>
              <a:t>	</a:t>
            </a:r>
            <a:r>
              <a:rPr sz="1750" u="none" spc="145" dirty="0">
                <a:solidFill>
                  <a:srgbClr val="FD0105"/>
                </a:solidFill>
              </a:rPr>
              <a:t>Bar</a:t>
            </a:r>
            <a:r>
              <a:rPr sz="1750" u="none" spc="65" dirty="0">
                <a:solidFill>
                  <a:srgbClr val="FD0105"/>
                </a:solidFill>
              </a:rPr>
              <a:t> </a:t>
            </a:r>
            <a:r>
              <a:rPr sz="1750" u="none" spc="110" dirty="0">
                <a:solidFill>
                  <a:srgbClr val="FF0705"/>
                </a:solidFill>
              </a:rPr>
              <a:t>chart</a:t>
            </a:r>
            <a:endParaRPr sz="1750"/>
          </a:p>
        </p:txBody>
      </p:sp>
      <p:sp>
        <p:nvSpPr>
          <p:cNvPr id="10" name="object 10"/>
          <p:cNvSpPr txBox="1"/>
          <p:nvPr/>
        </p:nvSpPr>
        <p:spPr>
          <a:xfrm>
            <a:off x="753040" y="4591548"/>
            <a:ext cx="6965950" cy="168656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500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OBSERVATIONS</a:t>
            </a:r>
            <a:r>
              <a:rPr sz="1500" spc="65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:-</a:t>
            </a:r>
            <a:endParaRPr sz="1500">
              <a:latin typeface="Calibri"/>
              <a:cs typeface="Calibri"/>
            </a:endParaRPr>
          </a:p>
          <a:p>
            <a:pPr marL="347345" marR="160655" indent="-139065">
              <a:lnSpc>
                <a:spcPct val="104000"/>
              </a:lnSpc>
              <a:spcBef>
                <a:spcPts val="360"/>
              </a:spcBef>
              <a:buChar char="•"/>
              <a:tabLst>
                <a:tab pos="347345" algn="l"/>
                <a:tab pos="349885" algn="l"/>
              </a:tabLst>
            </a:pPr>
            <a:r>
              <a:rPr sz="1250" dirty="0">
                <a:latin typeface="Calibri"/>
                <a:cs typeface="Calibri"/>
              </a:rPr>
              <a:t>	The</a:t>
            </a:r>
            <a:r>
              <a:rPr sz="1250" spc="4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majority</a:t>
            </a:r>
            <a:r>
              <a:rPr sz="1250" spc="9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of</a:t>
            </a:r>
            <a:r>
              <a:rPr sz="1250" spc="8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listings</a:t>
            </a:r>
            <a:r>
              <a:rPr sz="1250" spc="11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on</a:t>
            </a:r>
            <a:r>
              <a:rPr sz="1250" spc="2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Airbnb</a:t>
            </a:r>
            <a:r>
              <a:rPr sz="1250" spc="5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have</a:t>
            </a:r>
            <a:r>
              <a:rPr sz="1250" spc="10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</a:t>
            </a:r>
            <a:r>
              <a:rPr sz="1250" spc="2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minimum</a:t>
            </a:r>
            <a:r>
              <a:rPr sz="1250" spc="13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stay</a:t>
            </a:r>
            <a:r>
              <a:rPr sz="1250" spc="3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requirement</a:t>
            </a:r>
            <a:r>
              <a:rPr sz="1250" spc="16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of</a:t>
            </a:r>
            <a:r>
              <a:rPr sz="1250" spc="10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1</a:t>
            </a:r>
            <a:r>
              <a:rPr sz="1250" spc="7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or</a:t>
            </a:r>
            <a:r>
              <a:rPr sz="1250" spc="4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2</a:t>
            </a:r>
            <a:r>
              <a:rPr sz="1250" spc="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nights,</a:t>
            </a:r>
            <a:r>
              <a:rPr sz="1250" spc="5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with</a:t>
            </a:r>
            <a:r>
              <a:rPr sz="1250" spc="110" dirty="0">
                <a:latin typeface="Calibri"/>
                <a:cs typeface="Calibri"/>
              </a:rPr>
              <a:t> </a:t>
            </a:r>
            <a:r>
              <a:rPr sz="1250" spc="-10" dirty="0">
                <a:latin typeface="Calibri"/>
                <a:cs typeface="Calibri"/>
              </a:rPr>
              <a:t>12067 </a:t>
            </a:r>
            <a:r>
              <a:rPr sz="1250" dirty="0">
                <a:latin typeface="Calibri"/>
                <a:cs typeface="Calibri"/>
              </a:rPr>
              <a:t>and</a:t>
            </a:r>
            <a:r>
              <a:rPr sz="1250" spc="8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11080</a:t>
            </a:r>
            <a:r>
              <a:rPr sz="1250" spc="7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listings,</a:t>
            </a:r>
            <a:r>
              <a:rPr sz="1250" spc="100" dirty="0">
                <a:latin typeface="Calibri"/>
                <a:cs typeface="Calibri"/>
              </a:rPr>
              <a:t> </a:t>
            </a:r>
            <a:r>
              <a:rPr sz="1250" spc="-10" dirty="0">
                <a:latin typeface="Calibri"/>
                <a:cs typeface="Calibri"/>
              </a:rPr>
              <a:t>respectively.</a:t>
            </a:r>
            <a:endParaRPr sz="1250">
              <a:latin typeface="Calibri"/>
              <a:cs typeface="Calibri"/>
            </a:endParaRPr>
          </a:p>
          <a:p>
            <a:pPr marL="349885" indent="-145415">
              <a:lnSpc>
                <a:spcPct val="100000"/>
              </a:lnSpc>
              <a:spcBef>
                <a:spcPts val="710"/>
              </a:spcBef>
              <a:buChar char="•"/>
              <a:tabLst>
                <a:tab pos="349885" algn="l"/>
              </a:tabLst>
            </a:pPr>
            <a:r>
              <a:rPr sz="1250" dirty="0">
                <a:latin typeface="Calibri"/>
                <a:cs typeface="Calibri"/>
              </a:rPr>
              <a:t>The</a:t>
            </a:r>
            <a:r>
              <a:rPr sz="1250" spc="4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number</a:t>
            </a:r>
            <a:r>
              <a:rPr sz="1250" spc="15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of</a:t>
            </a:r>
            <a:r>
              <a:rPr sz="1250" spc="6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listings</a:t>
            </a:r>
            <a:r>
              <a:rPr sz="1250" spc="4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with</a:t>
            </a:r>
            <a:r>
              <a:rPr sz="1250" spc="7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</a:t>
            </a:r>
            <a:r>
              <a:rPr sz="1250" spc="3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minimum</a:t>
            </a:r>
            <a:r>
              <a:rPr sz="1250" spc="11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stay</a:t>
            </a:r>
            <a:r>
              <a:rPr sz="1250" spc="4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requirement</a:t>
            </a:r>
            <a:r>
              <a:rPr sz="1250" spc="16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decreases</a:t>
            </a:r>
            <a:r>
              <a:rPr sz="1250" spc="8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as</a:t>
            </a:r>
            <a:r>
              <a:rPr sz="1250" spc="6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the</a:t>
            </a:r>
            <a:r>
              <a:rPr sz="1250" spc="4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length</a:t>
            </a:r>
            <a:r>
              <a:rPr sz="1250" spc="10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of</a:t>
            </a:r>
            <a:r>
              <a:rPr sz="1250" spc="7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stay</a:t>
            </a:r>
            <a:r>
              <a:rPr sz="1250" spc="50" dirty="0">
                <a:latin typeface="Calibri"/>
                <a:cs typeface="Calibri"/>
              </a:rPr>
              <a:t> </a:t>
            </a:r>
            <a:r>
              <a:rPr sz="1250" spc="-10" dirty="0">
                <a:latin typeface="Calibri"/>
                <a:cs typeface="Calibri"/>
              </a:rPr>
              <a:t>increases,</a:t>
            </a:r>
            <a:endParaRPr sz="1250">
              <a:latin typeface="Calibri"/>
              <a:cs typeface="Calibri"/>
            </a:endParaRPr>
          </a:p>
          <a:p>
            <a:pPr marL="342900">
              <a:lnSpc>
                <a:spcPct val="100000"/>
              </a:lnSpc>
              <a:spcBef>
                <a:spcPts val="10"/>
              </a:spcBef>
            </a:pPr>
            <a:r>
              <a:rPr sz="1300" dirty="0">
                <a:latin typeface="Calibri"/>
                <a:cs typeface="Calibri"/>
              </a:rPr>
              <a:t>with</a:t>
            </a:r>
            <a:r>
              <a:rPr sz="1300" spc="-4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7375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listings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requiring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</a:t>
            </a:r>
            <a:r>
              <a:rPr sz="1300" spc="-6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minimum</a:t>
            </a:r>
            <a:r>
              <a:rPr sz="1300" dirty="0">
                <a:latin typeface="Calibri"/>
                <a:cs typeface="Calibri"/>
              </a:rPr>
              <a:t> stay</a:t>
            </a:r>
            <a:r>
              <a:rPr sz="1300" spc="-4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of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3</a:t>
            </a:r>
            <a:r>
              <a:rPr sz="1300" spc="-7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nights,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and</a:t>
            </a:r>
            <a:r>
              <a:rPr sz="1300" spc="-5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so</a:t>
            </a:r>
            <a:r>
              <a:rPr sz="1300" spc="-65" dirty="0">
                <a:latin typeface="Calibri"/>
                <a:cs typeface="Calibri"/>
              </a:rPr>
              <a:t> </a:t>
            </a:r>
            <a:r>
              <a:rPr sz="1300" spc="-25" dirty="0">
                <a:latin typeface="Calibri"/>
                <a:cs typeface="Calibri"/>
              </a:rPr>
              <a:t>on.</a:t>
            </a:r>
            <a:endParaRPr sz="1300">
              <a:latin typeface="Calibri"/>
              <a:cs typeface="Calibri"/>
            </a:endParaRPr>
          </a:p>
          <a:p>
            <a:pPr marL="347345" marR="53975" indent="-142875">
              <a:lnSpc>
                <a:spcPct val="106000"/>
              </a:lnSpc>
              <a:spcBef>
                <a:spcPts val="340"/>
              </a:spcBef>
              <a:buChar char="•"/>
              <a:tabLst>
                <a:tab pos="347345" algn="l"/>
                <a:tab pos="349885" algn="l"/>
              </a:tabLst>
            </a:pPr>
            <a:r>
              <a:rPr sz="1250" dirty="0">
                <a:latin typeface="Calibri"/>
                <a:cs typeface="Calibri"/>
              </a:rPr>
              <a:t>	There</a:t>
            </a:r>
            <a:r>
              <a:rPr sz="1250" spc="10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are</a:t>
            </a:r>
            <a:r>
              <a:rPr sz="1250" spc="5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relatively</a:t>
            </a:r>
            <a:r>
              <a:rPr sz="1250" spc="10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few</a:t>
            </a:r>
            <a:r>
              <a:rPr sz="1250" spc="2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listings</a:t>
            </a:r>
            <a:r>
              <a:rPr sz="1250" spc="4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with</a:t>
            </a:r>
            <a:r>
              <a:rPr sz="1250" spc="7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</a:t>
            </a:r>
            <a:r>
              <a:rPr sz="1250" spc="2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minimum</a:t>
            </a:r>
            <a:r>
              <a:rPr sz="1250" spc="114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stay</a:t>
            </a:r>
            <a:r>
              <a:rPr sz="1250" spc="4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requirement</a:t>
            </a:r>
            <a:r>
              <a:rPr sz="1250" spc="17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of</a:t>
            </a:r>
            <a:r>
              <a:rPr sz="1250" spc="9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30</a:t>
            </a:r>
            <a:r>
              <a:rPr sz="1250" spc="2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nights</a:t>
            </a:r>
            <a:r>
              <a:rPr sz="1250" spc="9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or</a:t>
            </a:r>
            <a:r>
              <a:rPr sz="1250" spc="5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more,</a:t>
            </a:r>
            <a:r>
              <a:rPr sz="1250" spc="6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with</a:t>
            </a:r>
            <a:r>
              <a:rPr sz="1250" spc="125" dirty="0">
                <a:latin typeface="Calibri"/>
                <a:cs typeface="Calibri"/>
              </a:rPr>
              <a:t> </a:t>
            </a:r>
            <a:r>
              <a:rPr sz="1250" spc="-20" dirty="0">
                <a:latin typeface="Calibri"/>
                <a:cs typeface="Calibri"/>
              </a:rPr>
              <a:t>3489 </a:t>
            </a:r>
            <a:r>
              <a:rPr sz="1250" dirty="0">
                <a:latin typeface="Calibri"/>
                <a:cs typeface="Calibri"/>
              </a:rPr>
              <a:t>and</a:t>
            </a:r>
            <a:r>
              <a:rPr sz="1250" spc="10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189</a:t>
            </a:r>
            <a:r>
              <a:rPr sz="1250" spc="2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listings,</a:t>
            </a:r>
            <a:r>
              <a:rPr sz="1250" spc="90" dirty="0">
                <a:latin typeface="Calibri"/>
                <a:cs typeface="Calibri"/>
              </a:rPr>
              <a:t> </a:t>
            </a:r>
            <a:r>
              <a:rPr sz="1250" spc="-10" dirty="0">
                <a:latin typeface="Calibri"/>
                <a:cs typeface="Calibri"/>
              </a:rPr>
              <a:t>respectively.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28541" y="4147465"/>
            <a:ext cx="8636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50" dirty="0">
                <a:solidFill>
                  <a:srgbClr val="424242"/>
                </a:solidFill>
                <a:latin typeface="Calibri"/>
                <a:cs typeface="Calibri"/>
              </a:rPr>
              <a:t>5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94710" y="1710850"/>
            <a:ext cx="286512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dirty="0">
                <a:solidFill>
                  <a:srgbClr val="1C1C1C"/>
                </a:solidFill>
                <a:latin typeface="Calibri"/>
                <a:cs typeface="Calibri"/>
              </a:rPr>
              <a:t>Stay</a:t>
            </a:r>
            <a:r>
              <a:rPr sz="1450" spc="100" dirty="0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181818"/>
                </a:solidFill>
                <a:latin typeface="Calibri"/>
                <a:cs typeface="Calibri"/>
              </a:rPr>
              <a:t>Requirement</a:t>
            </a:r>
            <a:r>
              <a:rPr sz="1450" spc="145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1C1C1C"/>
                </a:solidFill>
                <a:latin typeface="Calibri"/>
                <a:cs typeface="Calibri"/>
              </a:rPr>
              <a:t>by</a:t>
            </a:r>
            <a:r>
              <a:rPr sz="1450" spc="75" dirty="0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sz="1450" spc="-50" dirty="0">
                <a:solidFill>
                  <a:srgbClr val="1A1A1A"/>
                </a:solidFill>
                <a:latin typeface="Calibri"/>
                <a:cs typeface="Calibri"/>
              </a:rPr>
              <a:t>Minimum</a:t>
            </a:r>
            <a:r>
              <a:rPr sz="1450" spc="9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282828"/>
                </a:solidFill>
                <a:latin typeface="Calibri"/>
                <a:cs typeface="Calibri"/>
              </a:rPr>
              <a:t>Niphts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67094" y="4147465"/>
            <a:ext cx="15303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25" dirty="0">
                <a:solidFill>
                  <a:srgbClr val="313131"/>
                </a:solidFill>
                <a:latin typeface="Arial MT"/>
                <a:cs typeface="Arial MT"/>
              </a:rPr>
              <a:t>10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49069" y="4147465"/>
            <a:ext cx="1165225" cy="3511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10">
              <a:lnSpc>
                <a:spcPts val="1080"/>
              </a:lnSpc>
              <a:spcBef>
                <a:spcPts val="130"/>
              </a:spcBef>
            </a:pPr>
            <a:r>
              <a:rPr sz="950" spc="-25" dirty="0">
                <a:solidFill>
                  <a:srgbClr val="2A2A2A"/>
                </a:solidFill>
                <a:latin typeface="Arial MT"/>
                <a:cs typeface="Arial MT"/>
              </a:rPr>
              <a:t>15</a:t>
            </a:r>
            <a:endParaRPr sz="950">
              <a:latin typeface="Arial MT"/>
              <a:cs typeface="Arial MT"/>
            </a:endParaRPr>
          </a:p>
          <a:p>
            <a:pPr marL="12700">
              <a:lnSpc>
                <a:spcPts val="1440"/>
              </a:lnSpc>
            </a:pPr>
            <a:r>
              <a:rPr sz="1250" dirty="0">
                <a:solidFill>
                  <a:srgbClr val="131313"/>
                </a:solidFill>
                <a:latin typeface="Calibri"/>
                <a:cs typeface="Calibri"/>
              </a:rPr>
              <a:t>minimum</a:t>
            </a:r>
            <a:r>
              <a:rPr sz="1250" spc="24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1250" spc="-10" dirty="0">
                <a:solidFill>
                  <a:srgbClr val="212121"/>
                </a:solidFill>
                <a:latin typeface="Calibri"/>
                <a:cs typeface="Calibri"/>
              </a:rPr>
              <a:t>Nights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51434" y="4141233"/>
            <a:ext cx="151130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spc="-80" dirty="0">
                <a:solidFill>
                  <a:srgbClr val="3B3B3B"/>
                </a:solidFill>
                <a:latin typeface="Courier New"/>
                <a:cs typeface="Courier New"/>
              </a:rPr>
              <a:t>20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45778" y="4147465"/>
            <a:ext cx="14224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40" dirty="0">
                <a:solidFill>
                  <a:srgbClr val="151515"/>
                </a:solidFill>
                <a:latin typeface="Arial MT"/>
                <a:cs typeface="Arial MT"/>
              </a:rPr>
              <a:t>25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27858" y="4141233"/>
            <a:ext cx="153035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spc="-80" dirty="0">
                <a:solidFill>
                  <a:srgbClr val="414141"/>
                </a:solidFill>
                <a:latin typeface="Courier New"/>
                <a:cs typeface="Courier New"/>
              </a:rPr>
              <a:t>30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72511" y="3596814"/>
            <a:ext cx="1877001" cy="109180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0376" y="1323473"/>
            <a:ext cx="6517159" cy="19069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35277" y="3219170"/>
            <a:ext cx="403817" cy="12338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85941" y="1223528"/>
            <a:ext cx="1732914" cy="3098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u="none" spc="55" dirty="0">
                <a:solidFill>
                  <a:srgbClr val="F60500"/>
                </a:solidFill>
              </a:rPr>
              <a:t>Total</a:t>
            </a:r>
            <a:r>
              <a:rPr u="none" spc="170" dirty="0">
                <a:solidFill>
                  <a:srgbClr val="F60500"/>
                </a:solidFill>
              </a:rPr>
              <a:t> </a:t>
            </a:r>
            <a:r>
              <a:rPr u="none" spc="114" dirty="0">
                <a:solidFill>
                  <a:srgbClr val="FD0300"/>
                </a:solidFill>
              </a:rPr>
              <a:t>Reviews</a:t>
            </a:r>
            <a:r>
              <a:rPr u="none" spc="145" dirty="0">
                <a:solidFill>
                  <a:srgbClr val="FD0300"/>
                </a:solidFill>
              </a:rPr>
              <a:t> </a:t>
            </a:r>
            <a:r>
              <a:rPr u="none" spc="85" dirty="0">
                <a:solidFill>
                  <a:srgbClr val="FB0100"/>
                </a:solidFill>
              </a:rPr>
              <a:t>b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989658" y="1223528"/>
            <a:ext cx="2753995" cy="3098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1095375" algn="l"/>
              </a:tabLst>
            </a:pPr>
            <a:r>
              <a:rPr sz="1850" spc="120" dirty="0">
                <a:solidFill>
                  <a:srgbClr val="FB0100"/>
                </a:solidFill>
                <a:latin typeface="Calibri"/>
                <a:cs typeface="Calibri"/>
              </a:rPr>
              <a:t>Each</a:t>
            </a:r>
            <a:r>
              <a:rPr sz="1850" spc="105" dirty="0">
                <a:solidFill>
                  <a:srgbClr val="FB0100"/>
                </a:solidFill>
                <a:latin typeface="Calibri"/>
                <a:cs typeface="Calibri"/>
              </a:rPr>
              <a:t> </a:t>
            </a:r>
            <a:r>
              <a:rPr sz="1850" spc="55" dirty="0">
                <a:solidFill>
                  <a:srgbClr val="FB0303"/>
                </a:solidFill>
                <a:latin typeface="Calibri"/>
                <a:cs typeface="Calibri"/>
              </a:rPr>
              <a:t>Nei</a:t>
            </a:r>
            <a:r>
              <a:rPr sz="1850" dirty="0">
                <a:solidFill>
                  <a:srgbClr val="FB0303"/>
                </a:solidFill>
                <a:latin typeface="Calibri"/>
                <a:cs typeface="Calibri"/>
              </a:rPr>
              <a:t>	</a:t>
            </a:r>
            <a:r>
              <a:rPr sz="1850" spc="75" dirty="0">
                <a:solidFill>
                  <a:srgbClr val="FD0100"/>
                </a:solidFill>
                <a:latin typeface="Calibri"/>
                <a:cs typeface="Calibri"/>
              </a:rPr>
              <a:t>hborhood</a:t>
            </a:r>
            <a:r>
              <a:rPr sz="1850" spc="245" dirty="0">
                <a:solidFill>
                  <a:srgbClr val="FD0100"/>
                </a:solidFill>
                <a:latin typeface="Calibri"/>
                <a:cs typeface="Calibri"/>
              </a:rPr>
              <a:t> </a:t>
            </a:r>
            <a:r>
              <a:rPr sz="1850" spc="55" dirty="0">
                <a:solidFill>
                  <a:srgbClr val="FD0100"/>
                </a:solidFill>
                <a:latin typeface="Calibri"/>
                <a:cs typeface="Calibri"/>
              </a:rPr>
              <a:t>Grou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3040" y="1932700"/>
            <a:ext cx="1376045" cy="257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OBSERVATIONS</a:t>
            </a:r>
            <a:r>
              <a:rPr sz="1500" spc="65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:-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5280" y="2319069"/>
            <a:ext cx="3578225" cy="396684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51765" marR="108585" indent="-139700">
              <a:lnSpc>
                <a:spcPct val="104000"/>
              </a:lnSpc>
              <a:spcBef>
                <a:spcPts val="65"/>
              </a:spcBef>
              <a:buChar char="•"/>
              <a:tabLst>
                <a:tab pos="151765" algn="l"/>
              </a:tabLst>
            </a:pPr>
            <a:r>
              <a:rPr sz="1250" dirty="0">
                <a:latin typeface="Calibri"/>
                <a:cs typeface="Calibri"/>
              </a:rPr>
              <a:t>Brooklyn</a:t>
            </a:r>
            <a:r>
              <a:rPr sz="1250" spc="13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has</a:t>
            </a:r>
            <a:r>
              <a:rPr sz="1250" spc="4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the</a:t>
            </a:r>
            <a:r>
              <a:rPr sz="1250" spc="5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largest</a:t>
            </a:r>
            <a:r>
              <a:rPr sz="1250" spc="8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share</a:t>
            </a:r>
            <a:r>
              <a:rPr sz="1250" spc="8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of</a:t>
            </a:r>
            <a:r>
              <a:rPr sz="1250" spc="114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total</a:t>
            </a:r>
            <a:r>
              <a:rPr sz="1250" spc="6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reviews</a:t>
            </a:r>
            <a:r>
              <a:rPr sz="1250" spc="120" dirty="0">
                <a:latin typeface="Calibri"/>
                <a:cs typeface="Calibri"/>
              </a:rPr>
              <a:t> </a:t>
            </a:r>
            <a:r>
              <a:rPr sz="1250" spc="-25" dirty="0">
                <a:latin typeface="Calibri"/>
                <a:cs typeface="Calibri"/>
              </a:rPr>
              <a:t>on </a:t>
            </a:r>
            <a:r>
              <a:rPr sz="1250" dirty="0">
                <a:latin typeface="Calibri"/>
                <a:cs typeface="Calibri"/>
              </a:rPr>
              <a:t>Airbnb,</a:t>
            </a:r>
            <a:r>
              <a:rPr sz="1250" spc="6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with</a:t>
            </a:r>
            <a:r>
              <a:rPr sz="1250" spc="7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43.3%,</a:t>
            </a:r>
            <a:r>
              <a:rPr sz="1250" spc="114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followed</a:t>
            </a:r>
            <a:r>
              <a:rPr sz="1250" spc="12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by</a:t>
            </a:r>
            <a:r>
              <a:rPr sz="1250" spc="4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Manhattan</a:t>
            </a:r>
            <a:r>
              <a:rPr sz="1250" spc="120" dirty="0">
                <a:latin typeface="Calibri"/>
                <a:cs typeface="Calibri"/>
              </a:rPr>
              <a:t> </a:t>
            </a:r>
            <a:r>
              <a:rPr sz="1250" spc="-20" dirty="0">
                <a:latin typeface="Calibri"/>
                <a:cs typeface="Calibri"/>
              </a:rPr>
              <a:t>with </a:t>
            </a:r>
            <a:r>
              <a:rPr sz="1250" spc="-10" dirty="0">
                <a:latin typeface="Calibri"/>
                <a:cs typeface="Calibri"/>
              </a:rPr>
              <a:t>38.9%.</a:t>
            </a:r>
            <a:endParaRPr sz="1250">
              <a:latin typeface="Calibri"/>
              <a:cs typeface="Calibri"/>
            </a:endParaRPr>
          </a:p>
          <a:p>
            <a:pPr marL="150495" marR="5080" indent="-138430">
              <a:lnSpc>
                <a:spcPct val="104000"/>
              </a:lnSpc>
              <a:spcBef>
                <a:spcPts val="295"/>
              </a:spcBef>
              <a:buChar char="•"/>
              <a:tabLst>
                <a:tab pos="150495" algn="l"/>
                <a:tab pos="154940" algn="l"/>
              </a:tabLst>
            </a:pPr>
            <a:r>
              <a:rPr sz="1250" dirty="0">
                <a:latin typeface="Calibri"/>
                <a:cs typeface="Calibri"/>
              </a:rPr>
              <a:t>	Queens</a:t>
            </a:r>
            <a:r>
              <a:rPr sz="1250" spc="8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has</a:t>
            </a:r>
            <a:r>
              <a:rPr sz="1250" spc="3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the</a:t>
            </a:r>
            <a:r>
              <a:rPr sz="1250" spc="6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third</a:t>
            </a:r>
            <a:r>
              <a:rPr sz="1250" spc="6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largest</a:t>
            </a:r>
            <a:r>
              <a:rPr sz="1250" spc="7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share</a:t>
            </a:r>
            <a:r>
              <a:rPr sz="1250" spc="8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of</a:t>
            </a:r>
            <a:r>
              <a:rPr sz="1250" spc="10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total</a:t>
            </a:r>
            <a:r>
              <a:rPr sz="1250" spc="50" dirty="0">
                <a:latin typeface="Calibri"/>
                <a:cs typeface="Calibri"/>
              </a:rPr>
              <a:t> </a:t>
            </a:r>
            <a:r>
              <a:rPr sz="1250" spc="-10" dirty="0">
                <a:latin typeface="Calibri"/>
                <a:cs typeface="Calibri"/>
              </a:rPr>
              <a:t>reviews, </a:t>
            </a:r>
            <a:r>
              <a:rPr sz="1250" dirty="0">
                <a:latin typeface="Calibri"/>
                <a:cs typeface="Calibri"/>
              </a:rPr>
              <a:t>with</a:t>
            </a:r>
            <a:r>
              <a:rPr sz="1250" spc="12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14.2%,</a:t>
            </a:r>
            <a:r>
              <a:rPr sz="1250" spc="114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followed</a:t>
            </a:r>
            <a:r>
              <a:rPr sz="1250" spc="13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by</a:t>
            </a:r>
            <a:r>
              <a:rPr sz="1250" spc="4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the</a:t>
            </a:r>
            <a:r>
              <a:rPr sz="1250" spc="4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Bronx</a:t>
            </a:r>
            <a:r>
              <a:rPr sz="1250" spc="4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with</a:t>
            </a:r>
            <a:r>
              <a:rPr sz="1250" spc="9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2.6%</a:t>
            </a:r>
            <a:r>
              <a:rPr sz="1250" spc="60" dirty="0">
                <a:latin typeface="Calibri"/>
                <a:cs typeface="Calibri"/>
              </a:rPr>
              <a:t> </a:t>
            </a:r>
            <a:r>
              <a:rPr sz="1250" spc="-25" dirty="0">
                <a:latin typeface="Calibri"/>
                <a:cs typeface="Calibri"/>
              </a:rPr>
              <a:t>and </a:t>
            </a:r>
            <a:r>
              <a:rPr sz="1250" dirty="0">
                <a:latin typeface="Calibri"/>
                <a:cs typeface="Calibri"/>
              </a:rPr>
              <a:t>Staten</a:t>
            </a:r>
            <a:r>
              <a:rPr sz="1250" spc="9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Island</a:t>
            </a:r>
            <a:r>
              <a:rPr sz="1250" spc="7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with</a:t>
            </a:r>
            <a:r>
              <a:rPr sz="1250" spc="140" dirty="0">
                <a:latin typeface="Calibri"/>
                <a:cs typeface="Calibri"/>
              </a:rPr>
              <a:t> </a:t>
            </a:r>
            <a:r>
              <a:rPr sz="1250" spc="-10" dirty="0">
                <a:latin typeface="Calibri"/>
                <a:cs typeface="Calibri"/>
              </a:rPr>
              <a:t>1.0%.</a:t>
            </a:r>
            <a:endParaRPr sz="1250">
              <a:latin typeface="Calibri"/>
              <a:cs typeface="Calibri"/>
            </a:endParaRPr>
          </a:p>
          <a:p>
            <a:pPr marL="152400" marR="160020" indent="-140335" algn="just">
              <a:lnSpc>
                <a:spcPct val="104000"/>
              </a:lnSpc>
              <a:spcBef>
                <a:spcPts val="409"/>
              </a:spcBef>
              <a:buChar char="•"/>
              <a:tabLst>
                <a:tab pos="152400" algn="l"/>
                <a:tab pos="157480" algn="l"/>
              </a:tabLst>
            </a:pPr>
            <a:r>
              <a:rPr sz="1250" dirty="0">
                <a:latin typeface="Calibri"/>
                <a:cs typeface="Calibri"/>
              </a:rPr>
              <a:t>	The</a:t>
            </a:r>
            <a:r>
              <a:rPr sz="1250" spc="6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data</a:t>
            </a:r>
            <a:r>
              <a:rPr sz="1250" spc="5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suggests</a:t>
            </a:r>
            <a:r>
              <a:rPr sz="1250" spc="13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that</a:t>
            </a:r>
            <a:r>
              <a:rPr sz="1250" spc="5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Airbnb</a:t>
            </a:r>
            <a:r>
              <a:rPr sz="1250" spc="114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is</a:t>
            </a:r>
            <a:r>
              <a:rPr sz="1250" spc="1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more</a:t>
            </a:r>
            <a:r>
              <a:rPr sz="1250" spc="7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popular</a:t>
            </a:r>
            <a:r>
              <a:rPr sz="1250" spc="150" dirty="0">
                <a:latin typeface="Calibri"/>
                <a:cs typeface="Calibri"/>
              </a:rPr>
              <a:t> </a:t>
            </a:r>
            <a:r>
              <a:rPr sz="1250" spc="-25" dirty="0">
                <a:latin typeface="Calibri"/>
                <a:cs typeface="Calibri"/>
              </a:rPr>
              <a:t>in </a:t>
            </a:r>
            <a:r>
              <a:rPr sz="1250" dirty="0">
                <a:latin typeface="Calibri"/>
                <a:cs typeface="Calibri"/>
              </a:rPr>
              <a:t>Brooklyn</a:t>
            </a:r>
            <a:r>
              <a:rPr sz="1250" spc="13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and</a:t>
            </a:r>
            <a:r>
              <a:rPr sz="1250" spc="114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Manhattan</a:t>
            </a:r>
            <a:r>
              <a:rPr sz="1250" spc="10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compared</a:t>
            </a:r>
            <a:r>
              <a:rPr sz="1250" spc="114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to</a:t>
            </a:r>
            <a:r>
              <a:rPr sz="1250" spc="6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the</a:t>
            </a:r>
            <a:r>
              <a:rPr sz="1250" spc="60" dirty="0">
                <a:latin typeface="Calibri"/>
                <a:cs typeface="Calibri"/>
              </a:rPr>
              <a:t> </a:t>
            </a:r>
            <a:r>
              <a:rPr sz="1250" spc="-10" dirty="0">
                <a:latin typeface="Calibri"/>
                <a:cs typeface="Calibri"/>
              </a:rPr>
              <a:t>other </a:t>
            </a:r>
            <a:r>
              <a:rPr sz="1250" dirty="0">
                <a:latin typeface="Calibri"/>
                <a:cs typeface="Calibri"/>
              </a:rPr>
              <a:t>neighborhood</a:t>
            </a:r>
            <a:r>
              <a:rPr sz="1250" spc="195" dirty="0">
                <a:latin typeface="Calibri"/>
                <a:cs typeface="Calibri"/>
              </a:rPr>
              <a:t> </a:t>
            </a:r>
            <a:r>
              <a:rPr sz="1250" spc="-10" dirty="0">
                <a:latin typeface="Calibri"/>
                <a:cs typeface="Calibri"/>
              </a:rPr>
              <a:t>groups.</a:t>
            </a:r>
            <a:endParaRPr sz="1250">
              <a:latin typeface="Calibri"/>
              <a:cs typeface="Calibri"/>
            </a:endParaRPr>
          </a:p>
          <a:p>
            <a:pPr marL="151130" marR="32384" indent="-139065">
              <a:lnSpc>
                <a:spcPct val="104500"/>
              </a:lnSpc>
              <a:spcBef>
                <a:spcPts val="640"/>
              </a:spcBef>
              <a:buChar char="•"/>
              <a:tabLst>
                <a:tab pos="151130" algn="l"/>
                <a:tab pos="153035" algn="l"/>
              </a:tabLst>
            </a:pPr>
            <a:r>
              <a:rPr sz="1250" dirty="0">
                <a:latin typeface="Calibri"/>
                <a:cs typeface="Calibri"/>
              </a:rPr>
              <a:t>	Despite</a:t>
            </a:r>
            <a:r>
              <a:rPr sz="1250" spc="10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having</a:t>
            </a:r>
            <a:r>
              <a:rPr sz="1250" spc="8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fewer</a:t>
            </a:r>
            <a:r>
              <a:rPr sz="1250" spc="9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listings,</a:t>
            </a:r>
            <a:r>
              <a:rPr sz="1250" spc="10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Brooklyn</a:t>
            </a:r>
            <a:r>
              <a:rPr sz="1250" spc="12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has</a:t>
            </a:r>
            <a:r>
              <a:rPr sz="1250" spc="45" dirty="0">
                <a:latin typeface="Calibri"/>
                <a:cs typeface="Calibri"/>
              </a:rPr>
              <a:t> </a:t>
            </a:r>
            <a:r>
              <a:rPr sz="1250" spc="-20" dirty="0">
                <a:latin typeface="Calibri"/>
                <a:cs typeface="Calibri"/>
              </a:rPr>
              <a:t>more </a:t>
            </a:r>
            <a:r>
              <a:rPr sz="1250" dirty="0">
                <a:latin typeface="Calibri"/>
                <a:cs typeface="Calibri"/>
              </a:rPr>
              <a:t>reviews</a:t>
            </a:r>
            <a:r>
              <a:rPr sz="1250" spc="12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on</a:t>
            </a:r>
            <a:r>
              <a:rPr sz="1250" spc="4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Airbnb</a:t>
            </a:r>
            <a:r>
              <a:rPr sz="1250" spc="4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compared</a:t>
            </a:r>
            <a:r>
              <a:rPr sz="1250" spc="12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to</a:t>
            </a:r>
            <a:r>
              <a:rPr sz="1250" spc="7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Manhattan.</a:t>
            </a:r>
            <a:r>
              <a:rPr sz="1250" spc="204" dirty="0">
                <a:latin typeface="Calibri"/>
                <a:cs typeface="Calibri"/>
              </a:rPr>
              <a:t> </a:t>
            </a:r>
            <a:r>
              <a:rPr sz="1250" spc="-20" dirty="0">
                <a:latin typeface="Calibri"/>
                <a:cs typeface="Calibri"/>
              </a:rPr>
              <a:t>This </a:t>
            </a:r>
            <a:r>
              <a:rPr sz="1250" dirty="0">
                <a:latin typeface="Calibri"/>
                <a:cs typeface="Calibri"/>
              </a:rPr>
              <a:t>could</a:t>
            </a:r>
            <a:r>
              <a:rPr sz="1250" spc="9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indicate</a:t>
            </a:r>
            <a:r>
              <a:rPr sz="1250" spc="12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that</a:t>
            </a:r>
            <a:r>
              <a:rPr sz="1250" spc="6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Airbnb</a:t>
            </a:r>
            <a:r>
              <a:rPr sz="1250" spc="6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users</a:t>
            </a:r>
            <a:r>
              <a:rPr sz="1250" spc="7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in</a:t>
            </a:r>
            <a:r>
              <a:rPr sz="1250" spc="2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Brooklyn</a:t>
            </a:r>
            <a:r>
              <a:rPr sz="1250" spc="150" dirty="0">
                <a:latin typeface="Calibri"/>
                <a:cs typeface="Calibri"/>
              </a:rPr>
              <a:t> </a:t>
            </a:r>
            <a:r>
              <a:rPr sz="1250" spc="-25" dirty="0">
                <a:latin typeface="Calibri"/>
                <a:cs typeface="Calibri"/>
              </a:rPr>
              <a:t>are </a:t>
            </a:r>
            <a:r>
              <a:rPr sz="1250" dirty="0">
                <a:latin typeface="Calibri"/>
                <a:cs typeface="Calibri"/>
              </a:rPr>
              <a:t>more</a:t>
            </a:r>
            <a:r>
              <a:rPr sz="1250" spc="3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likely</a:t>
            </a:r>
            <a:r>
              <a:rPr sz="1250" spc="6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to</a:t>
            </a:r>
            <a:r>
              <a:rPr sz="1250" spc="4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leave</a:t>
            </a:r>
            <a:r>
              <a:rPr sz="1250" spc="8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reviews,</a:t>
            </a:r>
            <a:r>
              <a:rPr sz="1250" spc="12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or</a:t>
            </a:r>
            <a:r>
              <a:rPr sz="1250" spc="7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that</a:t>
            </a:r>
            <a:r>
              <a:rPr sz="1250" spc="7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the</a:t>
            </a:r>
            <a:r>
              <a:rPr sz="1250" spc="5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listings</a:t>
            </a:r>
            <a:r>
              <a:rPr sz="1250" spc="85" dirty="0">
                <a:latin typeface="Calibri"/>
                <a:cs typeface="Calibri"/>
              </a:rPr>
              <a:t> </a:t>
            </a:r>
            <a:r>
              <a:rPr sz="1250" spc="-25" dirty="0">
                <a:latin typeface="Calibri"/>
                <a:cs typeface="Calibri"/>
              </a:rPr>
              <a:t>in </a:t>
            </a:r>
            <a:r>
              <a:rPr sz="1250" dirty="0">
                <a:latin typeface="Calibri"/>
                <a:cs typeface="Calibri"/>
              </a:rPr>
              <a:t>Brooklyn</a:t>
            </a:r>
            <a:r>
              <a:rPr sz="1250" spc="12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are</a:t>
            </a:r>
            <a:r>
              <a:rPr sz="1250" spc="4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more</a:t>
            </a:r>
            <a:r>
              <a:rPr sz="1250" spc="7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popular</a:t>
            </a:r>
            <a:r>
              <a:rPr sz="1250" spc="16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or</a:t>
            </a:r>
            <a:r>
              <a:rPr sz="1250" spc="3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successful</a:t>
            </a:r>
            <a:r>
              <a:rPr sz="1250" spc="130" dirty="0">
                <a:latin typeface="Calibri"/>
                <a:cs typeface="Calibri"/>
              </a:rPr>
              <a:t> </a:t>
            </a:r>
            <a:r>
              <a:rPr sz="1250" spc="-25" dirty="0">
                <a:latin typeface="Calibri"/>
                <a:cs typeface="Calibri"/>
              </a:rPr>
              <a:t>in </a:t>
            </a:r>
            <a:r>
              <a:rPr sz="1250" dirty="0">
                <a:latin typeface="Calibri"/>
                <a:cs typeface="Calibri"/>
              </a:rPr>
              <a:t>generating</a:t>
            </a:r>
            <a:r>
              <a:rPr sz="1250" spc="17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positive</a:t>
            </a:r>
            <a:r>
              <a:rPr sz="1250" spc="10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reviews.</a:t>
            </a:r>
            <a:r>
              <a:rPr sz="1250" spc="14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It is</a:t>
            </a:r>
            <a:r>
              <a:rPr sz="1250" spc="-2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worth</a:t>
            </a:r>
            <a:r>
              <a:rPr sz="1250" spc="9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noting</a:t>
            </a:r>
            <a:r>
              <a:rPr sz="1250" spc="114" dirty="0">
                <a:latin typeface="Calibri"/>
                <a:cs typeface="Calibri"/>
              </a:rPr>
              <a:t> </a:t>
            </a:r>
            <a:r>
              <a:rPr sz="1250" spc="-20" dirty="0">
                <a:latin typeface="Calibri"/>
                <a:cs typeface="Calibri"/>
              </a:rPr>
              <a:t>that </a:t>
            </a:r>
            <a:r>
              <a:rPr sz="1250" dirty="0">
                <a:latin typeface="Calibri"/>
                <a:cs typeface="Calibri"/>
              </a:rPr>
              <a:t>there</a:t>
            </a:r>
            <a:r>
              <a:rPr sz="1250" spc="5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could</a:t>
            </a:r>
            <a:r>
              <a:rPr sz="1250" spc="7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be</a:t>
            </a:r>
            <a:r>
              <a:rPr sz="1250" spc="2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number</a:t>
            </a:r>
            <a:r>
              <a:rPr sz="1250" spc="12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of</a:t>
            </a:r>
            <a:r>
              <a:rPr sz="1250" spc="8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other</a:t>
            </a:r>
            <a:r>
              <a:rPr sz="1250" spc="8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factors</a:t>
            </a:r>
            <a:r>
              <a:rPr sz="1250" spc="85" dirty="0">
                <a:latin typeface="Calibri"/>
                <a:cs typeface="Calibri"/>
              </a:rPr>
              <a:t> </a:t>
            </a:r>
            <a:r>
              <a:rPr sz="1250" spc="-20" dirty="0">
                <a:latin typeface="Calibri"/>
                <a:cs typeface="Calibri"/>
              </a:rPr>
              <a:t>that</a:t>
            </a:r>
            <a:r>
              <a:rPr sz="1250" spc="50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could</a:t>
            </a:r>
            <a:r>
              <a:rPr sz="1250" spc="4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contribute</a:t>
            </a:r>
            <a:r>
              <a:rPr sz="1250" spc="13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to</a:t>
            </a:r>
            <a:r>
              <a:rPr sz="1250" spc="2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this</a:t>
            </a:r>
            <a:r>
              <a:rPr sz="1250" spc="3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difference</a:t>
            </a:r>
            <a:r>
              <a:rPr sz="1250" spc="12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in</a:t>
            </a:r>
            <a:r>
              <a:rPr sz="1250" spc="6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reviews,</a:t>
            </a:r>
            <a:r>
              <a:rPr sz="1250" spc="110" dirty="0">
                <a:latin typeface="Calibri"/>
                <a:cs typeface="Calibri"/>
              </a:rPr>
              <a:t> </a:t>
            </a:r>
            <a:r>
              <a:rPr sz="1250" spc="-20" dirty="0">
                <a:latin typeface="Calibri"/>
                <a:cs typeface="Calibri"/>
              </a:rPr>
              <a:t>such </a:t>
            </a:r>
            <a:r>
              <a:rPr sz="1250" dirty="0">
                <a:latin typeface="Calibri"/>
                <a:cs typeface="Calibri"/>
              </a:rPr>
              <a:t>as</a:t>
            </a:r>
            <a:r>
              <a:rPr sz="1250" spc="5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the</a:t>
            </a:r>
            <a:r>
              <a:rPr sz="1250" spc="4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quality</a:t>
            </a:r>
            <a:r>
              <a:rPr sz="1250" spc="7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of</a:t>
            </a:r>
            <a:r>
              <a:rPr sz="1250" spc="9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the</a:t>
            </a:r>
            <a:r>
              <a:rPr sz="1250" spc="4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listings</a:t>
            </a:r>
            <a:r>
              <a:rPr sz="1250" spc="7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or</a:t>
            </a:r>
            <a:r>
              <a:rPr sz="1250" spc="9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the</a:t>
            </a:r>
            <a:r>
              <a:rPr sz="1250" spc="20" dirty="0">
                <a:latin typeface="Calibri"/>
                <a:cs typeface="Calibri"/>
              </a:rPr>
              <a:t> </a:t>
            </a:r>
            <a:r>
              <a:rPr sz="1250" spc="-10" dirty="0">
                <a:latin typeface="Calibri"/>
                <a:cs typeface="Calibri"/>
              </a:rPr>
              <a:t>characteristics</a:t>
            </a:r>
            <a:r>
              <a:rPr sz="1250" spc="50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of</a:t>
            </a:r>
            <a:r>
              <a:rPr sz="1250" spc="9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the</a:t>
            </a:r>
            <a:r>
              <a:rPr sz="1250" spc="5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travelers</a:t>
            </a:r>
            <a:r>
              <a:rPr sz="1250" spc="9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who</a:t>
            </a:r>
            <a:r>
              <a:rPr sz="1250" spc="2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use</a:t>
            </a:r>
            <a:r>
              <a:rPr sz="1250" spc="3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Airbnb</a:t>
            </a:r>
            <a:r>
              <a:rPr sz="1250" spc="8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in</a:t>
            </a:r>
            <a:r>
              <a:rPr sz="1250" spc="4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these</a:t>
            </a:r>
            <a:r>
              <a:rPr sz="1250" spc="60" dirty="0">
                <a:latin typeface="Calibri"/>
                <a:cs typeface="Calibri"/>
              </a:rPr>
              <a:t> </a:t>
            </a:r>
            <a:r>
              <a:rPr sz="1250" spc="-10" dirty="0">
                <a:latin typeface="Calibri"/>
                <a:cs typeface="Calibri"/>
              </a:rPr>
              <a:t>areas.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90361" y="1223528"/>
            <a:ext cx="1026160" cy="3098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850" dirty="0">
                <a:solidFill>
                  <a:srgbClr val="FD0100"/>
                </a:solidFill>
                <a:latin typeface="Calibri"/>
                <a:cs typeface="Calibri"/>
              </a:rPr>
              <a:t>Pie</a:t>
            </a:r>
            <a:r>
              <a:rPr sz="1850" spc="490" dirty="0">
                <a:solidFill>
                  <a:srgbClr val="FD0100"/>
                </a:solidFill>
                <a:latin typeface="Calibri"/>
                <a:cs typeface="Calibri"/>
              </a:rPr>
              <a:t> </a:t>
            </a:r>
            <a:r>
              <a:rPr sz="1850" spc="80" dirty="0">
                <a:solidFill>
                  <a:srgbClr val="F40500"/>
                </a:solidFill>
                <a:latin typeface="Calibri"/>
                <a:cs typeface="Calibri"/>
              </a:rPr>
              <a:t>Chart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99504" y="2393019"/>
            <a:ext cx="5012690" cy="51371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250" spc="105" dirty="0">
                <a:solidFill>
                  <a:srgbClr val="282828"/>
                </a:solidFill>
                <a:latin typeface="Arial MT"/>
                <a:cs typeface="Arial MT"/>
              </a:rPr>
              <a:t>Num</a:t>
            </a:r>
            <a:r>
              <a:rPr sz="1250" spc="-204" dirty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1C1C1C"/>
                </a:solidFill>
                <a:latin typeface="Arial MT"/>
                <a:cs typeface="Arial MT"/>
              </a:rPr>
              <a:t>be</a:t>
            </a:r>
            <a:r>
              <a:rPr sz="1250" spc="-200" dirty="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1C1C1C"/>
                </a:solidFill>
                <a:latin typeface="Arial MT"/>
                <a:cs typeface="Arial MT"/>
              </a:rPr>
              <a:t>r</a:t>
            </a:r>
            <a:r>
              <a:rPr sz="1250" spc="130" dirty="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363636"/>
                </a:solidFill>
                <a:latin typeface="Arial MT"/>
                <a:cs typeface="Arial MT"/>
              </a:rPr>
              <a:t>of</a:t>
            </a:r>
            <a:r>
              <a:rPr sz="1250" spc="254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151515"/>
                </a:solidFill>
                <a:latin typeface="Arial MT"/>
                <a:cs typeface="Arial MT"/>
              </a:rPr>
              <a:t>Revi</a:t>
            </a:r>
            <a:r>
              <a:rPr sz="1250" spc="-180" dirty="0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sz="1250" spc="50" dirty="0">
                <a:solidFill>
                  <a:srgbClr val="161616"/>
                </a:solidFill>
                <a:latin typeface="Arial MT"/>
                <a:cs typeface="Arial MT"/>
              </a:rPr>
              <a:t>ews</a:t>
            </a:r>
            <a:r>
              <a:rPr sz="1250" spc="17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1F1F1F"/>
                </a:solidFill>
                <a:latin typeface="Arial MT"/>
                <a:cs typeface="Arial MT"/>
              </a:rPr>
              <a:t>by</a:t>
            </a:r>
            <a:r>
              <a:rPr sz="1250" spc="3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50" spc="60" dirty="0">
                <a:solidFill>
                  <a:srgbClr val="0F0F0F"/>
                </a:solidFill>
                <a:latin typeface="Arial MT"/>
                <a:cs typeface="Arial MT"/>
              </a:rPr>
              <a:t>Neig</a:t>
            </a:r>
            <a:r>
              <a:rPr sz="1250" spc="-215" dirty="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nbDrh</a:t>
            </a:r>
            <a:r>
              <a:rPr sz="1250" spc="-204" dirty="0">
                <a:latin typeface="Arial MT"/>
                <a:cs typeface="Arial MT"/>
              </a:rPr>
              <a:t> </a:t>
            </a:r>
            <a:r>
              <a:rPr sz="1250" spc="-60" dirty="0">
                <a:solidFill>
                  <a:srgbClr val="262626"/>
                </a:solidFill>
                <a:latin typeface="Arial MT"/>
                <a:cs typeface="Arial MT"/>
              </a:rPr>
              <a:t>DOd</a:t>
            </a:r>
            <a:r>
              <a:rPr sz="1250" spc="190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250" spc="65" dirty="0">
                <a:solidFill>
                  <a:srgbClr val="1C1C1C"/>
                </a:solidFill>
                <a:latin typeface="Arial MT"/>
                <a:cs typeface="Arial MT"/>
              </a:rPr>
              <a:t>Group</a:t>
            </a:r>
            <a:r>
              <a:rPr sz="1250" spc="180" dirty="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sz="1250" spc="110" dirty="0">
                <a:solidFill>
                  <a:srgbClr val="232323"/>
                </a:solidFill>
                <a:latin typeface="Arial MT"/>
                <a:cs typeface="Arial MT"/>
              </a:rPr>
              <a:t>i</a:t>
            </a:r>
            <a:r>
              <a:rPr sz="1250" spc="110" dirty="0">
                <a:solidFill>
                  <a:srgbClr val="4D4D4D"/>
                </a:solidFill>
                <a:latin typeface="Arial MT"/>
                <a:cs typeface="Arial MT"/>
              </a:rPr>
              <a:t>n</a:t>
            </a:r>
            <a:r>
              <a:rPr sz="1250" spc="105" dirty="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sz="1250" spc="60" dirty="0">
                <a:solidFill>
                  <a:srgbClr val="181818"/>
                </a:solidFill>
                <a:latin typeface="Arial MT"/>
                <a:cs typeface="Arial MT"/>
              </a:rPr>
              <a:t>New</a:t>
            </a:r>
            <a:r>
              <a:rPr sz="1250" spc="24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42424"/>
                </a:solidFill>
                <a:latin typeface="Arial MT"/>
                <a:cs typeface="Arial MT"/>
              </a:rPr>
              <a:t>York</a:t>
            </a:r>
            <a:r>
              <a:rPr sz="1250" spc="190" dirty="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sz="1250" spc="55" dirty="0">
                <a:solidFill>
                  <a:srgbClr val="232323"/>
                </a:solidFill>
                <a:latin typeface="Arial MT"/>
                <a:cs typeface="Arial MT"/>
              </a:rPr>
              <a:t>City</a:t>
            </a:r>
            <a:endParaRPr sz="1250">
              <a:latin typeface="Arial MT"/>
              <a:cs typeface="Arial MT"/>
            </a:endParaRPr>
          </a:p>
          <a:p>
            <a:pPr marL="633095" algn="ctr">
              <a:lnSpc>
                <a:spcPct val="100000"/>
              </a:lnSpc>
              <a:spcBef>
                <a:spcPts val="515"/>
              </a:spcBef>
            </a:pPr>
            <a:r>
              <a:rPr sz="1000" spc="10" dirty="0">
                <a:solidFill>
                  <a:srgbClr val="3B3B3B"/>
                </a:solidFill>
                <a:latin typeface="Calibri"/>
                <a:cs typeface="Calibri"/>
              </a:rPr>
              <a:t>Brook</a:t>
            </a:r>
            <a:r>
              <a:rPr sz="1000" spc="-4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000" spc="-25" dirty="0">
                <a:solidFill>
                  <a:srgbClr val="383838"/>
                </a:solidFill>
                <a:latin typeface="Calibri"/>
                <a:cs typeface="Calibri"/>
              </a:rPr>
              <a:t>lyn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62063" y="4500182"/>
            <a:ext cx="647065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spc="-30" dirty="0">
                <a:solidFill>
                  <a:srgbClr val="161616"/>
                </a:solidFill>
                <a:latin typeface="Calibri"/>
                <a:cs typeface="Calibri"/>
              </a:rPr>
              <a:t>fi•1anhattan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47668" y="3650170"/>
            <a:ext cx="812800" cy="2711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795"/>
              </a:lnSpc>
              <a:spcBef>
                <a:spcPts val="135"/>
              </a:spcBef>
            </a:pPr>
            <a:r>
              <a:rPr sz="800" spc="110" dirty="0">
                <a:solidFill>
                  <a:srgbClr val="262626"/>
                </a:solidFill>
                <a:latin typeface="Calibri"/>
                <a:cs typeface="Calibri"/>
              </a:rPr>
              <a:t>@OP3</a:t>
            </a:r>
            <a:endParaRPr sz="800">
              <a:latin typeface="Calibri"/>
              <a:cs typeface="Calibri"/>
            </a:endParaRPr>
          </a:p>
          <a:p>
            <a:pPr marL="16510">
              <a:lnSpc>
                <a:spcPts val="1095"/>
              </a:lnSpc>
            </a:pPr>
            <a:r>
              <a:rPr sz="1050" dirty="0">
                <a:solidFill>
                  <a:srgbClr val="282828"/>
                </a:solidFill>
                <a:latin typeface="Calibri"/>
                <a:cs typeface="Calibri"/>
              </a:rPr>
              <a:t>Staten</a:t>
            </a:r>
            <a:r>
              <a:rPr sz="1050" spc="33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242424"/>
                </a:solidFill>
                <a:latin typeface="Calibri"/>
                <a:cs typeface="Calibri"/>
              </a:rPr>
              <a:t>Island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619571" y="4192334"/>
            <a:ext cx="461009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55" dirty="0">
                <a:solidFill>
                  <a:srgbClr val="444444"/>
                </a:solidFill>
                <a:latin typeface="Calibri"/>
                <a:cs typeface="Calibri"/>
              </a:rPr>
              <a:t>Queen</a:t>
            </a:r>
            <a:r>
              <a:rPr sz="950" spc="-9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950" spc="-60" dirty="0">
                <a:solidFill>
                  <a:srgbClr val="484848"/>
                </a:solidFill>
                <a:latin typeface="Calibri"/>
                <a:cs typeface="Calibri"/>
              </a:rPr>
              <a:t>s</a:t>
            </a:r>
            <a:endParaRPr sz="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39815" y="3050913"/>
            <a:ext cx="1787525" cy="1641475"/>
            <a:chOff x="6839815" y="3050913"/>
            <a:chExt cx="1787525" cy="16414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39815" y="3050913"/>
              <a:ext cx="1787264" cy="164144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55881" y="3133172"/>
              <a:ext cx="871198" cy="654333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9081" y="1297299"/>
            <a:ext cx="347731" cy="22060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72590" y="4740963"/>
            <a:ext cx="407556" cy="9347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752142" y="3200475"/>
            <a:ext cx="224342" cy="108432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3970" marR="5080" indent="-1905">
              <a:lnSpc>
                <a:spcPct val="74200"/>
              </a:lnSpc>
              <a:spcBef>
                <a:spcPts val="715"/>
              </a:spcBef>
              <a:tabLst>
                <a:tab pos="4565015" algn="l"/>
                <a:tab pos="6573520" algn="l"/>
                <a:tab pos="7241540" algn="l"/>
              </a:tabLst>
            </a:pPr>
            <a:r>
              <a:rPr sz="1950" u="sng" spc="125" dirty="0">
                <a:solidFill>
                  <a:srgbClr val="F60107"/>
                </a:solidFill>
                <a:uFill>
                  <a:solidFill>
                    <a:srgbClr val="D40F0F"/>
                  </a:solidFill>
                </a:uFill>
              </a:rPr>
              <a:t>Number</a:t>
            </a:r>
            <a:r>
              <a:rPr sz="1950" u="sng" spc="225" dirty="0">
                <a:solidFill>
                  <a:srgbClr val="F60107"/>
                </a:solidFill>
                <a:uFill>
                  <a:solidFill>
                    <a:srgbClr val="D40F0F"/>
                  </a:solidFill>
                </a:uFill>
              </a:rPr>
              <a:t> </a:t>
            </a:r>
            <a:r>
              <a:rPr sz="1950" u="sng" spc="95" dirty="0">
                <a:solidFill>
                  <a:srgbClr val="E80000"/>
                </a:solidFill>
                <a:uFill>
                  <a:solidFill>
                    <a:srgbClr val="D40F0F"/>
                  </a:solidFill>
                </a:uFill>
              </a:rPr>
              <a:t>of</a:t>
            </a:r>
            <a:r>
              <a:rPr sz="1950" u="sng" spc="190" dirty="0">
                <a:solidFill>
                  <a:srgbClr val="E80000"/>
                </a:solidFill>
                <a:uFill>
                  <a:solidFill>
                    <a:srgbClr val="D40F0F"/>
                  </a:solidFill>
                </a:uFill>
              </a:rPr>
              <a:t> </a:t>
            </a:r>
            <a:r>
              <a:rPr sz="1950" u="sng" spc="114" dirty="0">
                <a:solidFill>
                  <a:srgbClr val="FD0007"/>
                </a:solidFill>
                <a:uFill>
                  <a:solidFill>
                    <a:srgbClr val="D40F0F"/>
                  </a:solidFill>
                </a:uFill>
              </a:rPr>
              <a:t>Max.</a:t>
            </a:r>
            <a:r>
              <a:rPr sz="1950" u="sng" spc="170" dirty="0">
                <a:solidFill>
                  <a:srgbClr val="FD0007"/>
                </a:solidFill>
                <a:uFill>
                  <a:solidFill>
                    <a:srgbClr val="D40F0F"/>
                  </a:solidFill>
                </a:uFill>
              </a:rPr>
              <a:t> </a:t>
            </a:r>
            <a:r>
              <a:rPr sz="1950" u="sng" spc="150" dirty="0">
                <a:solidFill>
                  <a:srgbClr val="E90A0A"/>
                </a:solidFill>
                <a:uFill>
                  <a:solidFill>
                    <a:srgbClr val="D40F0F"/>
                  </a:solidFill>
                </a:uFill>
              </a:rPr>
              <a:t>Reviews</a:t>
            </a:r>
            <a:r>
              <a:rPr sz="1950" u="sng" spc="225" dirty="0">
                <a:solidFill>
                  <a:srgbClr val="E90A0A"/>
                </a:solidFill>
                <a:uFill>
                  <a:solidFill>
                    <a:srgbClr val="D40F0F"/>
                  </a:solidFill>
                </a:uFill>
              </a:rPr>
              <a:t> </a:t>
            </a:r>
            <a:r>
              <a:rPr sz="1950" u="sng" spc="160" dirty="0">
                <a:solidFill>
                  <a:srgbClr val="FF0300"/>
                </a:solidFill>
                <a:uFill>
                  <a:solidFill>
                    <a:srgbClr val="D40F0F"/>
                  </a:solidFill>
                </a:uFill>
              </a:rPr>
              <a:t>bv</a:t>
            </a:r>
            <a:r>
              <a:rPr sz="1950" u="sng" spc="140" dirty="0">
                <a:solidFill>
                  <a:srgbClr val="FF0300"/>
                </a:solidFill>
                <a:uFill>
                  <a:solidFill>
                    <a:srgbClr val="D40F0F"/>
                  </a:solidFill>
                </a:uFill>
              </a:rPr>
              <a:t> </a:t>
            </a:r>
            <a:r>
              <a:rPr sz="1950" u="sng" spc="160" dirty="0">
                <a:solidFill>
                  <a:srgbClr val="FB0100"/>
                </a:solidFill>
                <a:uFill>
                  <a:solidFill>
                    <a:srgbClr val="D40F0F"/>
                  </a:solidFill>
                </a:uFill>
              </a:rPr>
              <a:t>Each</a:t>
            </a:r>
            <a:r>
              <a:rPr sz="1950" u="sng" spc="110" dirty="0">
                <a:solidFill>
                  <a:srgbClr val="FB0100"/>
                </a:solidFill>
                <a:uFill>
                  <a:solidFill>
                    <a:srgbClr val="D40F0F"/>
                  </a:solidFill>
                </a:uFill>
              </a:rPr>
              <a:t> </a:t>
            </a:r>
            <a:r>
              <a:rPr sz="1950" u="sng" spc="130" dirty="0">
                <a:solidFill>
                  <a:srgbClr val="F60107"/>
                </a:solidFill>
                <a:uFill>
                  <a:solidFill>
                    <a:srgbClr val="D40F0F"/>
                  </a:solidFill>
                </a:uFill>
              </a:rPr>
              <a:t>Nei</a:t>
            </a:r>
            <a:r>
              <a:rPr sz="1950" u="sng" dirty="0">
                <a:solidFill>
                  <a:srgbClr val="F60107"/>
                </a:solidFill>
                <a:uFill>
                  <a:solidFill>
                    <a:srgbClr val="D40F0F"/>
                  </a:solidFill>
                </a:uFill>
              </a:rPr>
              <a:t>	</a:t>
            </a:r>
            <a:r>
              <a:rPr sz="1950" u="sng" spc="110" dirty="0">
                <a:solidFill>
                  <a:srgbClr val="F90500"/>
                </a:solidFill>
                <a:uFill>
                  <a:solidFill>
                    <a:srgbClr val="D40F0F"/>
                  </a:solidFill>
                </a:uFill>
              </a:rPr>
              <a:t>hborhood</a:t>
            </a:r>
            <a:r>
              <a:rPr sz="1950" u="sng" spc="254" dirty="0">
                <a:solidFill>
                  <a:srgbClr val="F90500"/>
                </a:solidFill>
                <a:uFill>
                  <a:solidFill>
                    <a:srgbClr val="D40F0F"/>
                  </a:solidFill>
                </a:uFill>
              </a:rPr>
              <a:t> </a:t>
            </a:r>
            <a:r>
              <a:rPr sz="1950" u="sng" spc="110" dirty="0">
                <a:solidFill>
                  <a:srgbClr val="F90500"/>
                </a:solidFill>
                <a:uFill>
                  <a:solidFill>
                    <a:srgbClr val="D40F0F"/>
                  </a:solidFill>
                </a:uFill>
              </a:rPr>
              <a:t>Grou</a:t>
            </a:r>
            <a:r>
              <a:rPr sz="1950" u="sng" dirty="0">
                <a:solidFill>
                  <a:srgbClr val="F90500"/>
                </a:solidFill>
                <a:uFill>
                  <a:solidFill>
                    <a:srgbClr val="D40F0F"/>
                  </a:solidFill>
                </a:uFill>
              </a:rPr>
              <a:t>	</a:t>
            </a:r>
            <a:r>
              <a:rPr sz="1950" u="sng" spc="-10" dirty="0">
                <a:solidFill>
                  <a:srgbClr val="FF1616"/>
                </a:solidFill>
                <a:uFill>
                  <a:solidFill>
                    <a:srgbClr val="D40F0F"/>
                  </a:solidFill>
                </a:uFill>
              </a:rPr>
              <a:t>usinq</a:t>
            </a:r>
            <a:r>
              <a:rPr sz="1950" u="sng" dirty="0">
                <a:solidFill>
                  <a:srgbClr val="FF1616"/>
                </a:solidFill>
                <a:uFill>
                  <a:solidFill>
                    <a:srgbClr val="D40F0F"/>
                  </a:solidFill>
                </a:uFill>
              </a:rPr>
              <a:t>	</a:t>
            </a:r>
            <a:r>
              <a:rPr sz="1950" u="sng" spc="-140" dirty="0">
                <a:solidFill>
                  <a:srgbClr val="FF1616"/>
                </a:solidFill>
                <a:uFill>
                  <a:solidFill>
                    <a:srgbClr val="D40F0F"/>
                  </a:solidFill>
                </a:uFill>
              </a:rPr>
              <a:t>i_Pie</a:t>
            </a:r>
            <a:r>
              <a:rPr sz="1950" u="none" spc="-140" dirty="0">
                <a:solidFill>
                  <a:srgbClr val="FF1616"/>
                </a:solidFill>
              </a:rPr>
              <a:t> </a:t>
            </a:r>
            <a:r>
              <a:rPr sz="1950" u="sng" spc="130" dirty="0">
                <a:solidFill>
                  <a:srgbClr val="ED0000"/>
                </a:solidFill>
                <a:uFill>
                  <a:solidFill>
                    <a:srgbClr val="D40F0F"/>
                  </a:solidFill>
                </a:uFill>
              </a:rPr>
              <a:t>Chart</a:t>
            </a:r>
            <a:endParaRPr sz="1950"/>
          </a:p>
        </p:txBody>
      </p:sp>
      <p:sp>
        <p:nvSpPr>
          <p:cNvPr id="9" name="object 9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pc="-25" dirty="0"/>
              <a:t>OBSERVATIONS</a:t>
            </a:r>
            <a:r>
              <a:rPr u="none" spc="65" dirty="0"/>
              <a:t> </a:t>
            </a:r>
            <a:r>
              <a:rPr u="none" spc="-25" dirty="0"/>
              <a:t>:-</a:t>
            </a:r>
          </a:p>
          <a:p>
            <a:pPr marL="264160" marR="256540" indent="-141605" algn="just">
              <a:lnSpc>
                <a:spcPct val="105000"/>
              </a:lnSpc>
              <a:spcBef>
                <a:spcPts val="550"/>
              </a:spcBef>
              <a:buChar char="•"/>
              <a:tabLst>
                <a:tab pos="264160" algn="l"/>
              </a:tabLst>
            </a:pPr>
            <a:r>
              <a:rPr sz="1250" u="none" dirty="0"/>
              <a:t>Queens</a:t>
            </a:r>
            <a:r>
              <a:rPr sz="1250" u="none" spc="130" dirty="0"/>
              <a:t> </a:t>
            </a:r>
            <a:r>
              <a:rPr sz="1250" u="none" dirty="0"/>
              <a:t>and</a:t>
            </a:r>
            <a:r>
              <a:rPr sz="1250" u="none" spc="80" dirty="0"/>
              <a:t> </a:t>
            </a:r>
            <a:r>
              <a:rPr sz="1250" u="none" dirty="0"/>
              <a:t>Manhattan</a:t>
            </a:r>
            <a:r>
              <a:rPr sz="1250" u="none" spc="135" dirty="0"/>
              <a:t> </a:t>
            </a:r>
            <a:r>
              <a:rPr sz="1250" u="none" dirty="0"/>
              <a:t>seem</a:t>
            </a:r>
            <a:r>
              <a:rPr sz="1250" u="none" spc="135" dirty="0"/>
              <a:t> </a:t>
            </a:r>
            <a:r>
              <a:rPr sz="1250" u="none" dirty="0"/>
              <a:t>to</a:t>
            </a:r>
            <a:r>
              <a:rPr sz="1250" u="none" spc="10" dirty="0"/>
              <a:t> </a:t>
            </a:r>
            <a:r>
              <a:rPr sz="1250" u="none" dirty="0"/>
              <a:t>be</a:t>
            </a:r>
            <a:r>
              <a:rPr sz="1250" u="none" spc="20" dirty="0"/>
              <a:t> </a:t>
            </a:r>
            <a:r>
              <a:rPr sz="1250" u="none" dirty="0"/>
              <a:t>the</a:t>
            </a:r>
            <a:r>
              <a:rPr sz="1250" u="none" spc="45" dirty="0"/>
              <a:t> </a:t>
            </a:r>
            <a:r>
              <a:rPr sz="1250" u="none" dirty="0"/>
              <a:t>most</a:t>
            </a:r>
            <a:r>
              <a:rPr sz="1250" u="none" spc="65" dirty="0"/>
              <a:t> </a:t>
            </a:r>
            <a:r>
              <a:rPr sz="1250" u="none" spc="-10" dirty="0"/>
              <a:t>popular </a:t>
            </a:r>
            <a:r>
              <a:rPr sz="1250" u="none" dirty="0"/>
              <a:t>neighborhoods</a:t>
            </a:r>
            <a:r>
              <a:rPr sz="1250" u="none" spc="140" dirty="0"/>
              <a:t> </a:t>
            </a:r>
            <a:r>
              <a:rPr sz="1250" u="none" dirty="0"/>
              <a:t>for</a:t>
            </a:r>
            <a:r>
              <a:rPr sz="1250" u="none" spc="90" dirty="0"/>
              <a:t> </a:t>
            </a:r>
            <a:r>
              <a:rPr sz="1250" u="none" dirty="0"/>
              <a:t>reviewing,</a:t>
            </a:r>
            <a:r>
              <a:rPr sz="1250" u="none" spc="160" dirty="0"/>
              <a:t> </a:t>
            </a:r>
            <a:r>
              <a:rPr sz="1250" u="none" dirty="0"/>
              <a:t>as</a:t>
            </a:r>
            <a:r>
              <a:rPr sz="1250" u="none" spc="35" dirty="0"/>
              <a:t> </a:t>
            </a:r>
            <a:r>
              <a:rPr sz="1250" u="none" dirty="0"/>
              <a:t>they</a:t>
            </a:r>
            <a:r>
              <a:rPr sz="1250" u="none" spc="45" dirty="0"/>
              <a:t> </a:t>
            </a:r>
            <a:r>
              <a:rPr sz="1250" u="none" dirty="0"/>
              <a:t>have</a:t>
            </a:r>
            <a:r>
              <a:rPr sz="1250" u="none" spc="70" dirty="0"/>
              <a:t> </a:t>
            </a:r>
            <a:r>
              <a:rPr sz="1250" u="none" dirty="0"/>
              <a:t>both</a:t>
            </a:r>
            <a:r>
              <a:rPr sz="1250" u="none" spc="75" dirty="0"/>
              <a:t> </a:t>
            </a:r>
            <a:r>
              <a:rPr sz="1250" u="none" spc="-20" dirty="0"/>
              <a:t>high </a:t>
            </a:r>
            <a:r>
              <a:rPr sz="1250" u="none" dirty="0"/>
              <a:t>number</a:t>
            </a:r>
            <a:r>
              <a:rPr sz="1250" u="none" spc="125" dirty="0"/>
              <a:t> </a:t>
            </a:r>
            <a:r>
              <a:rPr sz="1250" u="none" dirty="0"/>
              <a:t>of</a:t>
            </a:r>
            <a:r>
              <a:rPr sz="1250" u="none" spc="65" dirty="0"/>
              <a:t> </a:t>
            </a:r>
            <a:r>
              <a:rPr sz="1250" u="none" dirty="0"/>
              <a:t>maximum</a:t>
            </a:r>
            <a:r>
              <a:rPr sz="1250" u="none" spc="100" dirty="0"/>
              <a:t> </a:t>
            </a:r>
            <a:r>
              <a:rPr sz="1250" u="none" spc="-10" dirty="0"/>
              <a:t>reviews.</a:t>
            </a:r>
            <a:endParaRPr sz="1250"/>
          </a:p>
          <a:p>
            <a:pPr marL="262255" marR="5080" indent="-139700">
              <a:lnSpc>
                <a:spcPct val="104800"/>
              </a:lnSpc>
              <a:spcBef>
                <a:spcPts val="640"/>
              </a:spcBef>
              <a:buChar char="•"/>
              <a:tabLst>
                <a:tab pos="262255" algn="l"/>
                <a:tab pos="265430" algn="l"/>
              </a:tabLst>
            </a:pPr>
            <a:r>
              <a:rPr sz="1250" u="none" dirty="0"/>
              <a:t>	Queens</a:t>
            </a:r>
            <a:r>
              <a:rPr sz="1250" u="none" spc="125" dirty="0"/>
              <a:t> </a:t>
            </a:r>
            <a:r>
              <a:rPr sz="1250" u="none" dirty="0"/>
              <a:t>has</a:t>
            </a:r>
            <a:r>
              <a:rPr sz="1250" u="none" spc="75" dirty="0"/>
              <a:t> </a:t>
            </a:r>
            <a:r>
              <a:rPr sz="1250" u="none" dirty="0"/>
              <a:t>the</a:t>
            </a:r>
            <a:r>
              <a:rPr sz="1250" u="none" spc="50" dirty="0"/>
              <a:t> </a:t>
            </a:r>
            <a:r>
              <a:rPr sz="1250" u="none" dirty="0"/>
              <a:t>highest</a:t>
            </a:r>
            <a:r>
              <a:rPr sz="1250" u="none" spc="65" dirty="0"/>
              <a:t> </a:t>
            </a:r>
            <a:r>
              <a:rPr sz="1250" u="none" dirty="0"/>
              <a:t>percentage</a:t>
            </a:r>
            <a:r>
              <a:rPr sz="1250" u="none" spc="130" dirty="0"/>
              <a:t> </a:t>
            </a:r>
            <a:r>
              <a:rPr sz="1250" u="none" dirty="0"/>
              <a:t>of</a:t>
            </a:r>
            <a:r>
              <a:rPr sz="1250" u="none" spc="90" dirty="0"/>
              <a:t> </a:t>
            </a:r>
            <a:r>
              <a:rPr sz="1250" u="none" dirty="0"/>
              <a:t>reviews</a:t>
            </a:r>
            <a:r>
              <a:rPr sz="1250" u="none" spc="70" dirty="0"/>
              <a:t> </a:t>
            </a:r>
            <a:r>
              <a:rPr sz="1250" u="none" dirty="0"/>
              <a:t>at</a:t>
            </a:r>
            <a:r>
              <a:rPr sz="1250" u="none" spc="-5" dirty="0"/>
              <a:t> </a:t>
            </a:r>
            <a:r>
              <a:rPr sz="1250" u="none" spc="-10" dirty="0"/>
              <a:t>26.5%, </a:t>
            </a:r>
            <a:r>
              <a:rPr sz="1250" u="none" dirty="0"/>
              <a:t>but</a:t>
            </a:r>
            <a:r>
              <a:rPr sz="1250" u="none" spc="50" dirty="0"/>
              <a:t> </a:t>
            </a:r>
            <a:r>
              <a:rPr sz="1250" u="none" dirty="0"/>
              <a:t>it</a:t>
            </a:r>
            <a:r>
              <a:rPr sz="1250" u="none" spc="20" dirty="0"/>
              <a:t> </a:t>
            </a:r>
            <a:r>
              <a:rPr sz="1250" u="none" dirty="0"/>
              <a:t>has</a:t>
            </a:r>
            <a:r>
              <a:rPr sz="1250" u="none" spc="35" dirty="0"/>
              <a:t> </a:t>
            </a:r>
            <a:r>
              <a:rPr sz="1250" u="none" dirty="0"/>
              <a:t>the</a:t>
            </a:r>
            <a:r>
              <a:rPr sz="1250" u="none" spc="70" dirty="0"/>
              <a:t> </a:t>
            </a:r>
            <a:r>
              <a:rPr sz="1250" u="none" dirty="0"/>
              <a:t>third</a:t>
            </a:r>
            <a:r>
              <a:rPr sz="1250" u="none" spc="75" dirty="0"/>
              <a:t> </a:t>
            </a:r>
            <a:r>
              <a:rPr sz="1250" u="none" dirty="0"/>
              <a:t>highest</a:t>
            </a:r>
            <a:r>
              <a:rPr sz="1250" u="none" spc="95" dirty="0"/>
              <a:t> </a:t>
            </a:r>
            <a:r>
              <a:rPr sz="1250" u="none" dirty="0"/>
              <a:t>number</a:t>
            </a:r>
            <a:r>
              <a:rPr sz="1250" u="none" spc="120" dirty="0"/>
              <a:t> </a:t>
            </a:r>
            <a:r>
              <a:rPr sz="1250" u="none" dirty="0"/>
              <a:t>of</a:t>
            </a:r>
            <a:r>
              <a:rPr sz="1250" u="none" spc="95" dirty="0"/>
              <a:t> </a:t>
            </a:r>
            <a:r>
              <a:rPr sz="1250" u="none" dirty="0"/>
              <a:t>listings,</a:t>
            </a:r>
            <a:r>
              <a:rPr sz="1250" u="none" spc="120" dirty="0"/>
              <a:t> </a:t>
            </a:r>
            <a:r>
              <a:rPr sz="1250" u="none" spc="-10" dirty="0"/>
              <a:t>behind </a:t>
            </a:r>
            <a:r>
              <a:rPr sz="1250" u="none" dirty="0"/>
              <a:t>Manhattan</a:t>
            </a:r>
            <a:r>
              <a:rPr sz="1250" u="none" spc="165" dirty="0"/>
              <a:t> </a:t>
            </a:r>
            <a:r>
              <a:rPr sz="1250" u="none" dirty="0"/>
              <a:t>and</a:t>
            </a:r>
            <a:r>
              <a:rPr sz="1250" u="none" spc="90" dirty="0"/>
              <a:t> </a:t>
            </a:r>
            <a:r>
              <a:rPr sz="1250" u="none" dirty="0"/>
              <a:t>Brooklyn.</a:t>
            </a:r>
            <a:r>
              <a:rPr sz="1250" u="none" spc="165" dirty="0"/>
              <a:t> </a:t>
            </a:r>
            <a:r>
              <a:rPr sz="1250" u="none" dirty="0"/>
              <a:t>This</a:t>
            </a:r>
            <a:r>
              <a:rPr sz="1250" u="none" spc="30" dirty="0"/>
              <a:t> </a:t>
            </a:r>
            <a:r>
              <a:rPr sz="1250" u="none" dirty="0"/>
              <a:t>suggests</a:t>
            </a:r>
            <a:r>
              <a:rPr sz="1250" u="none" spc="135" dirty="0"/>
              <a:t> </a:t>
            </a:r>
            <a:r>
              <a:rPr sz="1250" u="none" dirty="0"/>
              <a:t>that</a:t>
            </a:r>
            <a:r>
              <a:rPr sz="1250" u="none" spc="65" dirty="0"/>
              <a:t> </a:t>
            </a:r>
            <a:r>
              <a:rPr sz="1250" u="none" dirty="0"/>
              <a:t>Queens</a:t>
            </a:r>
            <a:r>
              <a:rPr sz="1250" u="none" spc="90" dirty="0"/>
              <a:t> </a:t>
            </a:r>
            <a:r>
              <a:rPr sz="1250" u="none" spc="-25" dirty="0"/>
              <a:t>may </a:t>
            </a:r>
            <a:r>
              <a:rPr sz="1250" u="none" dirty="0"/>
              <a:t>be</a:t>
            </a:r>
            <a:r>
              <a:rPr sz="1250" u="none" spc="30" dirty="0"/>
              <a:t> </a:t>
            </a:r>
            <a:r>
              <a:rPr sz="1250" u="none" dirty="0"/>
              <a:t>a</a:t>
            </a:r>
            <a:r>
              <a:rPr sz="1250" u="none" spc="40" dirty="0"/>
              <a:t> </a:t>
            </a:r>
            <a:r>
              <a:rPr sz="1250" u="none" dirty="0"/>
              <a:t>particularly</a:t>
            </a:r>
            <a:r>
              <a:rPr sz="1250" u="none" spc="130" dirty="0"/>
              <a:t> </a:t>
            </a:r>
            <a:r>
              <a:rPr sz="1250" u="none" dirty="0"/>
              <a:t>popular</a:t>
            </a:r>
            <a:r>
              <a:rPr sz="1250" u="none" spc="114" dirty="0"/>
              <a:t> </a:t>
            </a:r>
            <a:r>
              <a:rPr sz="1250" u="none" dirty="0"/>
              <a:t>destination</a:t>
            </a:r>
            <a:r>
              <a:rPr sz="1250" u="none" spc="110" dirty="0"/>
              <a:t> </a:t>
            </a:r>
            <a:r>
              <a:rPr sz="1250" u="none" dirty="0"/>
              <a:t>for</a:t>
            </a:r>
            <a:r>
              <a:rPr sz="1250" u="none" spc="90" dirty="0"/>
              <a:t> </a:t>
            </a:r>
            <a:r>
              <a:rPr sz="1250" u="none" dirty="0"/>
              <a:t>tourists</a:t>
            </a:r>
            <a:r>
              <a:rPr sz="1250" u="none" spc="50" dirty="0"/>
              <a:t> </a:t>
            </a:r>
            <a:r>
              <a:rPr sz="1250" u="none" spc="-25" dirty="0"/>
              <a:t>or </a:t>
            </a:r>
            <a:r>
              <a:rPr sz="1250" u="none" dirty="0"/>
              <a:t>visitors,</a:t>
            </a:r>
            <a:r>
              <a:rPr sz="1250" u="none" spc="90" dirty="0"/>
              <a:t> </a:t>
            </a:r>
            <a:r>
              <a:rPr sz="1250" u="none" dirty="0"/>
              <a:t>even</a:t>
            </a:r>
            <a:r>
              <a:rPr sz="1250" u="none" spc="80" dirty="0"/>
              <a:t> </a:t>
            </a:r>
            <a:r>
              <a:rPr sz="1250" u="none" dirty="0"/>
              <a:t>though</a:t>
            </a:r>
            <a:r>
              <a:rPr sz="1250" u="none" spc="145" dirty="0"/>
              <a:t> </a:t>
            </a:r>
            <a:r>
              <a:rPr sz="1250" u="none" dirty="0"/>
              <a:t>it</a:t>
            </a:r>
            <a:r>
              <a:rPr sz="1250" u="none" spc="15" dirty="0"/>
              <a:t> </a:t>
            </a:r>
            <a:r>
              <a:rPr sz="1250" u="none" dirty="0"/>
              <a:t>has</a:t>
            </a:r>
            <a:r>
              <a:rPr sz="1250" u="none" spc="65" dirty="0"/>
              <a:t> </a:t>
            </a:r>
            <a:r>
              <a:rPr sz="1250" u="none" dirty="0"/>
              <a:t>fewer</a:t>
            </a:r>
            <a:r>
              <a:rPr sz="1250" u="none" spc="120" dirty="0"/>
              <a:t> </a:t>
            </a:r>
            <a:r>
              <a:rPr sz="1250" u="none" dirty="0"/>
              <a:t>listings</a:t>
            </a:r>
            <a:r>
              <a:rPr sz="1250" u="none" spc="55" dirty="0"/>
              <a:t> </a:t>
            </a:r>
            <a:r>
              <a:rPr sz="1250" u="none" dirty="0"/>
              <a:t>compared</a:t>
            </a:r>
            <a:r>
              <a:rPr sz="1250" u="none" spc="110" dirty="0"/>
              <a:t> </a:t>
            </a:r>
            <a:r>
              <a:rPr sz="1250" u="none" spc="-25" dirty="0"/>
              <a:t>to </a:t>
            </a:r>
            <a:r>
              <a:rPr sz="1250" u="none" dirty="0"/>
              <a:t>Manhattan</a:t>
            </a:r>
            <a:r>
              <a:rPr sz="1250" u="none" spc="130" dirty="0"/>
              <a:t> </a:t>
            </a:r>
            <a:r>
              <a:rPr sz="1250" u="none" dirty="0"/>
              <a:t>and</a:t>
            </a:r>
            <a:r>
              <a:rPr sz="1250" u="none" spc="65" dirty="0"/>
              <a:t> </a:t>
            </a:r>
            <a:r>
              <a:rPr sz="1250" u="none" spc="-10" dirty="0"/>
              <a:t>Brooklyn.</a:t>
            </a:r>
            <a:endParaRPr sz="1250"/>
          </a:p>
          <a:p>
            <a:pPr marL="264160" marR="76200" indent="-141605">
              <a:lnSpc>
                <a:spcPct val="104700"/>
              </a:lnSpc>
              <a:spcBef>
                <a:spcPts val="695"/>
              </a:spcBef>
              <a:buChar char="•"/>
              <a:tabLst>
                <a:tab pos="264160" algn="l"/>
                <a:tab pos="267335" algn="l"/>
              </a:tabLst>
            </a:pPr>
            <a:r>
              <a:rPr sz="1250" u="none" dirty="0"/>
              <a:t>	Manhattan</a:t>
            </a:r>
            <a:r>
              <a:rPr sz="1250" u="none" spc="145" dirty="0"/>
              <a:t> </a:t>
            </a:r>
            <a:r>
              <a:rPr sz="1250" u="none" dirty="0"/>
              <a:t>and</a:t>
            </a:r>
            <a:r>
              <a:rPr sz="1250" u="none" spc="70" dirty="0"/>
              <a:t> </a:t>
            </a:r>
            <a:r>
              <a:rPr sz="1250" u="none" dirty="0"/>
              <a:t>Brooklyn</a:t>
            </a:r>
            <a:r>
              <a:rPr sz="1250" u="none" spc="95" dirty="0"/>
              <a:t> </a:t>
            </a:r>
            <a:r>
              <a:rPr sz="1250" u="none" dirty="0"/>
              <a:t>also</a:t>
            </a:r>
            <a:r>
              <a:rPr sz="1250" u="none" spc="45" dirty="0"/>
              <a:t> </a:t>
            </a:r>
            <a:r>
              <a:rPr sz="1250" u="none" dirty="0"/>
              <a:t>have</a:t>
            </a:r>
            <a:r>
              <a:rPr sz="1250" u="none" spc="70" dirty="0"/>
              <a:t> </a:t>
            </a:r>
            <a:r>
              <a:rPr sz="1250" u="none" dirty="0"/>
              <a:t>a</a:t>
            </a:r>
            <a:r>
              <a:rPr sz="1250" u="none" spc="20" dirty="0"/>
              <a:t> </a:t>
            </a:r>
            <a:r>
              <a:rPr sz="1250" u="none" dirty="0"/>
              <a:t>high</a:t>
            </a:r>
            <a:r>
              <a:rPr sz="1250" u="none" spc="40" dirty="0"/>
              <a:t> </a:t>
            </a:r>
            <a:r>
              <a:rPr sz="1250" u="none" dirty="0"/>
              <a:t>percentage</a:t>
            </a:r>
            <a:r>
              <a:rPr sz="1250" u="none" spc="155" dirty="0"/>
              <a:t> </a:t>
            </a:r>
            <a:r>
              <a:rPr sz="1250" u="none" spc="-25" dirty="0"/>
              <a:t>of </a:t>
            </a:r>
            <a:r>
              <a:rPr sz="1250" u="none" dirty="0"/>
              <a:t>reviews,</a:t>
            </a:r>
            <a:r>
              <a:rPr sz="1250" u="none" spc="114" dirty="0"/>
              <a:t> </a:t>
            </a:r>
            <a:r>
              <a:rPr sz="1250" u="none" dirty="0"/>
              <a:t>at</a:t>
            </a:r>
            <a:r>
              <a:rPr sz="1250" u="none" spc="30" dirty="0"/>
              <a:t> </a:t>
            </a:r>
            <a:r>
              <a:rPr sz="1250" u="none" dirty="0"/>
              <a:t>25.5%</a:t>
            </a:r>
            <a:r>
              <a:rPr sz="1250" u="none" spc="75" dirty="0"/>
              <a:t> </a:t>
            </a:r>
            <a:r>
              <a:rPr sz="1250" u="none" spc="85" dirty="0"/>
              <a:t>&amp;</a:t>
            </a:r>
            <a:r>
              <a:rPr sz="1250" u="none" dirty="0"/>
              <a:t> 20.5%.</a:t>
            </a:r>
            <a:r>
              <a:rPr sz="1250" u="none" spc="135" dirty="0"/>
              <a:t> </a:t>
            </a:r>
            <a:r>
              <a:rPr sz="1250" u="none" dirty="0"/>
              <a:t>This</a:t>
            </a:r>
            <a:r>
              <a:rPr sz="1250" u="none" spc="50" dirty="0"/>
              <a:t> </a:t>
            </a:r>
            <a:r>
              <a:rPr sz="1250" u="none" dirty="0"/>
              <a:t>indicates</a:t>
            </a:r>
            <a:r>
              <a:rPr sz="1250" u="none" spc="105" dirty="0"/>
              <a:t> </a:t>
            </a:r>
            <a:r>
              <a:rPr sz="1250" u="none" dirty="0"/>
              <a:t>that</a:t>
            </a:r>
            <a:r>
              <a:rPr sz="1250" u="none" spc="75" dirty="0"/>
              <a:t> </a:t>
            </a:r>
            <a:r>
              <a:rPr sz="1250" u="none" dirty="0"/>
              <a:t>it</a:t>
            </a:r>
            <a:r>
              <a:rPr sz="1250" u="none" spc="25" dirty="0"/>
              <a:t> </a:t>
            </a:r>
            <a:r>
              <a:rPr sz="1250" u="none" dirty="0"/>
              <a:t>is</a:t>
            </a:r>
            <a:r>
              <a:rPr sz="1250" u="none" spc="50" dirty="0"/>
              <a:t> </a:t>
            </a:r>
            <a:r>
              <a:rPr sz="1250" u="none" spc="-50" dirty="0"/>
              <a:t>a </a:t>
            </a:r>
            <a:r>
              <a:rPr sz="1250" u="none" dirty="0"/>
              <a:t>popular</a:t>
            </a:r>
            <a:r>
              <a:rPr sz="1250" u="none" spc="130" dirty="0"/>
              <a:t> </a:t>
            </a:r>
            <a:r>
              <a:rPr sz="1250" u="none" dirty="0"/>
              <a:t>destination</a:t>
            </a:r>
            <a:r>
              <a:rPr sz="1250" u="none" spc="120" dirty="0"/>
              <a:t> </a:t>
            </a:r>
            <a:r>
              <a:rPr sz="1250" u="none" dirty="0"/>
              <a:t>for</a:t>
            </a:r>
            <a:r>
              <a:rPr sz="1250" u="none" spc="100" dirty="0"/>
              <a:t> </a:t>
            </a:r>
            <a:r>
              <a:rPr sz="1250" u="none" dirty="0"/>
              <a:t>tourists</a:t>
            </a:r>
            <a:r>
              <a:rPr sz="1250" u="none" spc="65" dirty="0"/>
              <a:t> </a:t>
            </a:r>
            <a:r>
              <a:rPr sz="1250" u="none" dirty="0"/>
              <a:t>or</a:t>
            </a:r>
            <a:r>
              <a:rPr sz="1250" u="none" spc="30" dirty="0"/>
              <a:t> </a:t>
            </a:r>
            <a:r>
              <a:rPr sz="1250" u="none" dirty="0"/>
              <a:t>visitors</a:t>
            </a:r>
            <a:r>
              <a:rPr sz="1250" u="none" spc="90" dirty="0"/>
              <a:t> </a:t>
            </a:r>
            <a:r>
              <a:rPr sz="1250" u="none" dirty="0"/>
              <a:t>as</a:t>
            </a:r>
            <a:r>
              <a:rPr sz="1250" u="none" spc="-20" dirty="0"/>
              <a:t> </a:t>
            </a:r>
            <a:r>
              <a:rPr sz="1250" u="none" spc="-10" dirty="0"/>
              <a:t>well... </a:t>
            </a:r>
            <a:r>
              <a:rPr sz="1250" u="none" dirty="0"/>
              <a:t>(number</a:t>
            </a:r>
            <a:r>
              <a:rPr sz="1250" u="none" spc="100" dirty="0"/>
              <a:t> </a:t>
            </a:r>
            <a:r>
              <a:rPr sz="1250" u="none" dirty="0"/>
              <a:t>of</a:t>
            </a:r>
            <a:r>
              <a:rPr sz="1250" u="none" spc="65" dirty="0"/>
              <a:t> </a:t>
            </a:r>
            <a:r>
              <a:rPr sz="1250" u="none" dirty="0"/>
              <a:t>listings</a:t>
            </a:r>
            <a:r>
              <a:rPr sz="1250" u="none" spc="80" dirty="0"/>
              <a:t> </a:t>
            </a:r>
            <a:r>
              <a:rPr sz="1250" u="none" dirty="0"/>
              <a:t>higher</a:t>
            </a:r>
            <a:r>
              <a:rPr sz="1250" u="none" spc="130" dirty="0"/>
              <a:t> </a:t>
            </a:r>
            <a:r>
              <a:rPr sz="1250" u="none" dirty="0"/>
              <a:t>than</a:t>
            </a:r>
            <a:r>
              <a:rPr sz="1250" u="none" spc="60" dirty="0"/>
              <a:t> </a:t>
            </a:r>
            <a:r>
              <a:rPr sz="1250" u="none" spc="-10" dirty="0"/>
              <a:t>queens).</a:t>
            </a:r>
            <a:endParaRPr sz="1250"/>
          </a:p>
          <a:p>
            <a:pPr marL="262255" marR="33655" indent="-140335">
              <a:lnSpc>
                <a:spcPct val="103299"/>
              </a:lnSpc>
              <a:spcBef>
                <a:spcPts val="660"/>
              </a:spcBef>
              <a:buChar char="•"/>
              <a:tabLst>
                <a:tab pos="262255" algn="l"/>
                <a:tab pos="264795" algn="l"/>
              </a:tabLst>
            </a:pPr>
            <a:r>
              <a:rPr sz="1250" u="none" dirty="0"/>
              <a:t>	Overall,</a:t>
            </a:r>
            <a:r>
              <a:rPr sz="1250" u="none" spc="140" dirty="0"/>
              <a:t> </a:t>
            </a:r>
            <a:r>
              <a:rPr sz="1250" u="none" dirty="0"/>
              <a:t>this</a:t>
            </a:r>
            <a:r>
              <a:rPr sz="1250" u="none" spc="40" dirty="0"/>
              <a:t> </a:t>
            </a:r>
            <a:r>
              <a:rPr sz="1250" u="none" dirty="0"/>
              <a:t>data</a:t>
            </a:r>
            <a:r>
              <a:rPr sz="1250" u="none" spc="45" dirty="0"/>
              <a:t> </a:t>
            </a:r>
            <a:r>
              <a:rPr sz="1250" u="none" dirty="0"/>
              <a:t>suggests</a:t>
            </a:r>
            <a:r>
              <a:rPr sz="1250" u="none" spc="95" dirty="0"/>
              <a:t> </a:t>
            </a:r>
            <a:r>
              <a:rPr sz="1250" u="none" dirty="0"/>
              <a:t>that</a:t>
            </a:r>
            <a:r>
              <a:rPr sz="1250" u="none" spc="70" dirty="0"/>
              <a:t> </a:t>
            </a:r>
            <a:r>
              <a:rPr sz="1250" u="none" dirty="0"/>
              <a:t>Queens,</a:t>
            </a:r>
            <a:r>
              <a:rPr sz="1250" u="none" spc="110" dirty="0"/>
              <a:t> </a:t>
            </a:r>
            <a:r>
              <a:rPr sz="1250" u="none" dirty="0"/>
              <a:t>Manhattan,</a:t>
            </a:r>
            <a:r>
              <a:rPr sz="1250" u="none" spc="140" dirty="0"/>
              <a:t> </a:t>
            </a:r>
            <a:r>
              <a:rPr sz="1250" u="none" spc="-25" dirty="0"/>
              <a:t>and </a:t>
            </a:r>
            <a:r>
              <a:rPr sz="1250" u="none" dirty="0"/>
              <a:t>Brooklyn</a:t>
            </a:r>
            <a:r>
              <a:rPr sz="1250" u="none" spc="145" dirty="0"/>
              <a:t> </a:t>
            </a:r>
            <a:r>
              <a:rPr sz="1250" u="none" dirty="0"/>
              <a:t>are</a:t>
            </a:r>
            <a:r>
              <a:rPr sz="1250" u="none" spc="85" dirty="0"/>
              <a:t> </a:t>
            </a:r>
            <a:r>
              <a:rPr sz="1250" u="none" dirty="0"/>
              <a:t>the</a:t>
            </a:r>
            <a:r>
              <a:rPr sz="1250" u="none" spc="65" dirty="0"/>
              <a:t> </a:t>
            </a:r>
            <a:r>
              <a:rPr sz="1250" u="none" dirty="0"/>
              <a:t>most</a:t>
            </a:r>
            <a:r>
              <a:rPr sz="1250" u="none" spc="80" dirty="0"/>
              <a:t> </a:t>
            </a:r>
            <a:r>
              <a:rPr sz="1250" u="none" dirty="0"/>
              <a:t>popular</a:t>
            </a:r>
            <a:r>
              <a:rPr sz="1250" u="none" spc="145" dirty="0"/>
              <a:t> </a:t>
            </a:r>
            <a:r>
              <a:rPr sz="1250" u="none" dirty="0"/>
              <a:t>neighborhoods</a:t>
            </a:r>
            <a:r>
              <a:rPr sz="1250" u="none" spc="150" dirty="0"/>
              <a:t> </a:t>
            </a:r>
            <a:r>
              <a:rPr sz="1250" u="none" spc="-25" dirty="0"/>
              <a:t>for </a:t>
            </a:r>
            <a:r>
              <a:rPr sz="1300" u="none" spc="-10" dirty="0"/>
              <a:t>tourists</a:t>
            </a:r>
            <a:r>
              <a:rPr sz="1300" u="none" spc="-30" dirty="0"/>
              <a:t> </a:t>
            </a:r>
            <a:r>
              <a:rPr sz="1300" u="none" dirty="0"/>
              <a:t>or</a:t>
            </a:r>
            <a:r>
              <a:rPr sz="1300" u="none" spc="-25" dirty="0"/>
              <a:t> </a:t>
            </a:r>
            <a:r>
              <a:rPr sz="1300" u="none" spc="-10" dirty="0"/>
              <a:t>visitors,</a:t>
            </a:r>
            <a:r>
              <a:rPr sz="1300" u="none" spc="-5" dirty="0"/>
              <a:t> </a:t>
            </a:r>
            <a:r>
              <a:rPr sz="1300" u="none" dirty="0"/>
              <a:t>based</a:t>
            </a:r>
            <a:r>
              <a:rPr sz="1300" u="none" spc="-10" dirty="0"/>
              <a:t> </a:t>
            </a:r>
            <a:r>
              <a:rPr sz="1300" u="none" dirty="0"/>
              <a:t>on</a:t>
            </a:r>
            <a:r>
              <a:rPr sz="1300" u="none" spc="-5" dirty="0"/>
              <a:t> </a:t>
            </a:r>
            <a:r>
              <a:rPr sz="1300" u="none" dirty="0"/>
              <a:t>the</a:t>
            </a:r>
            <a:r>
              <a:rPr sz="1300" u="none" spc="-45" dirty="0"/>
              <a:t> </a:t>
            </a:r>
            <a:r>
              <a:rPr sz="1300" u="none" dirty="0"/>
              <a:t>high </a:t>
            </a:r>
            <a:r>
              <a:rPr sz="1300" u="none" spc="-10" dirty="0"/>
              <a:t>number</a:t>
            </a:r>
            <a:r>
              <a:rPr sz="1300" u="none" spc="20" dirty="0"/>
              <a:t> </a:t>
            </a:r>
            <a:r>
              <a:rPr sz="1300" u="none" dirty="0"/>
              <a:t>of</a:t>
            </a:r>
            <a:r>
              <a:rPr sz="1300" u="none" spc="-35" dirty="0"/>
              <a:t> </a:t>
            </a:r>
            <a:r>
              <a:rPr sz="1300" u="none" spc="-10" dirty="0"/>
              <a:t>reviews </a:t>
            </a:r>
            <a:r>
              <a:rPr sz="1250" u="none" dirty="0"/>
              <a:t>they</a:t>
            </a:r>
            <a:r>
              <a:rPr sz="1250" u="none" spc="70" dirty="0"/>
              <a:t> </a:t>
            </a:r>
            <a:r>
              <a:rPr sz="1250" u="none" spc="-10" dirty="0"/>
              <a:t>receive.</a:t>
            </a:r>
            <a:endParaRPr sz="1250"/>
          </a:p>
        </p:txBody>
      </p:sp>
      <p:sp>
        <p:nvSpPr>
          <p:cNvPr id="10" name="object 10"/>
          <p:cNvSpPr txBox="1"/>
          <p:nvPr/>
        </p:nvSpPr>
        <p:spPr>
          <a:xfrm>
            <a:off x="5296575" y="2300788"/>
            <a:ext cx="4846320" cy="587375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1500" dirty="0">
                <a:solidFill>
                  <a:srgbClr val="161616"/>
                </a:solidFill>
                <a:latin typeface="Calibri"/>
                <a:cs typeface="Calibri"/>
              </a:rPr>
              <a:t>Number </a:t>
            </a:r>
            <a:r>
              <a:rPr sz="1500" dirty="0">
                <a:solidFill>
                  <a:srgbClr val="3A3A3A"/>
                </a:solidFill>
                <a:latin typeface="Calibri"/>
                <a:cs typeface="Calibri"/>
              </a:rPr>
              <a:t>of</a:t>
            </a:r>
            <a:r>
              <a:rPr sz="1500" spc="-5" dirty="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151515"/>
                </a:solidFill>
                <a:latin typeface="Calibri"/>
                <a:cs typeface="Calibri"/>
              </a:rPr>
              <a:t>maximum</a:t>
            </a:r>
            <a:r>
              <a:rPr sz="1500" spc="10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131313"/>
                </a:solidFill>
                <a:latin typeface="Calibri"/>
                <a:cs typeface="Calibri"/>
              </a:rPr>
              <a:t>Reviews</a:t>
            </a:r>
            <a:r>
              <a:rPr sz="1500" spc="5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2323"/>
                </a:solidFill>
                <a:latin typeface="Calibri"/>
                <a:cs typeface="Calibri"/>
              </a:rPr>
              <a:t>by</a:t>
            </a:r>
            <a:r>
              <a:rPr sz="1500" spc="1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1500" spc="-25" dirty="0">
                <a:solidFill>
                  <a:srgbClr val="181818"/>
                </a:solidFill>
                <a:latin typeface="Calibri"/>
                <a:cs typeface="Calibri"/>
              </a:rPr>
              <a:t>Neiqhborhood</a:t>
            </a:r>
            <a:r>
              <a:rPr sz="1500" spc="125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1F1F1F"/>
                </a:solidFill>
                <a:latin typeface="Calibri"/>
                <a:cs typeface="Calibri"/>
              </a:rPr>
              <a:t>Group</a:t>
            </a:r>
            <a:r>
              <a:rPr sz="1500" spc="2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1C1C1C"/>
                </a:solidFill>
                <a:latin typeface="Calibri"/>
                <a:cs typeface="Calibri"/>
              </a:rPr>
              <a:t>in</a:t>
            </a:r>
            <a:r>
              <a:rPr sz="1500" spc="10" dirty="0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sz="1500" spc="-25" dirty="0">
                <a:solidFill>
                  <a:srgbClr val="111111"/>
                </a:solidFill>
                <a:latin typeface="Calibri"/>
                <a:cs typeface="Calibri"/>
              </a:rPr>
              <a:t>NYC</a:t>
            </a:r>
            <a:endParaRPr sz="1500">
              <a:latin typeface="Calibri"/>
              <a:cs typeface="Calibri"/>
            </a:endParaRPr>
          </a:p>
          <a:p>
            <a:pPr marL="658495" algn="ctr">
              <a:lnSpc>
                <a:spcPct val="100000"/>
              </a:lnSpc>
              <a:spcBef>
                <a:spcPts val="585"/>
              </a:spcBef>
            </a:pPr>
            <a:r>
              <a:rPr sz="1000" spc="-10" dirty="0">
                <a:solidFill>
                  <a:srgbClr val="313131"/>
                </a:solidFill>
                <a:latin typeface="Calibri"/>
                <a:cs typeface="Calibri"/>
              </a:rPr>
              <a:t>Brooklyn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33618" y="3500609"/>
            <a:ext cx="62420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10" dirty="0">
                <a:solidFill>
                  <a:srgbClr val="242424"/>
                </a:solidFill>
                <a:latin typeface="Arial MT"/>
                <a:cs typeface="Arial MT"/>
              </a:rPr>
              <a:t>ManhattaM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625823" y="3284991"/>
            <a:ext cx="334010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spc="-10" dirty="0">
                <a:solidFill>
                  <a:srgbClr val="2D2D2D"/>
                </a:solidFill>
                <a:latin typeface="Calibri"/>
                <a:cs typeface="Calibri"/>
              </a:rPr>
              <a:t>Bronx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620842" y="4112566"/>
            <a:ext cx="772795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dirty="0">
                <a:solidFill>
                  <a:srgbClr val="313131"/>
                </a:solidFill>
                <a:latin typeface="Calibri"/>
                <a:cs typeface="Calibri"/>
              </a:rPr>
              <a:t>Staten</a:t>
            </a:r>
            <a:r>
              <a:rPr sz="1050" spc="165" dirty="0">
                <a:solidFill>
                  <a:srgbClr val="313131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212121"/>
                </a:solidFill>
                <a:latin typeface="Calibri"/>
                <a:cs typeface="Calibri"/>
              </a:rPr>
              <a:t>Island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60886" y="5496251"/>
            <a:ext cx="97215" cy="4112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49920" y="4554011"/>
            <a:ext cx="85998" cy="1383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9081" y="1297299"/>
            <a:ext cx="347731" cy="22060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22715" y="4718530"/>
            <a:ext cx="841285" cy="31781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052940" y="4883047"/>
            <a:ext cx="2235950" cy="15330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045462" y="5103651"/>
            <a:ext cx="2478989" cy="44120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45071" y="5043827"/>
            <a:ext cx="1518053" cy="50851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843162" y="3671596"/>
            <a:ext cx="89737" cy="142083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ts val="2030"/>
              </a:lnSpc>
              <a:spcBef>
                <a:spcPts val="115"/>
              </a:spcBef>
            </a:pPr>
            <a:r>
              <a:rPr spc="100" dirty="0">
                <a:solidFill>
                  <a:srgbClr val="F90507"/>
                </a:solidFill>
              </a:rPr>
              <a:t>Most</a:t>
            </a:r>
            <a:r>
              <a:rPr spc="195" dirty="0">
                <a:solidFill>
                  <a:srgbClr val="F90507"/>
                </a:solidFill>
              </a:rPr>
              <a:t> </a:t>
            </a:r>
            <a:r>
              <a:rPr spc="150" dirty="0">
                <a:solidFill>
                  <a:srgbClr val="F7030A"/>
                </a:solidFill>
              </a:rPr>
              <a:t>Reviewed</a:t>
            </a:r>
            <a:r>
              <a:rPr spc="229" dirty="0">
                <a:solidFill>
                  <a:srgbClr val="F7030A"/>
                </a:solidFill>
              </a:rPr>
              <a:t> </a:t>
            </a:r>
            <a:r>
              <a:rPr spc="150" dirty="0">
                <a:solidFill>
                  <a:srgbClr val="FD0300"/>
                </a:solidFill>
              </a:rPr>
              <a:t>Room</a:t>
            </a:r>
            <a:r>
              <a:rPr spc="195" dirty="0">
                <a:solidFill>
                  <a:srgbClr val="FD0300"/>
                </a:solidFill>
              </a:rPr>
              <a:t> </a:t>
            </a:r>
            <a:r>
              <a:rPr spc="110" dirty="0">
                <a:solidFill>
                  <a:srgbClr val="FB0300"/>
                </a:solidFill>
              </a:rPr>
              <a:t>Tvne</a:t>
            </a:r>
            <a:r>
              <a:rPr spc="204" dirty="0">
                <a:solidFill>
                  <a:srgbClr val="FB0300"/>
                </a:solidFill>
              </a:rPr>
              <a:t> </a:t>
            </a:r>
            <a:r>
              <a:rPr spc="105" dirty="0">
                <a:solidFill>
                  <a:srgbClr val="FD0000"/>
                </a:solidFill>
              </a:rPr>
              <a:t>Per</a:t>
            </a:r>
            <a:r>
              <a:rPr spc="305" dirty="0">
                <a:solidFill>
                  <a:srgbClr val="FD0000"/>
                </a:solidFill>
              </a:rPr>
              <a:t> </a:t>
            </a:r>
            <a:r>
              <a:rPr spc="105" dirty="0">
                <a:solidFill>
                  <a:srgbClr val="F70000"/>
                </a:solidFill>
              </a:rPr>
              <a:t>Month</a:t>
            </a:r>
            <a:r>
              <a:rPr spc="135" dirty="0">
                <a:solidFill>
                  <a:srgbClr val="F70000"/>
                </a:solidFill>
              </a:rPr>
              <a:t> </a:t>
            </a:r>
            <a:r>
              <a:rPr spc="75" dirty="0">
                <a:solidFill>
                  <a:srgbClr val="FD0300"/>
                </a:solidFill>
              </a:rPr>
              <a:t>In</a:t>
            </a:r>
            <a:r>
              <a:rPr spc="275" dirty="0">
                <a:solidFill>
                  <a:srgbClr val="FD0300"/>
                </a:solidFill>
              </a:rPr>
              <a:t> </a:t>
            </a:r>
            <a:r>
              <a:rPr spc="120" dirty="0"/>
              <a:t>Neighborhood</a:t>
            </a:r>
          </a:p>
          <a:p>
            <a:pPr marL="12065">
              <a:lnSpc>
                <a:spcPts val="1910"/>
              </a:lnSpc>
            </a:pPr>
            <a:r>
              <a:rPr sz="1750" u="heavy" spc="130" dirty="0">
                <a:uFill>
                  <a:solidFill>
                    <a:srgbClr val="DF0C0C"/>
                  </a:solidFill>
                </a:uFill>
              </a:rPr>
              <a:t>orouDS</a:t>
            </a:r>
            <a:endParaRPr sz="1750"/>
          </a:p>
        </p:txBody>
      </p:sp>
      <p:sp>
        <p:nvSpPr>
          <p:cNvPr id="11" name="object 11"/>
          <p:cNvSpPr txBox="1"/>
          <p:nvPr/>
        </p:nvSpPr>
        <p:spPr>
          <a:xfrm>
            <a:off x="753040" y="1936441"/>
            <a:ext cx="1376045" cy="257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OBSERVATIONS</a:t>
            </a:r>
            <a:r>
              <a:rPr sz="1500" spc="65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:-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4151" y="2334026"/>
            <a:ext cx="3388995" cy="101663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9860" marR="5080" indent="-137795">
              <a:lnSpc>
                <a:spcPct val="104500"/>
              </a:lnSpc>
              <a:spcBef>
                <a:spcPts val="55"/>
              </a:spcBef>
              <a:buChar char="•"/>
              <a:tabLst>
                <a:tab pos="153670" algn="l"/>
              </a:tabLst>
            </a:pPr>
            <a:r>
              <a:rPr sz="1250" dirty="0">
                <a:latin typeface="Calibri"/>
                <a:cs typeface="Calibri"/>
              </a:rPr>
              <a:t>We</a:t>
            </a:r>
            <a:r>
              <a:rPr sz="1250" spc="3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can</a:t>
            </a:r>
            <a:r>
              <a:rPr sz="1250" spc="3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see</a:t>
            </a:r>
            <a:r>
              <a:rPr sz="1250" spc="7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that</a:t>
            </a:r>
            <a:r>
              <a:rPr sz="1250" spc="5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Private</a:t>
            </a:r>
            <a:r>
              <a:rPr sz="1250" spc="8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room</a:t>
            </a:r>
            <a:r>
              <a:rPr sz="1250" spc="7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received</a:t>
            </a:r>
            <a:r>
              <a:rPr sz="1250" spc="13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the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spc="-20" dirty="0">
                <a:latin typeface="Calibri"/>
                <a:cs typeface="Calibri"/>
              </a:rPr>
              <a:t>most 	</a:t>
            </a:r>
            <a:r>
              <a:rPr sz="1250" dirty="0">
                <a:latin typeface="Calibri"/>
                <a:cs typeface="Calibri"/>
              </a:rPr>
              <a:t>no</a:t>
            </a:r>
            <a:r>
              <a:rPr sz="1250" spc="2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of</a:t>
            </a:r>
            <a:r>
              <a:rPr sz="1250" spc="9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reviews/month</a:t>
            </a:r>
            <a:r>
              <a:rPr sz="1250" spc="16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where</a:t>
            </a:r>
            <a:r>
              <a:rPr sz="1250" spc="14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Manhattan</a:t>
            </a:r>
            <a:r>
              <a:rPr sz="1250" spc="114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had</a:t>
            </a:r>
            <a:r>
              <a:rPr sz="1250" spc="55" dirty="0">
                <a:latin typeface="Calibri"/>
                <a:cs typeface="Calibri"/>
              </a:rPr>
              <a:t> </a:t>
            </a:r>
            <a:r>
              <a:rPr sz="1250" spc="-25" dirty="0">
                <a:latin typeface="Calibri"/>
                <a:cs typeface="Calibri"/>
              </a:rPr>
              <a:t>the 	</a:t>
            </a:r>
            <a:r>
              <a:rPr sz="1250" dirty="0">
                <a:latin typeface="Calibri"/>
                <a:cs typeface="Calibri"/>
              </a:rPr>
              <a:t>highest</a:t>
            </a:r>
            <a:r>
              <a:rPr sz="1250" spc="9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reviews</a:t>
            </a:r>
            <a:r>
              <a:rPr sz="1250" spc="5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received</a:t>
            </a:r>
            <a:r>
              <a:rPr sz="1250" spc="13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for</a:t>
            </a:r>
            <a:r>
              <a:rPr sz="1250" spc="4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Private</a:t>
            </a:r>
            <a:r>
              <a:rPr sz="1250" spc="8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rooms</a:t>
            </a:r>
            <a:r>
              <a:rPr sz="1250" spc="45" dirty="0">
                <a:latin typeface="Calibri"/>
                <a:cs typeface="Calibri"/>
              </a:rPr>
              <a:t> </a:t>
            </a:r>
            <a:r>
              <a:rPr sz="1250" spc="-20" dirty="0">
                <a:latin typeface="Calibri"/>
                <a:cs typeface="Calibri"/>
              </a:rPr>
              <a:t>with 	</a:t>
            </a:r>
            <a:r>
              <a:rPr sz="1250" spc="10" dirty="0">
                <a:latin typeface="Calibri"/>
                <a:cs typeface="Calibri"/>
              </a:rPr>
              <a:t>more</a:t>
            </a:r>
            <a:r>
              <a:rPr sz="1250" spc="80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than</a:t>
            </a:r>
            <a:r>
              <a:rPr sz="1250" spc="70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50</a:t>
            </a:r>
            <a:r>
              <a:rPr sz="1250" spc="35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reviews/month,</a:t>
            </a:r>
            <a:r>
              <a:rPr sz="1250" spc="70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followed</a:t>
            </a:r>
            <a:r>
              <a:rPr sz="1250" spc="135" dirty="0">
                <a:latin typeface="Calibri"/>
                <a:cs typeface="Calibri"/>
              </a:rPr>
              <a:t> </a:t>
            </a:r>
            <a:r>
              <a:rPr sz="1250" spc="-25" dirty="0">
                <a:latin typeface="Calibri"/>
                <a:cs typeface="Calibri"/>
              </a:rPr>
              <a:t>by 	</a:t>
            </a:r>
            <a:r>
              <a:rPr sz="1250" dirty="0">
                <a:latin typeface="Calibri"/>
                <a:cs typeface="Calibri"/>
              </a:rPr>
              <a:t>Manhattan</a:t>
            </a:r>
            <a:r>
              <a:rPr sz="1250" spc="15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in</a:t>
            </a:r>
            <a:r>
              <a:rPr sz="1250" spc="4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the</a:t>
            </a:r>
            <a:r>
              <a:rPr sz="1250" spc="25" dirty="0">
                <a:latin typeface="Calibri"/>
                <a:cs typeface="Calibri"/>
              </a:rPr>
              <a:t> </a:t>
            </a:r>
            <a:r>
              <a:rPr sz="1250" spc="-10" dirty="0">
                <a:latin typeface="Calibri"/>
                <a:cs typeface="Calibri"/>
              </a:rPr>
              <a:t>chase.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3563" y="3494377"/>
            <a:ext cx="3444875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56210" marR="5080" indent="-144145">
              <a:lnSpc>
                <a:spcPct val="100000"/>
              </a:lnSpc>
              <a:spcBef>
                <a:spcPts val="125"/>
              </a:spcBef>
              <a:buChar char="•"/>
              <a:tabLst>
                <a:tab pos="156210" algn="l"/>
              </a:tabLst>
            </a:pPr>
            <a:r>
              <a:rPr sz="1300" spc="-20" dirty="0">
                <a:latin typeface="Calibri"/>
                <a:cs typeface="Calibri"/>
              </a:rPr>
              <a:t>Manhattan</a:t>
            </a:r>
            <a:r>
              <a:rPr sz="1300" spc="6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&amp;</a:t>
            </a:r>
            <a:r>
              <a:rPr sz="1300" spc="-7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Queens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got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the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most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no</a:t>
            </a:r>
            <a:r>
              <a:rPr sz="1300" spc="-5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of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reviews </a:t>
            </a:r>
            <a:r>
              <a:rPr sz="1300" dirty="0">
                <a:latin typeface="Calibri"/>
                <a:cs typeface="Calibri"/>
              </a:rPr>
              <a:t>for</a:t>
            </a:r>
            <a:r>
              <a:rPr sz="1300" spc="-7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Entire</a:t>
            </a:r>
            <a:r>
              <a:rPr sz="1300" spc="-5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home/apt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room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type.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3563" y="4055235"/>
            <a:ext cx="3301365" cy="6242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51130" marR="5080" indent="-139065">
              <a:lnSpc>
                <a:spcPct val="100000"/>
              </a:lnSpc>
              <a:spcBef>
                <a:spcPts val="125"/>
              </a:spcBef>
              <a:buChar char="•"/>
              <a:tabLst>
                <a:tab pos="151130" algn="l"/>
                <a:tab pos="158115" algn="l"/>
              </a:tabLst>
            </a:pPr>
            <a:r>
              <a:rPr sz="1300" dirty="0">
                <a:latin typeface="Calibri"/>
                <a:cs typeface="Calibri"/>
              </a:rPr>
              <a:t>	</a:t>
            </a:r>
            <a:r>
              <a:rPr sz="1300" spc="-10" dirty="0">
                <a:latin typeface="Calibri"/>
                <a:cs typeface="Calibri"/>
              </a:rPr>
              <a:t>There</a:t>
            </a:r>
            <a:r>
              <a:rPr sz="1300" spc="-6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were</a:t>
            </a:r>
            <a:r>
              <a:rPr sz="1300" spc="-4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less</a:t>
            </a:r>
            <a:r>
              <a:rPr sz="1300" spc="-7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reviews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received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from shared </a:t>
            </a:r>
            <a:r>
              <a:rPr sz="1300" dirty="0">
                <a:latin typeface="Calibri"/>
                <a:cs typeface="Calibri"/>
              </a:rPr>
              <a:t>rooms</a:t>
            </a:r>
            <a:r>
              <a:rPr sz="1300" spc="-6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as</a:t>
            </a:r>
            <a:r>
              <a:rPr sz="1300" spc="-7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compared</a:t>
            </a:r>
            <a:r>
              <a:rPr sz="1300" spc="6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to</a:t>
            </a:r>
            <a:r>
              <a:rPr sz="1300" spc="-7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other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room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types</a:t>
            </a:r>
            <a:r>
              <a:rPr sz="1300" spc="-5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and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spc="-25" dirty="0">
                <a:latin typeface="Calibri"/>
                <a:cs typeface="Calibri"/>
              </a:rPr>
              <a:t>it </a:t>
            </a:r>
            <a:r>
              <a:rPr sz="1300" dirty="0">
                <a:latin typeface="Calibri"/>
                <a:cs typeface="Calibri"/>
              </a:rPr>
              <a:t>was</a:t>
            </a:r>
            <a:r>
              <a:rPr sz="1300" spc="-5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from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Staten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Island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followed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by</a:t>
            </a:r>
            <a:r>
              <a:rPr sz="1300" spc="-7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Bronx.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68798" y="2082262"/>
            <a:ext cx="128905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-25" dirty="0">
                <a:solidFill>
                  <a:srgbClr val="333333"/>
                </a:solidFill>
                <a:latin typeface="Arial MT"/>
                <a:cs typeface="Arial MT"/>
              </a:rPr>
              <a:t>60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67892" y="2630656"/>
            <a:ext cx="129539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spc="-40" dirty="0">
                <a:solidFill>
                  <a:srgbClr val="414141"/>
                </a:solidFill>
                <a:latin typeface="Arial MT"/>
                <a:cs typeface="Arial MT"/>
              </a:rPr>
              <a:t>50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70209" y="3207717"/>
            <a:ext cx="126364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-25" dirty="0">
                <a:solidFill>
                  <a:srgbClr val="1A1A1A"/>
                </a:solidFill>
                <a:latin typeface="Calibri"/>
                <a:cs typeface="Calibri"/>
              </a:rPr>
              <a:t>40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61865" y="3752371"/>
            <a:ext cx="140335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spc="-35" dirty="0">
                <a:solidFill>
                  <a:srgbClr val="1D1D1D"/>
                </a:solidFill>
                <a:latin typeface="Courier New"/>
                <a:cs typeface="Courier New"/>
              </a:rPr>
              <a:t>30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69592" y="4321953"/>
            <a:ext cx="127635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-25" dirty="0">
                <a:solidFill>
                  <a:srgbClr val="1C1C1C"/>
                </a:solidFill>
                <a:latin typeface="Arial MT"/>
                <a:cs typeface="Arial MT"/>
              </a:rPr>
              <a:t>20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54211" y="4879071"/>
            <a:ext cx="132080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-25" dirty="0">
                <a:solidFill>
                  <a:srgbClr val="1F1F1F"/>
                </a:solidFill>
                <a:latin typeface="Arial MT"/>
                <a:cs typeface="Arial MT"/>
              </a:rPr>
              <a:t>10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96641" y="1832994"/>
            <a:ext cx="4176395" cy="47942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000" dirty="0">
                <a:solidFill>
                  <a:srgbClr val="212121"/>
                </a:solidFill>
                <a:latin typeface="Arial MT"/>
                <a:cs typeface="Arial MT"/>
              </a:rPr>
              <a:t>Most</a:t>
            </a:r>
            <a:r>
              <a:rPr sz="1000" spc="18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181818"/>
                </a:solidFill>
                <a:latin typeface="Arial MT"/>
                <a:cs typeface="Arial MT"/>
              </a:rPr>
              <a:t>Reviewed</a:t>
            </a:r>
            <a:r>
              <a:rPr sz="1000" spc="27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1C1C1C"/>
                </a:solidFill>
                <a:latin typeface="Arial MT"/>
                <a:cs typeface="Arial MT"/>
              </a:rPr>
              <a:t>room</a:t>
            </a:r>
            <a:r>
              <a:rPr sz="1000" spc="465" dirty="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161616"/>
                </a:solidFill>
                <a:latin typeface="Arial MT"/>
                <a:cs typeface="Arial MT"/>
              </a:rPr>
              <a:t>types</a:t>
            </a:r>
            <a:r>
              <a:rPr sz="1000" spc="225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1F1F1F"/>
                </a:solidFill>
                <a:latin typeface="Arial MT"/>
                <a:cs typeface="Arial MT"/>
              </a:rPr>
              <a:t>in</a:t>
            </a:r>
            <a:r>
              <a:rPr sz="1000" spc="18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1A1A1A"/>
                </a:solidFill>
                <a:latin typeface="Arial MT"/>
                <a:cs typeface="Arial MT"/>
              </a:rPr>
              <a:t>each</a:t>
            </a:r>
            <a:r>
              <a:rPr sz="1000" spc="195" dirty="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1A1A1A"/>
                </a:solidFill>
                <a:latin typeface="Arial MT"/>
                <a:cs typeface="Arial MT"/>
              </a:rPr>
              <a:t>Ne\gt1bourhood</a:t>
            </a:r>
            <a:r>
              <a:rPr sz="1000" spc="204" dirty="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161616"/>
                </a:solidFill>
                <a:latin typeface="Arial MT"/>
                <a:cs typeface="Arial MT"/>
              </a:rPr>
              <a:t>Groups</a:t>
            </a:r>
            <a:endParaRPr sz="10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630"/>
              </a:spcBef>
            </a:pPr>
            <a:r>
              <a:rPr sz="850" dirty="0">
                <a:solidFill>
                  <a:srgbClr val="1F1F1F"/>
                </a:solidFill>
                <a:latin typeface="Arial MT"/>
                <a:cs typeface="Arial MT"/>
              </a:rPr>
              <a:t>r</a:t>
            </a:r>
            <a:r>
              <a:rPr sz="850" spc="2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1F1F1F"/>
                </a:solidFill>
                <a:latin typeface="Arial MT"/>
                <a:cs typeface="Arial MT"/>
              </a:rPr>
              <a:t>°ighbourhood</a:t>
            </a:r>
            <a:r>
              <a:rPr sz="850" spc="40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850" spc="-20" dirty="0">
                <a:solidFill>
                  <a:srgbClr val="1F1F1F"/>
                </a:solidFill>
                <a:latin typeface="Arial MT"/>
                <a:cs typeface="Arial MT"/>
              </a:rPr>
              <a:t>group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662851" y="5710387"/>
            <a:ext cx="643890" cy="153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00" spc="50" dirty="0">
                <a:solidFill>
                  <a:srgbClr val="1C1C1C"/>
                </a:solidFill>
                <a:latin typeface="Calibri"/>
                <a:cs typeface="Calibri"/>
              </a:rPr>
              <a:t>Priva</a:t>
            </a:r>
            <a:r>
              <a:rPr sz="800" spc="50" dirty="0">
                <a:solidFill>
                  <a:srgbClr val="333333"/>
                </a:solidFill>
                <a:latin typeface="Calibri"/>
                <a:cs typeface="Calibri"/>
              </a:rPr>
              <a:t>re</a:t>
            </a:r>
            <a:r>
              <a:rPr sz="800" spc="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800" spc="-20" dirty="0">
                <a:solidFill>
                  <a:srgbClr val="3B3B3B"/>
                </a:solidFill>
                <a:latin typeface="Calibri"/>
                <a:cs typeface="Calibri"/>
              </a:rPr>
              <a:t>room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215079" y="5705401"/>
            <a:ext cx="805180" cy="2876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8270" marR="5080" indent="-116205">
              <a:lnSpc>
                <a:spcPct val="114500"/>
              </a:lnSpc>
              <a:spcBef>
                <a:spcPts val="90"/>
              </a:spcBef>
            </a:pPr>
            <a:r>
              <a:rPr sz="750" dirty="0">
                <a:solidFill>
                  <a:srgbClr val="2A2A2A"/>
                </a:solidFill>
                <a:latin typeface="Calibri"/>
                <a:cs typeface="Calibri"/>
              </a:rPr>
              <a:t>E</a:t>
            </a:r>
            <a:r>
              <a:rPr sz="750" spc="-4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750" dirty="0">
                <a:solidFill>
                  <a:srgbClr val="161616"/>
                </a:solidFill>
                <a:latin typeface="Calibri"/>
                <a:cs typeface="Calibri"/>
              </a:rPr>
              <a:t>nti</a:t>
            </a:r>
            <a:r>
              <a:rPr sz="750" spc="-4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750" dirty="0">
                <a:solidFill>
                  <a:srgbClr val="464646"/>
                </a:solidFill>
                <a:latin typeface="Calibri"/>
                <a:cs typeface="Calibri"/>
              </a:rPr>
              <a:t>re</a:t>
            </a:r>
            <a:r>
              <a:rPr sz="750" spc="229" dirty="0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sz="750" spc="50" dirty="0">
                <a:solidFill>
                  <a:srgbClr val="5B5B5B"/>
                </a:solidFill>
                <a:latin typeface="Calibri"/>
                <a:cs typeface="Calibri"/>
              </a:rPr>
              <a:t>h</a:t>
            </a:r>
            <a:r>
              <a:rPr sz="750" spc="50" dirty="0">
                <a:solidFill>
                  <a:srgbClr val="111111"/>
                </a:solidFill>
                <a:latin typeface="Calibri"/>
                <a:cs typeface="Calibri"/>
              </a:rPr>
              <a:t>ome/a</a:t>
            </a:r>
            <a:r>
              <a:rPr sz="750" spc="50" dirty="0">
                <a:solidFill>
                  <a:srgbClr val="3D3D3D"/>
                </a:solidFill>
                <a:latin typeface="Calibri"/>
                <a:cs typeface="Calibri"/>
              </a:rPr>
              <a:t>pt </a:t>
            </a:r>
            <a:r>
              <a:rPr sz="750" dirty="0">
                <a:solidFill>
                  <a:srgbClr val="282828"/>
                </a:solidFill>
                <a:latin typeface="Calibri"/>
                <a:cs typeface="Calibri"/>
              </a:rPr>
              <a:t>FDDP0_ty</a:t>
            </a:r>
            <a:r>
              <a:rPr sz="750" spc="8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750" spc="-25" dirty="0">
                <a:solidFill>
                  <a:srgbClr val="1F1F1F"/>
                </a:solidFill>
                <a:latin typeface="Calibri"/>
                <a:cs typeface="Calibri"/>
              </a:rPr>
              <a:t>pe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952423" y="2417531"/>
            <a:ext cx="916305" cy="5454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0"/>
              </a:spcBef>
              <a:tabLst>
                <a:tab pos="264160" algn="l"/>
              </a:tabLst>
            </a:pPr>
            <a:r>
              <a:rPr sz="850" spc="-50" dirty="0">
                <a:solidFill>
                  <a:srgbClr val="3A7EAF"/>
                </a:solidFill>
                <a:latin typeface="Calibri"/>
                <a:cs typeface="Calibri"/>
              </a:rPr>
              <a:t>G</a:t>
            </a:r>
            <a:r>
              <a:rPr sz="850" dirty="0">
                <a:solidFill>
                  <a:srgbClr val="3A7EAF"/>
                </a:solidFill>
                <a:latin typeface="Calibri"/>
                <a:cs typeface="Calibri"/>
              </a:rPr>
              <a:t>	</a:t>
            </a:r>
            <a:r>
              <a:rPr sz="850" spc="-10" dirty="0">
                <a:solidFill>
                  <a:srgbClr val="2B2B2B"/>
                </a:solidFill>
                <a:latin typeface="Calibri"/>
                <a:cs typeface="Calibri"/>
              </a:rPr>
              <a:t>htanhattan</a:t>
            </a:r>
            <a:endParaRPr sz="850">
              <a:latin typeface="Calibri"/>
              <a:cs typeface="Calibri"/>
            </a:endParaRPr>
          </a:p>
          <a:p>
            <a:pPr marL="12700">
              <a:lnSpc>
                <a:spcPts val="994"/>
              </a:lnSpc>
              <a:spcBef>
                <a:spcPts val="10"/>
              </a:spcBef>
              <a:tabLst>
                <a:tab pos="274955" algn="l"/>
              </a:tabLst>
            </a:pPr>
            <a:r>
              <a:rPr sz="850" spc="-50" dirty="0">
                <a:solidFill>
                  <a:srgbClr val="54AA4F"/>
                </a:solidFill>
                <a:latin typeface="Calibri"/>
                <a:cs typeface="Calibri"/>
              </a:rPr>
              <a:t>€</a:t>
            </a:r>
            <a:r>
              <a:rPr sz="850" dirty="0">
                <a:solidFill>
                  <a:srgbClr val="54AA4F"/>
                </a:solidFill>
                <a:latin typeface="Calibri"/>
                <a:cs typeface="Calibri"/>
              </a:rPr>
              <a:t>	</a:t>
            </a:r>
            <a:r>
              <a:rPr sz="850" spc="-10" dirty="0">
                <a:solidFill>
                  <a:srgbClr val="3D3D3D"/>
                </a:solidFill>
                <a:latin typeface="Calibri"/>
                <a:cs typeface="Calibri"/>
              </a:rPr>
              <a:t>CXseens</a:t>
            </a:r>
            <a:endParaRPr sz="850">
              <a:latin typeface="Calibri"/>
              <a:cs typeface="Calibri"/>
            </a:endParaRPr>
          </a:p>
          <a:p>
            <a:pPr marL="61594" marR="5080" indent="-11430">
              <a:lnSpc>
                <a:spcPts val="1030"/>
              </a:lnSpc>
              <a:spcBef>
                <a:spcPts val="5"/>
              </a:spcBef>
              <a:tabLst>
                <a:tab pos="262890" algn="l"/>
              </a:tabLst>
            </a:pPr>
            <a:r>
              <a:rPr sz="850" spc="-50" dirty="0">
                <a:solidFill>
                  <a:srgbClr val="954FA1"/>
                </a:solidFill>
                <a:latin typeface="Calibri"/>
                <a:cs typeface="Calibri"/>
              </a:rPr>
              <a:t>G</a:t>
            </a:r>
            <a:r>
              <a:rPr sz="850" dirty="0">
                <a:solidFill>
                  <a:srgbClr val="954FA1"/>
                </a:solidFill>
                <a:latin typeface="Calibri"/>
                <a:cs typeface="Calibri"/>
              </a:rPr>
              <a:t>	</a:t>
            </a:r>
            <a:r>
              <a:rPr sz="850" spc="-175" dirty="0">
                <a:solidFill>
                  <a:srgbClr val="954FA1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2D2D2D"/>
                </a:solidFill>
                <a:latin typeface="Calibri"/>
                <a:cs typeface="Calibri"/>
              </a:rPr>
              <a:t>'2taten</a:t>
            </a:r>
            <a:r>
              <a:rPr sz="850" spc="40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242424"/>
                </a:solidFill>
                <a:latin typeface="Calibri"/>
                <a:cs typeface="Calibri"/>
              </a:rPr>
              <a:t>Island</a:t>
            </a:r>
            <a:r>
              <a:rPr sz="850" spc="50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850" spc="-50" dirty="0">
                <a:solidFill>
                  <a:srgbClr val="FB8200"/>
                </a:solidFill>
                <a:latin typeface="Calibri"/>
                <a:cs typeface="Calibri"/>
              </a:rPr>
              <a:t>e</a:t>
            </a:r>
            <a:r>
              <a:rPr sz="850" dirty="0">
                <a:solidFill>
                  <a:srgbClr val="FB8200"/>
                </a:solidFill>
                <a:latin typeface="Calibri"/>
                <a:cs typeface="Calibri"/>
              </a:rPr>
              <a:t>	</a:t>
            </a:r>
            <a:r>
              <a:rPr sz="850" spc="-10" dirty="0">
                <a:solidFill>
                  <a:srgbClr val="444444"/>
                </a:solidFill>
                <a:latin typeface="Calibri"/>
                <a:cs typeface="Calibri"/>
              </a:rPr>
              <a:t>Bronx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925430" y="5716619"/>
            <a:ext cx="643255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-55" dirty="0">
                <a:solidFill>
                  <a:srgbClr val="484848"/>
                </a:solidFill>
                <a:latin typeface="Calibri"/>
                <a:cs typeface="Calibri"/>
              </a:rPr>
              <a:t>'2</a:t>
            </a:r>
            <a:r>
              <a:rPr sz="750" spc="-55" dirty="0">
                <a:solidFill>
                  <a:srgbClr val="151515"/>
                </a:solidFill>
                <a:latin typeface="Calibri"/>
                <a:cs typeface="Calibri"/>
              </a:rPr>
              <a:t>la</a:t>
            </a:r>
            <a:r>
              <a:rPr sz="750" spc="-8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750" spc="-40" dirty="0">
                <a:solidFill>
                  <a:srgbClr val="464646"/>
                </a:solidFill>
                <a:latin typeface="Calibri"/>
                <a:cs typeface="Calibri"/>
              </a:rPr>
              <a:t>are</a:t>
            </a:r>
            <a:r>
              <a:rPr sz="750" spc="185" dirty="0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sz="750" spc="-30" dirty="0">
                <a:solidFill>
                  <a:srgbClr val="111111"/>
                </a:solidFill>
                <a:latin typeface="Calibri"/>
                <a:cs typeface="Calibri"/>
              </a:rPr>
              <a:t>cJ</a:t>
            </a:r>
            <a:r>
              <a:rPr sz="750" spc="4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750" spc="45" dirty="0">
                <a:solidFill>
                  <a:srgbClr val="343434"/>
                </a:solidFill>
                <a:latin typeface="Calibri"/>
                <a:cs typeface="Calibri"/>
              </a:rPr>
              <a:t>room</a:t>
            </a:r>
            <a:endParaRPr sz="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73875" y="4997471"/>
            <a:ext cx="165100" cy="60960"/>
          </a:xfrm>
          <a:prstGeom prst="rect">
            <a:avLst/>
          </a:prstGeom>
        </p:spPr>
        <p:txBody>
          <a:bodyPr vert="vert270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-195" dirty="0">
                <a:solidFill>
                  <a:srgbClr val="444444"/>
                </a:solidFill>
                <a:latin typeface="Arial MT"/>
                <a:cs typeface="Arial MT"/>
              </a:rPr>
              <a:t>0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17947" y="4973140"/>
            <a:ext cx="165100" cy="266700"/>
          </a:xfrm>
          <a:prstGeom prst="rect">
            <a:avLst/>
          </a:prstGeom>
        </p:spPr>
        <p:txBody>
          <a:bodyPr vert="vert270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-45" dirty="0">
                <a:solidFill>
                  <a:srgbClr val="333333"/>
                </a:solidFill>
                <a:latin typeface="Arial MT"/>
                <a:cs typeface="Arial MT"/>
              </a:rPr>
              <a:t>2000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58278" y="4974605"/>
            <a:ext cx="165100" cy="293370"/>
          </a:xfrm>
          <a:prstGeom prst="rect">
            <a:avLst/>
          </a:prstGeom>
        </p:spPr>
        <p:txBody>
          <a:bodyPr vert="vert270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-160" dirty="0">
                <a:solidFill>
                  <a:srgbClr val="1A1A1A"/>
                </a:solidFill>
                <a:latin typeface="Arial MT"/>
                <a:cs typeface="Arial MT"/>
              </a:rPr>
              <a:t>4</a:t>
            </a:r>
            <a:r>
              <a:rPr sz="950" spc="10" dirty="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sz="950" spc="-285" dirty="0">
                <a:solidFill>
                  <a:srgbClr val="1A1A1A"/>
                </a:solidFill>
                <a:latin typeface="Arial MT"/>
                <a:cs typeface="Arial MT"/>
              </a:rPr>
              <a:t>OOO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24847" y="4970338"/>
            <a:ext cx="151130" cy="269875"/>
          </a:xfrm>
          <a:prstGeom prst="rect">
            <a:avLst/>
          </a:prstGeom>
        </p:spPr>
        <p:txBody>
          <a:bodyPr vert="vert270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850" spc="-20" dirty="0">
                <a:solidFill>
                  <a:srgbClr val="3D3D3D"/>
                </a:solidFill>
                <a:latin typeface="Arial MT"/>
                <a:cs typeface="Arial MT"/>
              </a:rPr>
              <a:t>6000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63278" y="4973232"/>
            <a:ext cx="158115" cy="271780"/>
          </a:xfrm>
          <a:prstGeom prst="rect">
            <a:avLst/>
          </a:prstGeom>
        </p:spPr>
        <p:txBody>
          <a:bodyPr vert="vert270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900" spc="-35" dirty="0">
                <a:solidFill>
                  <a:srgbClr val="313131"/>
                </a:solidFill>
                <a:latin typeface="Arial MT"/>
                <a:cs typeface="Arial MT"/>
              </a:rPr>
              <a:t>B000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18252" y="4973960"/>
            <a:ext cx="167005" cy="3511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z="950" spc="-60" dirty="0">
                <a:solidFill>
                  <a:srgbClr val="333333"/>
                </a:solidFill>
                <a:latin typeface="Courier New"/>
                <a:cs typeface="Courier New"/>
              </a:rPr>
              <a:t>10000</a:t>
            </a:r>
            <a:endParaRPr sz="950">
              <a:latin typeface="Courier New"/>
              <a:cs typeface="Courier New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32821" y="3667856"/>
            <a:ext cx="100954" cy="142083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5684448" y="2344233"/>
            <a:ext cx="4109720" cy="702945"/>
            <a:chOff x="5684448" y="2344233"/>
            <a:chExt cx="4109720" cy="70294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4448" y="2366666"/>
              <a:ext cx="3742786" cy="33651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84448" y="2658313"/>
              <a:ext cx="1237624" cy="25425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84448" y="2886395"/>
              <a:ext cx="523466" cy="16077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49669" y="2344233"/>
              <a:ext cx="343992" cy="89737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5684448" y="4079152"/>
            <a:ext cx="452755" cy="497840"/>
            <a:chOff x="5684448" y="4079152"/>
            <a:chExt cx="452755" cy="497840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84448" y="4079152"/>
              <a:ext cx="433729" cy="14208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95665" y="4213757"/>
              <a:ext cx="441207" cy="16825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84448" y="4374536"/>
              <a:ext cx="284167" cy="201908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89081" y="1196345"/>
            <a:ext cx="7407052" cy="396339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753642" y="1827528"/>
            <a:ext cx="3229610" cy="67437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14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OBSERVATIONS</a:t>
            </a:r>
            <a:r>
              <a:rPr sz="1400" spc="39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:-</a:t>
            </a:r>
            <a:endParaRPr sz="1400">
              <a:latin typeface="Calibri"/>
              <a:cs typeface="Calibri"/>
            </a:endParaRPr>
          </a:p>
          <a:p>
            <a:pPr marL="347980" indent="-144145">
              <a:lnSpc>
                <a:spcPct val="100000"/>
              </a:lnSpc>
              <a:spcBef>
                <a:spcPts val="915"/>
              </a:spcBef>
              <a:buChar char="•"/>
              <a:tabLst>
                <a:tab pos="347980" algn="l"/>
              </a:tabLst>
            </a:pPr>
            <a:r>
              <a:rPr sz="1250" dirty="0">
                <a:latin typeface="Calibri"/>
                <a:cs typeface="Calibri"/>
              </a:rPr>
              <a:t>Manhattan</a:t>
            </a:r>
            <a:r>
              <a:rPr sz="1250" spc="14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has</a:t>
            </a:r>
            <a:r>
              <a:rPr sz="1250" spc="2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more</a:t>
            </a:r>
            <a:r>
              <a:rPr sz="1250" spc="5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listed</a:t>
            </a:r>
            <a:r>
              <a:rPr sz="1250" spc="7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properties</a:t>
            </a:r>
            <a:r>
              <a:rPr sz="1250" spc="90" dirty="0">
                <a:latin typeface="Calibri"/>
                <a:cs typeface="Calibri"/>
              </a:rPr>
              <a:t> </a:t>
            </a:r>
            <a:r>
              <a:rPr sz="1250" spc="-20" dirty="0">
                <a:latin typeface="Calibri"/>
                <a:cs typeface="Calibri"/>
              </a:rPr>
              <a:t>with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41541" y="2479849"/>
            <a:ext cx="3253740" cy="32600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57480" marR="92075" indent="-1905" algn="just">
              <a:lnSpc>
                <a:spcPct val="104000"/>
              </a:lnSpc>
              <a:spcBef>
                <a:spcPts val="65"/>
              </a:spcBef>
            </a:pPr>
            <a:r>
              <a:rPr sz="1250" dirty="0">
                <a:latin typeface="Calibri"/>
                <a:cs typeface="Calibri"/>
              </a:rPr>
              <a:t>Entire</a:t>
            </a:r>
            <a:r>
              <a:rPr sz="1250" spc="6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home/apt</a:t>
            </a:r>
            <a:r>
              <a:rPr sz="1250" spc="11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around</a:t>
            </a:r>
            <a:r>
              <a:rPr sz="1250" spc="9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24.6%</a:t>
            </a:r>
            <a:r>
              <a:rPr sz="1250" spc="8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of</a:t>
            </a:r>
            <a:r>
              <a:rPr sz="1250" spc="6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total</a:t>
            </a:r>
            <a:r>
              <a:rPr sz="1250" spc="50" dirty="0">
                <a:latin typeface="Calibri"/>
                <a:cs typeface="Calibri"/>
              </a:rPr>
              <a:t> </a:t>
            </a:r>
            <a:r>
              <a:rPr sz="1250" spc="-10" dirty="0">
                <a:latin typeface="Calibri"/>
                <a:cs typeface="Calibri"/>
              </a:rPr>
              <a:t>listed </a:t>
            </a:r>
            <a:r>
              <a:rPr sz="1250" dirty="0">
                <a:latin typeface="Calibri"/>
                <a:cs typeface="Calibri"/>
              </a:rPr>
              <a:t>properties</a:t>
            </a:r>
            <a:r>
              <a:rPr sz="1250" spc="13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followed</a:t>
            </a:r>
            <a:r>
              <a:rPr sz="1250" spc="13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by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Brooklyn</a:t>
            </a:r>
            <a:r>
              <a:rPr sz="1250" spc="10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with</a:t>
            </a:r>
            <a:r>
              <a:rPr sz="1250" spc="80" dirty="0">
                <a:latin typeface="Calibri"/>
                <a:cs typeface="Calibri"/>
              </a:rPr>
              <a:t> </a:t>
            </a:r>
            <a:r>
              <a:rPr sz="1250" spc="-10" dirty="0">
                <a:latin typeface="Calibri"/>
                <a:cs typeface="Calibri"/>
              </a:rPr>
              <a:t>around 19.5%.</a:t>
            </a:r>
            <a:endParaRPr sz="1250">
              <a:latin typeface="Calibri"/>
              <a:cs typeface="Calibri"/>
            </a:endParaRPr>
          </a:p>
          <a:p>
            <a:pPr marL="156845" marR="149225" indent="-140970">
              <a:lnSpc>
                <a:spcPct val="104700"/>
              </a:lnSpc>
              <a:spcBef>
                <a:spcPts val="665"/>
              </a:spcBef>
              <a:buChar char="•"/>
              <a:tabLst>
                <a:tab pos="156845" algn="l"/>
              </a:tabLst>
            </a:pPr>
            <a:r>
              <a:rPr sz="1250" dirty="0">
                <a:latin typeface="Calibri"/>
                <a:cs typeface="Calibri"/>
              </a:rPr>
              <a:t>Private</a:t>
            </a:r>
            <a:r>
              <a:rPr sz="1250" spc="8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rooms</a:t>
            </a:r>
            <a:r>
              <a:rPr sz="1250" spc="5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are</a:t>
            </a:r>
            <a:r>
              <a:rPr sz="1250" spc="5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more</a:t>
            </a:r>
            <a:r>
              <a:rPr sz="1250" spc="9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in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Brooklyn</a:t>
            </a:r>
            <a:r>
              <a:rPr sz="1250" spc="13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as</a:t>
            </a:r>
            <a:r>
              <a:rPr sz="1250" spc="30" dirty="0">
                <a:latin typeface="Calibri"/>
                <a:cs typeface="Calibri"/>
              </a:rPr>
              <a:t> </a:t>
            </a:r>
            <a:r>
              <a:rPr sz="1250" spc="-25" dirty="0">
                <a:latin typeface="Calibri"/>
                <a:cs typeface="Calibri"/>
              </a:rPr>
              <a:t>in </a:t>
            </a:r>
            <a:r>
              <a:rPr sz="1250" dirty="0">
                <a:latin typeface="Calibri"/>
                <a:cs typeface="Calibri"/>
              </a:rPr>
              <a:t>21.9%</a:t>
            </a:r>
            <a:r>
              <a:rPr sz="1250" spc="9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of</a:t>
            </a:r>
            <a:r>
              <a:rPr sz="1250" spc="8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the</a:t>
            </a:r>
            <a:r>
              <a:rPr sz="1250" spc="4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total</a:t>
            </a:r>
            <a:r>
              <a:rPr sz="1250" spc="3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listed</a:t>
            </a:r>
            <a:r>
              <a:rPr sz="1250" spc="8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properties</a:t>
            </a:r>
            <a:r>
              <a:rPr sz="1250" spc="80" dirty="0">
                <a:latin typeface="Calibri"/>
                <a:cs typeface="Calibri"/>
              </a:rPr>
              <a:t> </a:t>
            </a:r>
            <a:r>
              <a:rPr sz="1250" spc="-10" dirty="0">
                <a:latin typeface="Calibri"/>
                <a:cs typeface="Calibri"/>
              </a:rPr>
              <a:t>followed </a:t>
            </a:r>
            <a:r>
              <a:rPr sz="1250" dirty="0">
                <a:latin typeface="Calibri"/>
                <a:cs typeface="Calibri"/>
              </a:rPr>
              <a:t>by</a:t>
            </a:r>
            <a:r>
              <a:rPr sz="1250" spc="4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Manhattan</a:t>
            </a:r>
            <a:r>
              <a:rPr sz="1250" spc="12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with</a:t>
            </a:r>
            <a:r>
              <a:rPr sz="1250" spc="14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16.9%</a:t>
            </a:r>
            <a:r>
              <a:rPr sz="1250" spc="7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of</a:t>
            </a:r>
            <a:r>
              <a:rPr sz="1250" spc="8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them.</a:t>
            </a:r>
            <a:r>
              <a:rPr sz="1250" spc="30" dirty="0">
                <a:latin typeface="Calibri"/>
                <a:cs typeface="Calibri"/>
              </a:rPr>
              <a:t> </a:t>
            </a:r>
            <a:r>
              <a:rPr sz="1250" spc="-10" dirty="0">
                <a:latin typeface="Calibri"/>
                <a:cs typeface="Calibri"/>
              </a:rPr>
              <a:t>While </a:t>
            </a:r>
            <a:r>
              <a:rPr sz="1250" dirty="0">
                <a:latin typeface="Calibri"/>
                <a:cs typeface="Calibri"/>
              </a:rPr>
              <a:t>7.3%</a:t>
            </a:r>
            <a:r>
              <a:rPr sz="1250" spc="5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of</a:t>
            </a:r>
            <a:r>
              <a:rPr sz="1250" spc="5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private</a:t>
            </a:r>
            <a:r>
              <a:rPr sz="1250" spc="7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rooms</a:t>
            </a:r>
            <a:r>
              <a:rPr sz="1250" spc="4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are</a:t>
            </a:r>
            <a:r>
              <a:rPr sz="1250" spc="2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from</a:t>
            </a:r>
            <a:r>
              <a:rPr sz="1250" spc="75" dirty="0">
                <a:latin typeface="Calibri"/>
                <a:cs typeface="Calibri"/>
              </a:rPr>
              <a:t> </a:t>
            </a:r>
            <a:r>
              <a:rPr sz="1250" spc="-10" dirty="0">
                <a:latin typeface="Calibri"/>
                <a:cs typeface="Calibri"/>
              </a:rPr>
              <a:t>Queens.</a:t>
            </a:r>
            <a:endParaRPr sz="1250">
              <a:latin typeface="Calibri"/>
              <a:cs typeface="Calibri"/>
            </a:endParaRPr>
          </a:p>
          <a:p>
            <a:pPr marL="156210" marR="5080" indent="-144145">
              <a:lnSpc>
                <a:spcPct val="104000"/>
              </a:lnSpc>
              <a:spcBef>
                <a:spcPts val="680"/>
              </a:spcBef>
              <a:buChar char="•"/>
              <a:tabLst>
                <a:tab pos="157480" algn="l"/>
              </a:tabLst>
            </a:pPr>
            <a:r>
              <a:rPr sz="1250" dirty="0">
                <a:latin typeface="Calibri"/>
                <a:cs typeface="Calibri"/>
              </a:rPr>
              <a:t>Very</a:t>
            </a:r>
            <a:r>
              <a:rPr sz="1250" spc="4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few</a:t>
            </a:r>
            <a:r>
              <a:rPr sz="1250" spc="2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of</a:t>
            </a:r>
            <a:r>
              <a:rPr sz="1250" spc="6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the</a:t>
            </a:r>
            <a:r>
              <a:rPr sz="1250" spc="5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total</a:t>
            </a:r>
            <a:r>
              <a:rPr sz="1250" spc="4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listed</a:t>
            </a:r>
            <a:r>
              <a:rPr sz="1250" spc="6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have</a:t>
            </a:r>
            <a:r>
              <a:rPr sz="1250" spc="3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shared</a:t>
            </a:r>
            <a:r>
              <a:rPr sz="1250" spc="60" dirty="0">
                <a:latin typeface="Calibri"/>
                <a:cs typeface="Calibri"/>
              </a:rPr>
              <a:t> </a:t>
            </a:r>
            <a:r>
              <a:rPr sz="1250" spc="-10" dirty="0">
                <a:latin typeface="Calibri"/>
                <a:cs typeface="Calibri"/>
              </a:rPr>
              <a:t>rooms 	</a:t>
            </a:r>
            <a:r>
              <a:rPr sz="1250" dirty="0">
                <a:latin typeface="Calibri"/>
                <a:cs typeface="Calibri"/>
              </a:rPr>
              <a:t>listed</a:t>
            </a:r>
            <a:r>
              <a:rPr sz="1250" spc="8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on</a:t>
            </a:r>
            <a:r>
              <a:rPr sz="1250" spc="6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Airbnb</a:t>
            </a:r>
            <a:r>
              <a:rPr sz="1250" spc="2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where</a:t>
            </a:r>
            <a:r>
              <a:rPr sz="1250" spc="10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there's</a:t>
            </a:r>
            <a:r>
              <a:rPr sz="1250" spc="114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negligible</a:t>
            </a:r>
            <a:r>
              <a:rPr sz="1250" spc="110" dirty="0">
                <a:latin typeface="Calibri"/>
                <a:cs typeface="Calibri"/>
              </a:rPr>
              <a:t> </a:t>
            </a:r>
            <a:r>
              <a:rPr sz="1250" spc="-25" dirty="0">
                <a:latin typeface="Calibri"/>
                <a:cs typeface="Calibri"/>
              </a:rPr>
              <a:t>or 	</a:t>
            </a:r>
            <a:r>
              <a:rPr sz="1250" dirty="0">
                <a:latin typeface="Calibri"/>
                <a:cs typeface="Calibri"/>
              </a:rPr>
              <a:t>almost</a:t>
            </a:r>
            <a:r>
              <a:rPr sz="1250" spc="9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very</a:t>
            </a:r>
            <a:r>
              <a:rPr sz="1250" spc="2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rare</a:t>
            </a:r>
            <a:r>
              <a:rPr sz="1250" spc="7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shared</a:t>
            </a:r>
            <a:r>
              <a:rPr sz="1250" spc="8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rooms</a:t>
            </a:r>
            <a:r>
              <a:rPr sz="1250" spc="7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in</a:t>
            </a:r>
            <a:r>
              <a:rPr sz="1250" spc="100" dirty="0">
                <a:latin typeface="Calibri"/>
                <a:cs typeface="Calibri"/>
              </a:rPr>
              <a:t> </a:t>
            </a:r>
            <a:r>
              <a:rPr sz="1250" spc="-10" dirty="0">
                <a:latin typeface="Calibri"/>
                <a:cs typeface="Calibri"/>
              </a:rPr>
              <a:t>Staten</a:t>
            </a:r>
            <a:r>
              <a:rPr sz="1250" spc="500" dirty="0">
                <a:latin typeface="Calibri"/>
                <a:cs typeface="Calibri"/>
              </a:rPr>
              <a:t> 	</a:t>
            </a:r>
            <a:r>
              <a:rPr sz="1250" dirty="0">
                <a:latin typeface="Calibri"/>
                <a:cs typeface="Calibri"/>
              </a:rPr>
              <a:t>Island</a:t>
            </a:r>
            <a:r>
              <a:rPr sz="1250" spc="8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and</a:t>
            </a:r>
            <a:r>
              <a:rPr sz="1250" spc="60" dirty="0">
                <a:latin typeface="Calibri"/>
                <a:cs typeface="Calibri"/>
              </a:rPr>
              <a:t> </a:t>
            </a:r>
            <a:r>
              <a:rPr sz="1250" spc="-10" dirty="0">
                <a:latin typeface="Calibri"/>
                <a:cs typeface="Calibri"/>
              </a:rPr>
              <a:t>Bronx.</a:t>
            </a:r>
            <a:endParaRPr sz="1250">
              <a:latin typeface="Calibri"/>
              <a:cs typeface="Calibri"/>
            </a:endParaRPr>
          </a:p>
          <a:p>
            <a:pPr marL="154305" marR="46355" indent="-142240">
              <a:lnSpc>
                <a:spcPct val="104700"/>
              </a:lnSpc>
              <a:spcBef>
                <a:spcPts val="665"/>
              </a:spcBef>
              <a:buChar char="•"/>
              <a:tabLst>
                <a:tab pos="154305" algn="l"/>
              </a:tabLst>
            </a:pPr>
            <a:r>
              <a:rPr sz="1250" spc="10" dirty="0">
                <a:latin typeface="Calibri"/>
                <a:cs typeface="Calibri"/>
              </a:rPr>
              <a:t>We</a:t>
            </a:r>
            <a:r>
              <a:rPr sz="1250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can</a:t>
            </a:r>
            <a:r>
              <a:rPr sz="1250" spc="25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infer</a:t>
            </a:r>
            <a:r>
              <a:rPr sz="1250" spc="55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that</a:t>
            </a:r>
            <a:r>
              <a:rPr sz="1250" spc="15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Brooklyn,Queens,Bronx</a:t>
            </a:r>
            <a:r>
              <a:rPr sz="1250" spc="-55" dirty="0">
                <a:latin typeface="Calibri"/>
                <a:cs typeface="Calibri"/>
              </a:rPr>
              <a:t> </a:t>
            </a:r>
            <a:r>
              <a:rPr sz="1250" spc="-25" dirty="0">
                <a:latin typeface="Calibri"/>
                <a:cs typeface="Calibri"/>
              </a:rPr>
              <a:t>has </a:t>
            </a:r>
            <a:r>
              <a:rPr sz="1250" dirty="0">
                <a:latin typeface="Calibri"/>
                <a:cs typeface="Calibri"/>
              </a:rPr>
              <a:t>more</a:t>
            </a:r>
            <a:r>
              <a:rPr sz="1250" spc="3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private</a:t>
            </a:r>
            <a:r>
              <a:rPr sz="1250" spc="9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room</a:t>
            </a:r>
            <a:r>
              <a:rPr sz="1250" spc="10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types</a:t>
            </a:r>
            <a:r>
              <a:rPr sz="1250" spc="3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while</a:t>
            </a:r>
            <a:r>
              <a:rPr sz="1250" spc="110" dirty="0">
                <a:latin typeface="Calibri"/>
                <a:cs typeface="Calibri"/>
              </a:rPr>
              <a:t> </a:t>
            </a:r>
            <a:r>
              <a:rPr sz="1250" spc="-10" dirty="0">
                <a:latin typeface="Calibri"/>
                <a:cs typeface="Calibri"/>
              </a:rPr>
              <a:t>Manhattan </a:t>
            </a:r>
            <a:r>
              <a:rPr sz="1250" dirty="0">
                <a:latin typeface="Calibri"/>
                <a:cs typeface="Calibri"/>
              </a:rPr>
              <a:t>which</a:t>
            </a:r>
            <a:r>
              <a:rPr sz="1250" spc="7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has</a:t>
            </a:r>
            <a:r>
              <a:rPr sz="1250" spc="5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the</a:t>
            </a:r>
            <a:r>
              <a:rPr sz="1250" spc="6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highest</a:t>
            </a:r>
            <a:r>
              <a:rPr sz="1250" spc="11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no</a:t>
            </a:r>
            <a:r>
              <a:rPr sz="1250" spc="7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of</a:t>
            </a:r>
            <a:r>
              <a:rPr sz="1250" spc="10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listings</a:t>
            </a:r>
            <a:r>
              <a:rPr sz="1250" spc="11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in</a:t>
            </a:r>
            <a:r>
              <a:rPr sz="1250" spc="45" dirty="0">
                <a:latin typeface="Calibri"/>
                <a:cs typeface="Calibri"/>
              </a:rPr>
              <a:t> </a:t>
            </a:r>
            <a:r>
              <a:rPr sz="1250" spc="-10" dirty="0">
                <a:latin typeface="Calibri"/>
                <a:cs typeface="Calibri"/>
              </a:rPr>
              <a:t>entire </a:t>
            </a:r>
            <a:r>
              <a:rPr sz="1250" dirty="0">
                <a:latin typeface="Calibri"/>
                <a:cs typeface="Calibri"/>
              </a:rPr>
              <a:t>NYC</a:t>
            </a:r>
            <a:r>
              <a:rPr sz="1250" spc="3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has</a:t>
            </a:r>
            <a:r>
              <a:rPr sz="1250" spc="1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more</a:t>
            </a:r>
            <a:r>
              <a:rPr sz="1250" spc="4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Entire</a:t>
            </a:r>
            <a:r>
              <a:rPr sz="1250" spc="7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home/apt</a:t>
            </a:r>
            <a:r>
              <a:rPr sz="1250" spc="11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room</a:t>
            </a:r>
            <a:r>
              <a:rPr sz="1250" spc="130" dirty="0">
                <a:latin typeface="Calibri"/>
                <a:cs typeface="Calibri"/>
              </a:rPr>
              <a:t> </a:t>
            </a:r>
            <a:r>
              <a:rPr sz="1250" spc="-10" dirty="0">
                <a:latin typeface="Calibri"/>
                <a:cs typeface="Calibri"/>
              </a:rPr>
              <a:t>types.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69126" y="2605730"/>
            <a:ext cx="72072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50" dirty="0">
                <a:solidFill>
                  <a:srgbClr val="161616"/>
                </a:solidFill>
                <a:latin typeface="Calibri"/>
                <a:cs typeface="Calibri"/>
              </a:rPr>
              <a:t>Private</a:t>
            </a:r>
            <a:r>
              <a:rPr sz="900" spc="9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363636"/>
                </a:solidFill>
                <a:latin typeface="Calibri"/>
                <a:cs typeface="Calibri"/>
              </a:rPr>
              <a:t>room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78434" y="3476928"/>
            <a:ext cx="90106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dirty="0">
                <a:solidFill>
                  <a:srgbClr val="313131"/>
                </a:solidFill>
                <a:latin typeface="Calibri"/>
                <a:cs typeface="Calibri"/>
              </a:rPr>
              <a:t>E</a:t>
            </a:r>
            <a:r>
              <a:rPr sz="900" spc="-65" dirty="0">
                <a:solidFill>
                  <a:srgbClr val="313131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A1A1A"/>
                </a:solidFill>
                <a:latin typeface="Calibri"/>
                <a:cs typeface="Calibri"/>
              </a:rPr>
              <a:t>iltire</a:t>
            </a:r>
            <a:r>
              <a:rPr sz="900" spc="30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2F2F2F"/>
                </a:solidFill>
                <a:latin typeface="Calibri"/>
                <a:cs typeface="Calibri"/>
              </a:rPr>
              <a:t>home/apt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73539" y="4350620"/>
            <a:ext cx="716915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spc="-45" dirty="0">
                <a:solidFill>
                  <a:srgbClr val="262626"/>
                </a:solidFill>
                <a:latin typeface="Calibri"/>
                <a:cs typeface="Calibri"/>
              </a:rPr>
              <a:t>5In</a:t>
            </a:r>
            <a:r>
              <a:rPr sz="850" spc="-9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850" spc="-55" dirty="0">
                <a:solidFill>
                  <a:srgbClr val="4F4F4F"/>
                </a:solidFill>
                <a:latin typeface="Calibri"/>
                <a:cs typeface="Calibri"/>
              </a:rPr>
              <a:t>a</a:t>
            </a:r>
            <a:r>
              <a:rPr sz="850" spc="-50" dirty="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1C1C1C"/>
                </a:solidFill>
                <a:latin typeface="Calibri"/>
                <a:cs typeface="Calibri"/>
              </a:rPr>
              <a:t>reel</a:t>
            </a:r>
            <a:r>
              <a:rPr sz="850" spc="90" dirty="0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sz="850" spc="50" dirty="0">
                <a:solidFill>
                  <a:srgbClr val="242424"/>
                </a:solidFill>
                <a:latin typeface="Calibri"/>
                <a:cs typeface="Calibri"/>
              </a:rPr>
              <a:t>room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415901" y="2028670"/>
            <a:ext cx="2938145" cy="2273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dirty="0">
                <a:solidFill>
                  <a:srgbClr val="232323"/>
                </a:solidFill>
                <a:latin typeface="Calibri"/>
                <a:cs typeface="Calibri"/>
              </a:rPr>
              <a:t>count</a:t>
            </a:r>
            <a:r>
              <a:rPr sz="1300" spc="24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414141"/>
                </a:solidFill>
                <a:latin typeface="Calibri"/>
                <a:cs typeface="Calibri"/>
              </a:rPr>
              <a:t>of</a:t>
            </a:r>
            <a:r>
              <a:rPr sz="1300" spc="26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300" spc="55" dirty="0">
                <a:solidFill>
                  <a:srgbClr val="282828"/>
                </a:solidFill>
                <a:latin typeface="Calibri"/>
                <a:cs typeface="Calibri"/>
              </a:rPr>
              <a:t>each</a:t>
            </a:r>
            <a:r>
              <a:rPr sz="1300" spc="15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1A1A1A"/>
                </a:solidFill>
                <a:latin typeface="Calibri"/>
                <a:cs typeface="Calibri"/>
              </a:rPr>
              <a:t>room</a:t>
            </a:r>
            <a:r>
              <a:rPr sz="1300" spc="28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181818"/>
                </a:solidFill>
                <a:latin typeface="Calibri"/>
                <a:cs typeface="Calibri"/>
              </a:rPr>
              <a:t>types</a:t>
            </a:r>
            <a:r>
              <a:rPr sz="1300" spc="285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4D4D4D"/>
                </a:solidFill>
                <a:latin typeface="Calibri"/>
                <a:cs typeface="Calibri"/>
              </a:rPr>
              <a:t>in</a:t>
            </a:r>
            <a:r>
              <a:rPr sz="1300" spc="190" dirty="0">
                <a:solidFill>
                  <a:srgbClr val="4D4D4D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E0E0E"/>
                </a:solidFill>
                <a:latin typeface="Calibri"/>
                <a:cs typeface="Calibri"/>
              </a:rPr>
              <a:t>entire</a:t>
            </a:r>
            <a:r>
              <a:rPr sz="1300" spc="270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1300" spc="-25" dirty="0">
                <a:solidFill>
                  <a:srgbClr val="1C1C1C"/>
                </a:solidFill>
                <a:latin typeface="Calibri"/>
                <a:cs typeface="Calibri"/>
              </a:rPr>
              <a:t>NYC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845821" y="4294533"/>
            <a:ext cx="187325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spc="-25" dirty="0">
                <a:solidFill>
                  <a:srgbClr val="2F2F2F"/>
                </a:solidFill>
                <a:latin typeface="Arial MT"/>
                <a:cs typeface="Arial MT"/>
              </a:rPr>
              <a:t>4X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651599" y="4564991"/>
            <a:ext cx="34798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-20" dirty="0">
                <a:solidFill>
                  <a:srgbClr val="212121"/>
                </a:solidFill>
                <a:latin typeface="Courier New"/>
                <a:cs typeface="Courier New"/>
              </a:rPr>
              <a:t>)0lW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422372" y="5295353"/>
            <a:ext cx="90170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160" dirty="0">
                <a:solidFill>
                  <a:srgbClr val="494949"/>
                </a:solidFill>
                <a:latin typeface="Calibri"/>
                <a:cs typeface="Calibri"/>
              </a:rPr>
              <a:t>RoOM</a:t>
            </a:r>
            <a:r>
              <a:rPr sz="950" spc="15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950" spc="50" dirty="0">
                <a:solidFill>
                  <a:srgbClr val="1A1A1A"/>
                </a:solidFill>
                <a:latin typeface="Calibri"/>
                <a:cs typeface="Calibri"/>
              </a:rPr>
              <a:t>CDU</a:t>
            </a:r>
            <a:r>
              <a:rPr sz="950" spc="-10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950" spc="-25" dirty="0">
                <a:solidFill>
                  <a:srgbClr val="1D1D1D"/>
                </a:solidFill>
                <a:latin typeface="Calibri"/>
                <a:cs typeface="Calibri"/>
              </a:rPr>
              <a:t>nf5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864042" y="3298700"/>
            <a:ext cx="45339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950" spc="-10" dirty="0">
                <a:solidFill>
                  <a:srgbClr val="1C1C1C"/>
                </a:solidFill>
                <a:latin typeface="Arial MT"/>
                <a:cs typeface="Arial MT"/>
              </a:rPr>
              <a:t>24.6</a:t>
            </a:r>
            <a:r>
              <a:rPr sz="1050" spc="-15" baseline="23809" dirty="0">
                <a:solidFill>
                  <a:srgbClr val="1C1C1C"/>
                </a:solidFill>
                <a:latin typeface="Arial MT"/>
                <a:cs typeface="Arial MT"/>
              </a:rPr>
              <a:t>O</a:t>
            </a:r>
            <a:r>
              <a:rPr sz="950" spc="-10" dirty="0">
                <a:solidFill>
                  <a:srgbClr val="1C1C1C"/>
                </a:solidFill>
                <a:latin typeface="Arial MT"/>
                <a:cs typeface="Arial MT"/>
              </a:rPr>
              <a:t>%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682657" y="3832504"/>
            <a:ext cx="1316355" cy="953769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050" dirty="0">
                <a:solidFill>
                  <a:srgbClr val="242424"/>
                </a:solidFill>
                <a:latin typeface="Calibri"/>
                <a:cs typeface="Calibri"/>
              </a:rPr>
              <a:t>neighbourhood</a:t>
            </a:r>
            <a:r>
              <a:rPr sz="1050" spc="175" dirty="0">
                <a:solidFill>
                  <a:srgbClr val="242424"/>
                </a:solidFill>
                <a:latin typeface="Calibri"/>
                <a:cs typeface="Calibri"/>
              </a:rPr>
              <a:t>  </a:t>
            </a:r>
            <a:r>
              <a:rPr sz="1050" spc="-10" dirty="0">
                <a:solidFill>
                  <a:srgbClr val="212121"/>
                </a:solidFill>
                <a:latin typeface="Calibri"/>
                <a:cs typeface="Calibri"/>
              </a:rPr>
              <a:t>group</a:t>
            </a:r>
            <a:endParaRPr sz="1050">
              <a:latin typeface="Calibri"/>
              <a:cs typeface="Calibri"/>
            </a:endParaRPr>
          </a:p>
          <a:p>
            <a:pPr marL="458470">
              <a:lnSpc>
                <a:spcPct val="100000"/>
              </a:lnSpc>
              <a:spcBef>
                <a:spcPts val="200"/>
              </a:spcBef>
            </a:pPr>
            <a:r>
              <a:rPr sz="800" spc="70" dirty="0">
                <a:solidFill>
                  <a:srgbClr val="3F3F3F"/>
                </a:solidFill>
                <a:latin typeface="Calibri"/>
                <a:cs typeface="Calibri"/>
              </a:rPr>
              <a:t>Brook</a:t>
            </a:r>
            <a:r>
              <a:rPr sz="800" spc="-7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800" spc="30" dirty="0">
                <a:solidFill>
                  <a:srgbClr val="2D2D2D"/>
                </a:solidFill>
                <a:latin typeface="Calibri"/>
                <a:cs typeface="Calibri"/>
              </a:rPr>
              <a:t>lyn</a:t>
            </a:r>
            <a:endParaRPr sz="800">
              <a:latin typeface="Calibri"/>
              <a:cs typeface="Calibri"/>
            </a:endParaRPr>
          </a:p>
          <a:p>
            <a:pPr marL="462915">
              <a:lnSpc>
                <a:spcPct val="100000"/>
              </a:lnSpc>
              <a:spcBef>
                <a:spcPts val="195"/>
              </a:spcBef>
            </a:pPr>
            <a:r>
              <a:rPr sz="850" spc="-10" dirty="0">
                <a:solidFill>
                  <a:srgbClr val="1A1A1A"/>
                </a:solidFill>
                <a:latin typeface="Calibri"/>
                <a:cs typeface="Calibri"/>
              </a:rPr>
              <a:t>£4anhattan</a:t>
            </a:r>
            <a:endParaRPr sz="85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50"/>
              </a:spcBef>
            </a:pPr>
            <a:r>
              <a:rPr sz="800" spc="50" dirty="0">
                <a:solidFill>
                  <a:srgbClr val="343434"/>
                </a:solidFill>
                <a:latin typeface="Calibri"/>
                <a:cs typeface="Calibri"/>
              </a:rPr>
              <a:t>@ueen</a:t>
            </a:r>
            <a:r>
              <a:rPr sz="800" spc="-45" dirty="0">
                <a:solidFill>
                  <a:srgbClr val="343434"/>
                </a:solidFill>
                <a:latin typeface="Calibri"/>
                <a:cs typeface="Calibri"/>
              </a:rPr>
              <a:t> </a:t>
            </a:r>
            <a:r>
              <a:rPr sz="800" spc="-50" dirty="0">
                <a:solidFill>
                  <a:srgbClr val="3D3D3D"/>
                </a:solidFill>
                <a:latin typeface="Calibri"/>
                <a:cs typeface="Calibri"/>
              </a:rPr>
              <a:t>s</a:t>
            </a:r>
            <a:endParaRPr sz="800">
              <a:latin typeface="Calibri"/>
              <a:cs typeface="Calibri"/>
            </a:endParaRPr>
          </a:p>
          <a:p>
            <a:pPr marL="458470" marR="128270" indent="5080">
              <a:lnSpc>
                <a:spcPct val="116500"/>
              </a:lnSpc>
              <a:spcBef>
                <a:spcPts val="90"/>
              </a:spcBef>
            </a:pPr>
            <a:r>
              <a:rPr sz="800" spc="95" dirty="0">
                <a:solidFill>
                  <a:srgbClr val="1F1F1F"/>
                </a:solidFill>
                <a:latin typeface="Calibri"/>
                <a:cs typeface="Calibri"/>
              </a:rPr>
              <a:t>Staten</a:t>
            </a:r>
            <a:r>
              <a:rPr sz="800" spc="18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800" spc="85" dirty="0">
                <a:solidFill>
                  <a:srgbClr val="1F1F1F"/>
                </a:solidFill>
                <a:latin typeface="Calibri"/>
                <a:cs typeface="Calibri"/>
              </a:rPr>
              <a:t>I</a:t>
            </a:r>
            <a:r>
              <a:rPr sz="800" spc="85" dirty="0">
                <a:solidFill>
                  <a:srgbClr val="414141"/>
                </a:solidFill>
                <a:latin typeface="Calibri"/>
                <a:cs typeface="Calibri"/>
              </a:rPr>
              <a:t>s</a:t>
            </a:r>
            <a:r>
              <a:rPr sz="800" spc="85" dirty="0">
                <a:solidFill>
                  <a:srgbClr val="313131"/>
                </a:solidFill>
                <a:latin typeface="Calibri"/>
                <a:cs typeface="Calibri"/>
              </a:rPr>
              <a:t>I</a:t>
            </a:r>
            <a:r>
              <a:rPr sz="800" spc="85" dirty="0">
                <a:solidFill>
                  <a:srgbClr val="3B3B3B"/>
                </a:solidFill>
                <a:latin typeface="Calibri"/>
                <a:cs typeface="Calibri"/>
              </a:rPr>
              <a:t>and </a:t>
            </a:r>
            <a:r>
              <a:rPr sz="800" spc="65" dirty="0">
                <a:solidFill>
                  <a:srgbClr val="2D2D2D"/>
                </a:solidFill>
                <a:latin typeface="Calibri"/>
                <a:cs typeface="Calibri"/>
              </a:rPr>
              <a:t>Bronx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57650" y="2303103"/>
            <a:ext cx="2407946" cy="281550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53973" y="2303103"/>
            <a:ext cx="2471510" cy="281550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67887" y="3800385"/>
            <a:ext cx="157480" cy="396240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-10" dirty="0">
                <a:solidFill>
                  <a:srgbClr val="1D1D1D"/>
                </a:solidFill>
                <a:latin typeface="Cambria"/>
                <a:cs typeface="Cambria"/>
              </a:rPr>
              <a:t>latitude</a:t>
            </a:r>
            <a:endParaRPr sz="85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68886" y="3795228"/>
            <a:ext cx="150495" cy="4413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025"/>
              </a:lnSpc>
            </a:pPr>
            <a:r>
              <a:rPr sz="950" spc="-110" dirty="0">
                <a:solidFill>
                  <a:srgbClr val="313131"/>
                </a:solidFill>
                <a:latin typeface="Calibri"/>
                <a:cs typeface="Calibri"/>
              </a:rPr>
              <a:t>b</a:t>
            </a:r>
            <a:r>
              <a:rPr sz="950" spc="-40" dirty="0">
                <a:solidFill>
                  <a:srgbClr val="313131"/>
                </a:solidFill>
                <a:latin typeface="Calibri"/>
                <a:cs typeface="Calibri"/>
              </a:rPr>
              <a:t> </a:t>
            </a:r>
            <a:r>
              <a:rPr sz="950" dirty="0">
                <a:solidFill>
                  <a:srgbClr val="313131"/>
                </a:solidFill>
                <a:latin typeface="Calibri"/>
                <a:cs typeface="Calibri"/>
              </a:rPr>
              <a:t>õ</a:t>
            </a:r>
            <a:r>
              <a:rPr sz="950" spc="150" dirty="0">
                <a:solidFill>
                  <a:srgbClr val="313131"/>
                </a:solidFill>
                <a:latin typeface="Calibri"/>
                <a:cs typeface="Calibri"/>
              </a:rPr>
              <a:t> </a:t>
            </a:r>
            <a:r>
              <a:rPr sz="950" spc="-20" dirty="0">
                <a:solidFill>
                  <a:srgbClr val="313131"/>
                </a:solidFill>
                <a:latin typeface="Calibri"/>
                <a:cs typeface="Calibri"/>
              </a:rPr>
              <a:t>tude</a:t>
            </a:r>
            <a:endParaRPr sz="95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71574" y="4415667"/>
            <a:ext cx="362687" cy="75154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46182" y="2531185"/>
            <a:ext cx="74780" cy="6356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946182" y="2669530"/>
            <a:ext cx="52346" cy="598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50736" y="3196736"/>
            <a:ext cx="175735" cy="6730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84258" y="1054024"/>
            <a:ext cx="3160395" cy="664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780">
              <a:lnSpc>
                <a:spcPts val="2425"/>
              </a:lnSpc>
              <a:spcBef>
                <a:spcPts val="105"/>
              </a:spcBef>
              <a:tabLst>
                <a:tab pos="2331720" algn="l"/>
              </a:tabLst>
            </a:pPr>
            <a:r>
              <a:rPr sz="3375" u="heavy" spc="367" baseline="1234" dirty="0">
                <a:solidFill>
                  <a:srgbClr val="F90107"/>
                </a:solidFill>
                <a:uFill>
                  <a:solidFill>
                    <a:srgbClr val="DF0C0C"/>
                  </a:solidFill>
                </a:uFill>
              </a:rPr>
              <a:t>Distribution</a:t>
            </a:r>
            <a:r>
              <a:rPr sz="3375" u="heavy" spc="585" baseline="1234" dirty="0">
                <a:solidFill>
                  <a:srgbClr val="F90107"/>
                </a:solidFill>
                <a:uFill>
                  <a:solidFill>
                    <a:srgbClr val="DF0C0C"/>
                  </a:solidFill>
                </a:uFill>
              </a:rPr>
              <a:t> </a:t>
            </a:r>
            <a:r>
              <a:rPr sz="1950" u="heavy" spc="-25" dirty="0">
                <a:solidFill>
                  <a:srgbClr val="FF0103"/>
                </a:solidFill>
                <a:uFill>
                  <a:solidFill>
                    <a:srgbClr val="DF0C0C"/>
                  </a:solidFill>
                </a:uFill>
              </a:rPr>
              <a:t>Of</a:t>
            </a:r>
            <a:r>
              <a:rPr sz="1950" u="heavy" dirty="0">
                <a:solidFill>
                  <a:srgbClr val="FF0103"/>
                </a:solidFill>
                <a:uFill>
                  <a:solidFill>
                    <a:srgbClr val="DF0C0C"/>
                  </a:solidFill>
                </a:uFill>
              </a:rPr>
              <a:t>	</a:t>
            </a:r>
            <a:r>
              <a:rPr sz="1950" u="heavy" spc="-50" dirty="0">
                <a:solidFill>
                  <a:srgbClr val="FD0003"/>
                </a:solidFill>
                <a:uFill>
                  <a:solidFill>
                    <a:srgbClr val="DF0C0C"/>
                  </a:solidFill>
                </a:uFill>
              </a:rPr>
              <a:t>@OOI13</a:t>
            </a:r>
            <a:endParaRPr sz="1950"/>
          </a:p>
          <a:p>
            <a:pPr marL="12700">
              <a:lnSpc>
                <a:spcPts val="2605"/>
              </a:lnSpc>
            </a:pPr>
            <a:r>
              <a:rPr sz="3600" u="heavy" baseline="2314" dirty="0">
                <a:solidFill>
                  <a:srgbClr val="FB0100"/>
                </a:solidFill>
                <a:uFill>
                  <a:solidFill>
                    <a:srgbClr val="DF0C0C"/>
                  </a:solidFill>
                </a:uFill>
                <a:latin typeface="Arial MT"/>
                <a:cs typeface="Arial MT"/>
              </a:rPr>
              <a:t>T</a:t>
            </a:r>
            <a:r>
              <a:rPr sz="2400" u="heavy" dirty="0">
                <a:solidFill>
                  <a:srgbClr val="FB0100"/>
                </a:solidFill>
                <a:uFill>
                  <a:solidFill>
                    <a:srgbClr val="DF0C0C"/>
                  </a:solidFill>
                </a:uFill>
                <a:latin typeface="Arial MT"/>
                <a:cs typeface="Arial MT"/>
              </a:rPr>
              <a:t>v</a:t>
            </a:r>
            <a:r>
              <a:rPr sz="3600" u="heavy" baseline="2314" dirty="0">
                <a:solidFill>
                  <a:srgbClr val="FB0100"/>
                </a:solidFill>
                <a:uFill>
                  <a:solidFill>
                    <a:srgbClr val="DF0C0C"/>
                  </a:solidFill>
                </a:uFill>
                <a:latin typeface="Arial MT"/>
                <a:cs typeface="Arial MT"/>
              </a:rPr>
              <a:t>aes</a:t>
            </a:r>
            <a:r>
              <a:rPr sz="3600" u="heavy" spc="195" baseline="2314" dirty="0">
                <a:solidFill>
                  <a:srgbClr val="FB0100"/>
                </a:solidFill>
                <a:uFill>
                  <a:solidFill>
                    <a:srgbClr val="DF0C0C"/>
                  </a:solidFill>
                </a:uFill>
                <a:latin typeface="Arial MT"/>
                <a:cs typeface="Arial MT"/>
              </a:rPr>
              <a:t> </a:t>
            </a:r>
            <a:r>
              <a:rPr sz="3375" u="heavy" spc="427" baseline="1234" dirty="0">
                <a:solidFill>
                  <a:srgbClr val="FD0300"/>
                </a:solidFill>
                <a:uFill>
                  <a:solidFill>
                    <a:srgbClr val="DF0C0C"/>
                  </a:solidFill>
                </a:uFill>
              </a:rPr>
              <a:t>Across</a:t>
            </a:r>
            <a:r>
              <a:rPr sz="3375" u="heavy" spc="555" baseline="1234" dirty="0">
                <a:solidFill>
                  <a:srgbClr val="FD0300"/>
                </a:solidFill>
                <a:uFill>
                  <a:solidFill>
                    <a:srgbClr val="DF0C0C"/>
                  </a:solidFill>
                </a:uFill>
              </a:rPr>
              <a:t> </a:t>
            </a:r>
            <a:r>
              <a:rPr sz="3375" u="heavy" spc="494" baseline="1234" dirty="0">
                <a:solidFill>
                  <a:srgbClr val="FD0100"/>
                </a:solidFill>
                <a:uFill>
                  <a:solidFill>
                    <a:srgbClr val="DF0C0C"/>
                  </a:solidFill>
                </a:uFill>
              </a:rPr>
              <a:t>NYC</a:t>
            </a:r>
            <a:endParaRPr sz="3375" baseline="1234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2897" y="2203159"/>
            <a:ext cx="1014094" cy="153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00" dirty="0">
                <a:solidFill>
                  <a:srgbClr val="1A1A1A"/>
                </a:solidFill>
                <a:latin typeface="Calibri"/>
                <a:cs typeface="Calibri"/>
              </a:rPr>
              <a:t>neighbourhood</a:t>
            </a:r>
            <a:r>
              <a:rPr sz="800" spc="38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212121"/>
                </a:solidFill>
                <a:latin typeface="Calibri"/>
                <a:cs typeface="Calibri"/>
              </a:rPr>
              <a:t>group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991" y="2363938"/>
            <a:ext cx="199390" cy="130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50" spc="30" dirty="0">
                <a:solidFill>
                  <a:srgbClr val="464646"/>
                </a:solidFill>
                <a:latin typeface="Calibri"/>
                <a:cs typeface="Calibri"/>
              </a:rPr>
              <a:t>40.</a:t>
            </a:r>
            <a:r>
              <a:rPr sz="650" spc="30" dirty="0">
                <a:solidFill>
                  <a:srgbClr val="8C8C8C"/>
                </a:solidFill>
                <a:latin typeface="Calibri"/>
                <a:cs typeface="Calibri"/>
              </a:rPr>
              <a:t>9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40046" y="2341503"/>
            <a:ext cx="742950" cy="67246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540">
              <a:lnSpc>
                <a:spcPct val="100000"/>
              </a:lnSpc>
              <a:spcBef>
                <a:spcPts val="310"/>
              </a:spcBef>
              <a:tabLst>
                <a:tab pos="183515" algn="l"/>
              </a:tabLst>
            </a:pPr>
            <a:r>
              <a:rPr sz="650" spc="-50" dirty="0">
                <a:solidFill>
                  <a:srgbClr val="0341FF"/>
                </a:solidFill>
                <a:latin typeface="Calibri"/>
                <a:cs typeface="Calibri"/>
              </a:rPr>
              <a:t>y</a:t>
            </a:r>
            <a:r>
              <a:rPr sz="650" dirty="0">
                <a:solidFill>
                  <a:srgbClr val="0341FF"/>
                </a:solidFill>
                <a:latin typeface="Calibri"/>
                <a:cs typeface="Calibri"/>
              </a:rPr>
              <a:t>	</a:t>
            </a:r>
            <a:r>
              <a:rPr sz="650" dirty="0">
                <a:solidFill>
                  <a:srgbClr val="383838"/>
                </a:solidFill>
                <a:latin typeface="Calibri"/>
                <a:cs typeface="Calibri"/>
              </a:rPr>
              <a:t>£</a:t>
            </a:r>
            <a:r>
              <a:rPr sz="650" spc="110" dirty="0">
                <a:solidFill>
                  <a:srgbClr val="383838"/>
                </a:solidFill>
                <a:latin typeface="Calibri"/>
                <a:cs typeface="Calibri"/>
              </a:rPr>
              <a:t> </a:t>
            </a:r>
            <a:r>
              <a:rPr sz="650" spc="50" dirty="0">
                <a:solidFill>
                  <a:srgbClr val="383838"/>
                </a:solidFill>
                <a:latin typeface="Calibri"/>
                <a:cs typeface="Calibri"/>
              </a:rPr>
              <a:t>ooMyn</a:t>
            </a:r>
            <a:endParaRPr sz="650">
              <a:latin typeface="Calibri"/>
              <a:cs typeface="Calibri"/>
            </a:endParaRPr>
          </a:p>
          <a:p>
            <a:pPr marL="43180">
              <a:lnSpc>
                <a:spcPct val="100000"/>
              </a:lnSpc>
              <a:spcBef>
                <a:spcPts val="225"/>
              </a:spcBef>
            </a:pPr>
            <a:r>
              <a:rPr sz="650" dirty="0">
                <a:solidFill>
                  <a:srgbClr val="FF7E00"/>
                </a:solidFill>
                <a:latin typeface="Calibri"/>
                <a:cs typeface="Calibri"/>
              </a:rPr>
              <a:t>'</a:t>
            </a:r>
            <a:r>
              <a:rPr sz="650" spc="330" dirty="0">
                <a:solidFill>
                  <a:srgbClr val="FF7E00"/>
                </a:solidFill>
                <a:latin typeface="Calibri"/>
                <a:cs typeface="Calibri"/>
              </a:rPr>
              <a:t>  </a:t>
            </a:r>
            <a:r>
              <a:rPr sz="650" spc="-10" dirty="0">
                <a:solidFill>
                  <a:srgbClr val="181818"/>
                </a:solidFill>
                <a:latin typeface="Calibri"/>
                <a:cs typeface="Calibri"/>
              </a:rPr>
              <a:t>l'4anhattan</a:t>
            </a:r>
            <a:endParaRPr sz="6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r>
              <a:rPr sz="700" dirty="0">
                <a:solidFill>
                  <a:srgbClr val="1DC83B"/>
                </a:solidFill>
                <a:latin typeface="Calibri"/>
                <a:cs typeface="Calibri"/>
              </a:rPr>
              <a:t>e</a:t>
            </a:r>
            <a:r>
              <a:rPr sz="700" spc="360" dirty="0">
                <a:solidFill>
                  <a:srgbClr val="1DC83B"/>
                </a:solidFill>
                <a:latin typeface="Calibri"/>
                <a:cs typeface="Calibri"/>
              </a:rPr>
              <a:t>  </a:t>
            </a:r>
            <a:r>
              <a:rPr sz="700" spc="-10" dirty="0">
                <a:solidFill>
                  <a:srgbClr val="3D3D3D"/>
                </a:solidFill>
                <a:latin typeface="Calibri"/>
                <a:cs typeface="Calibri"/>
              </a:rPr>
              <a:t>Queens</a:t>
            </a:r>
            <a:endParaRPr sz="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0"/>
              </a:spcBef>
              <a:tabLst>
                <a:tab pos="184150" algn="l"/>
              </a:tabLst>
            </a:pPr>
            <a:r>
              <a:rPr sz="650" dirty="0">
                <a:solidFill>
                  <a:srgbClr val="DA0000"/>
                </a:solidFill>
                <a:latin typeface="Calibri"/>
                <a:cs typeface="Calibri"/>
              </a:rPr>
              <a:t>o	</a:t>
            </a:r>
            <a:r>
              <a:rPr sz="650" spc="65" dirty="0">
                <a:solidFill>
                  <a:srgbClr val="1C1C1C"/>
                </a:solidFill>
                <a:latin typeface="Calibri"/>
                <a:cs typeface="Calibri"/>
              </a:rPr>
              <a:t>Staten</a:t>
            </a:r>
            <a:r>
              <a:rPr sz="650" spc="75" dirty="0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sz="650" spc="45" dirty="0">
                <a:solidFill>
                  <a:srgbClr val="1F1F1F"/>
                </a:solidFill>
                <a:latin typeface="Calibri"/>
                <a:cs typeface="Calibri"/>
              </a:rPr>
              <a:t>Island</a:t>
            </a:r>
            <a:endParaRPr sz="6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80"/>
              </a:spcBef>
            </a:pPr>
            <a:r>
              <a:rPr sz="650" dirty="0">
                <a:solidFill>
                  <a:srgbClr val="972BE2"/>
                </a:solidFill>
                <a:latin typeface="Calibri"/>
                <a:cs typeface="Calibri"/>
              </a:rPr>
              <a:t>O</a:t>
            </a:r>
            <a:r>
              <a:rPr sz="650" spc="350" dirty="0">
                <a:solidFill>
                  <a:srgbClr val="972BE2"/>
                </a:solidFill>
                <a:latin typeface="Calibri"/>
                <a:cs typeface="Calibri"/>
              </a:rPr>
              <a:t>  </a:t>
            </a:r>
            <a:r>
              <a:rPr sz="650" spc="45" dirty="0">
                <a:solidFill>
                  <a:srgbClr val="4F4F4F"/>
                </a:solidFill>
                <a:latin typeface="Calibri"/>
                <a:cs typeface="Calibri"/>
              </a:rPr>
              <a:t>Bronx</a:t>
            </a:r>
            <a:endParaRPr sz="650">
              <a:latin typeface="Calibri"/>
              <a:cs typeface="Calibri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153046" y="5826150"/>
          <a:ext cx="9098272" cy="312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3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76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2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60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9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16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01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73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5437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21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504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750" spc="-85" dirty="0">
                          <a:solidFill>
                            <a:srgbClr val="2A2A2A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750" spc="-20" dirty="0">
                          <a:solidFill>
                            <a:srgbClr val="2A2A2A"/>
                          </a:solidFill>
                          <a:latin typeface="Courier New"/>
                          <a:cs typeface="Courier New"/>
                        </a:rPr>
                        <a:t>74.2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24574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800" dirty="0">
                          <a:solidFill>
                            <a:srgbClr val="282828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800" spc="-20" dirty="0">
                          <a:solidFill>
                            <a:srgbClr val="282828"/>
                          </a:solidFill>
                          <a:latin typeface="Calibri"/>
                          <a:cs typeface="Calibri"/>
                        </a:rPr>
                        <a:t>74.1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750" dirty="0">
                          <a:solidFill>
                            <a:srgbClr val="2A2A2A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750" spc="-25" dirty="0">
                          <a:solidFill>
                            <a:srgbClr val="2A2A2A"/>
                          </a:solidFill>
                          <a:latin typeface="Courier New"/>
                          <a:cs typeface="Courier New"/>
                        </a:rPr>
                        <a:t>740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800" spc="80" dirty="0">
                          <a:solidFill>
                            <a:srgbClr val="2A2A2A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800" spc="105" dirty="0">
                          <a:solidFill>
                            <a:srgbClr val="2A2A2A"/>
                          </a:solidFill>
                          <a:latin typeface="Calibri"/>
                          <a:cs typeface="Calibri"/>
                        </a:rPr>
                        <a:t>7Z9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750" spc="-85" dirty="0">
                          <a:solidFill>
                            <a:srgbClr val="383838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750" spc="-20" dirty="0">
                          <a:solidFill>
                            <a:srgbClr val="383838"/>
                          </a:solidFill>
                          <a:latin typeface="Courier New"/>
                          <a:cs typeface="Courier New"/>
                        </a:rPr>
                        <a:t>73.8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750" spc="-85" dirty="0">
                          <a:solidFill>
                            <a:srgbClr val="242424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750" spc="-20" dirty="0">
                          <a:solidFill>
                            <a:srgbClr val="242424"/>
                          </a:solidFill>
                          <a:latin typeface="Courier New"/>
                          <a:cs typeface="Courier New"/>
                        </a:rPr>
                        <a:t>73.7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5740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750" spc="55" dirty="0">
                          <a:solidFill>
                            <a:srgbClr val="2F2F2F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750" spc="30" dirty="0">
                          <a:solidFill>
                            <a:srgbClr val="2F2F2F"/>
                          </a:solidFill>
                          <a:latin typeface="Courier New"/>
                          <a:cs typeface="Courier New"/>
                        </a:rPr>
                        <a:t>7B2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700" spc="-170" dirty="0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—</a:t>
                      </a:r>
                      <a:r>
                        <a:rPr sz="700" spc="-90" dirty="0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sz="700" spc="-65" dirty="0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65" dirty="0">
                          <a:solidFill>
                            <a:srgbClr val="747474"/>
                          </a:solidFill>
                          <a:latin typeface="Times New Roman"/>
                          <a:cs typeface="Times New Roman"/>
                        </a:rPr>
                        <a:t>4.</a:t>
                      </a:r>
                      <a:r>
                        <a:rPr sz="700" spc="35" dirty="0">
                          <a:solidFill>
                            <a:srgbClr val="74747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50" dirty="0">
                          <a:solidFill>
                            <a:srgbClr val="282828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marL="259079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800" dirty="0">
                          <a:solidFill>
                            <a:srgbClr val="282828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800" spc="30" dirty="0">
                          <a:solidFill>
                            <a:srgbClr val="282828"/>
                          </a:solidFill>
                          <a:latin typeface="Calibri"/>
                          <a:cs typeface="Calibri"/>
                        </a:rPr>
                        <a:t>74.0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800" spc="-65" dirty="0">
                          <a:solidFill>
                            <a:srgbClr val="363636"/>
                          </a:solidFill>
                          <a:latin typeface="Calibri"/>
                          <a:cs typeface="Calibri"/>
                        </a:rPr>
                        <a:t>—</a:t>
                      </a:r>
                      <a:r>
                        <a:rPr sz="800" spc="-20" dirty="0">
                          <a:solidFill>
                            <a:srgbClr val="363636"/>
                          </a:solidFill>
                          <a:latin typeface="Calibri"/>
                          <a:cs typeface="Calibri"/>
                        </a:rPr>
                        <a:t>73.9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750" spc="-65" dirty="0">
                          <a:solidFill>
                            <a:srgbClr val="2A2A2A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750" spc="-20" dirty="0">
                          <a:solidFill>
                            <a:srgbClr val="2A2A2A"/>
                          </a:solidFill>
                          <a:latin typeface="Courier New"/>
                          <a:cs typeface="Courier New"/>
                        </a:rPr>
                        <a:t>73.8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750" spc="-10" dirty="0">
                          <a:solidFill>
                            <a:srgbClr val="282828"/>
                          </a:solidFill>
                          <a:latin typeface="Calibri"/>
                          <a:cs typeface="Calibri"/>
                        </a:rPr>
                        <a:t>—</a:t>
                      </a:r>
                      <a:r>
                        <a:rPr sz="750" spc="-20" dirty="0">
                          <a:solidFill>
                            <a:srgbClr val="282828"/>
                          </a:solidFill>
                          <a:latin typeface="Calibri"/>
                          <a:cs typeface="Calibri"/>
                        </a:rPr>
                        <a:t>73.7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T="1968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9880">
                        <a:lnSpc>
                          <a:spcPts val="969"/>
                        </a:lnSpc>
                      </a:pPr>
                      <a:r>
                        <a:rPr sz="950" spc="-10" dirty="0">
                          <a:solidFill>
                            <a:srgbClr val="181818"/>
                          </a:solidFill>
                          <a:latin typeface="Calibri"/>
                          <a:cs typeface="Calibri"/>
                        </a:rPr>
                        <a:t>bngitude</a:t>
                      </a:r>
                      <a:endParaRPr sz="9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639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750" spc="-10" dirty="0">
                          <a:solidFill>
                            <a:srgbClr val="1A1A1A"/>
                          </a:solidFill>
                          <a:latin typeface="Calibri"/>
                          <a:cs typeface="Calibri"/>
                        </a:rPr>
                        <a:t>longitude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2318573" y="1967598"/>
            <a:ext cx="118618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dirty="0">
                <a:solidFill>
                  <a:srgbClr val="1F1F1F"/>
                </a:solidFill>
                <a:latin typeface="Calibri"/>
                <a:cs typeface="Calibri"/>
              </a:rPr>
              <a:t>Location</a:t>
            </a:r>
            <a:r>
              <a:rPr sz="950" spc="35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Co-</a:t>
            </a:r>
            <a:r>
              <a:rPr sz="950" spc="-10" dirty="0">
                <a:latin typeface="Calibri"/>
                <a:cs typeface="Calibri"/>
              </a:rPr>
              <a:t>ordinates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27182" y="2341504"/>
            <a:ext cx="213360" cy="153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00" spc="-20" dirty="0">
                <a:solidFill>
                  <a:srgbClr val="181818"/>
                </a:solidFill>
                <a:latin typeface="Calibri"/>
                <a:cs typeface="Calibri"/>
              </a:rPr>
              <a:t>40.9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23498" y="2182411"/>
            <a:ext cx="911225" cy="57721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79705">
              <a:lnSpc>
                <a:spcPct val="100000"/>
              </a:lnSpc>
              <a:spcBef>
                <a:spcPts val="245"/>
              </a:spcBef>
            </a:pPr>
            <a:r>
              <a:rPr sz="850" dirty="0">
                <a:solidFill>
                  <a:srgbClr val="4F4F4F"/>
                </a:solidFill>
                <a:latin typeface="Calibri"/>
                <a:cs typeface="Calibri"/>
              </a:rPr>
              <a:t>ioom</a:t>
            </a:r>
            <a:r>
              <a:rPr sz="850" spc="220" dirty="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sz="850" spc="-20" dirty="0">
                <a:solidFill>
                  <a:srgbClr val="3B3B3B"/>
                </a:solidFill>
                <a:latin typeface="Calibri"/>
                <a:cs typeface="Calibri"/>
              </a:rPr>
              <a:t>type</a:t>
            </a:r>
            <a:endParaRPr sz="850">
              <a:latin typeface="Calibri"/>
              <a:cs typeface="Calibri"/>
            </a:endParaRPr>
          </a:p>
          <a:p>
            <a:pPr marL="200660" marR="5080" indent="-188595">
              <a:lnSpc>
                <a:spcPct val="115500"/>
              </a:lnSpc>
              <a:spcBef>
                <a:spcPts val="60"/>
              </a:spcBef>
              <a:buClr>
                <a:srgbClr val="4872D1"/>
              </a:buClr>
              <a:buSzPct val="106666"/>
              <a:buChar char="•"/>
              <a:tabLst>
                <a:tab pos="200660" algn="l"/>
              </a:tabLst>
            </a:pPr>
            <a:r>
              <a:rPr sz="750" dirty="0">
                <a:solidFill>
                  <a:srgbClr val="1D1D1D"/>
                </a:solidFill>
                <a:latin typeface="Calibri"/>
                <a:cs typeface="Calibri"/>
              </a:rPr>
              <a:t>Private</a:t>
            </a:r>
            <a:r>
              <a:rPr sz="750" spc="270" dirty="0">
                <a:solidFill>
                  <a:srgbClr val="1D1D1D"/>
                </a:solidFill>
                <a:latin typeface="Calibri"/>
                <a:cs typeface="Calibri"/>
              </a:rPr>
              <a:t> </a:t>
            </a:r>
            <a:r>
              <a:rPr sz="750" spc="-10" dirty="0">
                <a:solidFill>
                  <a:srgbClr val="212121"/>
                </a:solidFill>
                <a:latin typeface="Calibri"/>
                <a:cs typeface="Calibri"/>
              </a:rPr>
              <a:t>room.</a:t>
            </a:r>
            <a:r>
              <a:rPr sz="750" spc="5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700" spc="10" dirty="0">
                <a:solidFill>
                  <a:srgbClr val="1A1A1A"/>
                </a:solidFill>
                <a:latin typeface="Calibri"/>
                <a:cs typeface="Calibri"/>
              </a:rPr>
              <a:t>Entire</a:t>
            </a:r>
            <a:r>
              <a:rPr sz="700" spc="29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A2A2A"/>
                </a:solidFill>
                <a:latin typeface="Calibri"/>
                <a:cs typeface="Calibri"/>
              </a:rPr>
              <a:t>home/a’pt</a:t>
            </a:r>
            <a:r>
              <a:rPr sz="700" spc="50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262626"/>
                </a:solidFill>
                <a:latin typeface="Calibri"/>
                <a:cs typeface="Calibri"/>
              </a:rPr>
              <a:t>Bhared</a:t>
            </a:r>
            <a:r>
              <a:rPr sz="800" spc="5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800" spc="-20" dirty="0">
                <a:solidFill>
                  <a:srgbClr val="313131"/>
                </a:solidFill>
                <a:latin typeface="Calibri"/>
                <a:cs typeface="Calibri"/>
              </a:rPr>
              <a:t>room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27474" y="3154125"/>
            <a:ext cx="212725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spc="35" dirty="0">
                <a:solidFill>
                  <a:srgbClr val="313131"/>
                </a:solidFill>
                <a:latin typeface="Calibri"/>
                <a:cs typeface="Calibri"/>
              </a:rPr>
              <a:t>40.8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68994" y="1967598"/>
            <a:ext cx="226060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10" dirty="0">
                <a:solidFill>
                  <a:srgbClr val="0E0E0E"/>
                </a:solidFill>
                <a:latin typeface="Calibri"/>
                <a:cs typeface="Calibri"/>
              </a:rPr>
              <a:t>Distribution</a:t>
            </a:r>
            <a:r>
              <a:rPr sz="950" spc="270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950" spc="10" dirty="0">
                <a:solidFill>
                  <a:srgbClr val="1A1A1A"/>
                </a:solidFill>
                <a:latin typeface="Calibri"/>
                <a:cs typeface="Calibri"/>
              </a:rPr>
              <a:t>of</a:t>
            </a:r>
            <a:r>
              <a:rPr sz="950" spc="13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950" spc="10" dirty="0">
                <a:solidFill>
                  <a:srgbClr val="242424"/>
                </a:solidFill>
                <a:latin typeface="Calibri"/>
                <a:cs typeface="Calibri"/>
              </a:rPr>
              <a:t>type</a:t>
            </a:r>
            <a:r>
              <a:rPr sz="950" spc="21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950" spc="10" dirty="0">
                <a:solidFill>
                  <a:srgbClr val="2F2F2F"/>
                </a:solidFill>
                <a:latin typeface="Calibri"/>
                <a:cs typeface="Calibri"/>
              </a:rPr>
              <a:t>of</a:t>
            </a:r>
            <a:r>
              <a:rPr sz="950" spc="13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950" spc="10" dirty="0">
                <a:solidFill>
                  <a:srgbClr val="0C0C0C"/>
                </a:solidFill>
                <a:latin typeface="Calibri"/>
                <a:cs typeface="Calibri"/>
              </a:rPr>
              <a:t>roams</a:t>
            </a:r>
            <a:r>
              <a:rPr sz="950" spc="2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950" spc="55" dirty="0">
                <a:latin typeface="Calibri"/>
                <a:cs typeface="Calibri"/>
              </a:rPr>
              <a:t>across</a:t>
            </a:r>
            <a:r>
              <a:rPr sz="950" spc="170" dirty="0">
                <a:latin typeface="Calibri"/>
                <a:cs typeface="Calibri"/>
              </a:rPr>
              <a:t> </a:t>
            </a:r>
            <a:r>
              <a:rPr sz="950" spc="-25" dirty="0">
                <a:solidFill>
                  <a:srgbClr val="1D1D1D"/>
                </a:solidFill>
                <a:latin typeface="Calibri"/>
                <a:cs typeface="Calibri"/>
              </a:rPr>
              <a:t>NYC</a:t>
            </a:r>
            <a:endParaRPr sz="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8360" y="3017262"/>
            <a:ext cx="680506" cy="51598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95995" y="1787115"/>
            <a:ext cx="1992911" cy="158535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95509" y="3301430"/>
            <a:ext cx="332775" cy="5122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95509" y="1738507"/>
            <a:ext cx="385121" cy="26173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100376" y="1177649"/>
            <a:ext cx="9116060" cy="5309870"/>
            <a:chOff x="1100376" y="1177649"/>
            <a:chExt cx="9116060" cy="5309870"/>
          </a:xfrm>
        </p:grpSpPr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17146" y="1701117"/>
              <a:ext cx="4599028" cy="478598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00376" y="1177649"/>
              <a:ext cx="6808805" cy="482337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70207" y="1054024"/>
            <a:ext cx="398081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27990">
              <a:lnSpc>
                <a:spcPts val="2340"/>
              </a:lnSpc>
              <a:spcBef>
                <a:spcPts val="105"/>
              </a:spcBef>
            </a:pPr>
            <a:r>
              <a:rPr sz="2250" u="none" spc="140" dirty="0">
                <a:solidFill>
                  <a:srgbClr val="FD0100"/>
                </a:solidFill>
              </a:rPr>
              <a:t>Price</a:t>
            </a:r>
            <a:r>
              <a:rPr sz="2250" u="none" spc="165" dirty="0">
                <a:solidFill>
                  <a:srgbClr val="FD0100"/>
                </a:solidFill>
              </a:rPr>
              <a:t> </a:t>
            </a:r>
            <a:r>
              <a:rPr sz="2250" u="none" spc="120" dirty="0">
                <a:solidFill>
                  <a:srgbClr val="F00000"/>
                </a:solidFill>
              </a:rPr>
              <a:t>variations</a:t>
            </a:r>
            <a:r>
              <a:rPr sz="2250" u="none" spc="355" dirty="0">
                <a:solidFill>
                  <a:srgbClr val="F00000"/>
                </a:solidFill>
              </a:rPr>
              <a:t> </a:t>
            </a:r>
            <a:r>
              <a:rPr sz="2250" u="none" dirty="0">
                <a:solidFill>
                  <a:srgbClr val="FD0000"/>
                </a:solidFill>
              </a:rPr>
              <a:t>in</a:t>
            </a:r>
            <a:r>
              <a:rPr sz="2250" u="none" spc="325" dirty="0">
                <a:solidFill>
                  <a:srgbClr val="FD0000"/>
                </a:solidFill>
              </a:rPr>
              <a:t> </a:t>
            </a:r>
            <a:r>
              <a:rPr sz="2250" u="none" spc="105" dirty="0">
                <a:solidFill>
                  <a:srgbClr val="F90300"/>
                </a:solidFill>
              </a:rPr>
              <a:t>NYC</a:t>
            </a:r>
            <a:r>
              <a:rPr sz="2250" u="none" spc="250" dirty="0">
                <a:solidFill>
                  <a:srgbClr val="F90300"/>
                </a:solidFill>
              </a:rPr>
              <a:t> </a:t>
            </a:r>
            <a:r>
              <a:rPr sz="2250" u="none" spc="70" dirty="0">
                <a:solidFill>
                  <a:srgbClr val="FD0100"/>
                </a:solidFill>
              </a:rPr>
              <a:t>Nei</a:t>
            </a:r>
            <a:endParaRPr sz="2250"/>
          </a:p>
          <a:p>
            <a:pPr marL="12700">
              <a:lnSpc>
                <a:spcPts val="2400"/>
              </a:lnSpc>
            </a:pPr>
            <a:r>
              <a:rPr sz="2300" u="none" spc="380" dirty="0">
                <a:solidFill>
                  <a:srgbClr val="FD0003"/>
                </a:solidFill>
              </a:rPr>
              <a:t>”scatter</a:t>
            </a:r>
            <a:endParaRPr sz="2300"/>
          </a:p>
        </p:txBody>
      </p:sp>
      <p:sp>
        <p:nvSpPr>
          <p:cNvPr id="10" name="object 10"/>
          <p:cNvSpPr txBox="1"/>
          <p:nvPr/>
        </p:nvSpPr>
        <p:spPr>
          <a:xfrm>
            <a:off x="4797831" y="1054024"/>
            <a:ext cx="128460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85" dirty="0">
                <a:solidFill>
                  <a:srgbClr val="F60300"/>
                </a:solidFill>
                <a:latin typeface="Calibri"/>
                <a:cs typeface="Calibri"/>
              </a:rPr>
              <a:t>hborhood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3040" y="3898675"/>
            <a:ext cx="4307840" cy="2334895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500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OBSERVATIONS</a:t>
            </a:r>
            <a:r>
              <a:rPr sz="1500" spc="65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:-</a:t>
            </a:r>
            <a:endParaRPr sz="1500">
              <a:latin typeface="Calibri"/>
              <a:cs typeface="Calibri"/>
            </a:endParaRPr>
          </a:p>
          <a:p>
            <a:pPr marL="346075" marR="55244" indent="-141605">
              <a:lnSpc>
                <a:spcPct val="104000"/>
              </a:lnSpc>
              <a:spcBef>
                <a:spcPts val="715"/>
              </a:spcBef>
              <a:buChar char="•"/>
              <a:tabLst>
                <a:tab pos="346075" algn="l"/>
                <a:tab pos="349885" algn="l"/>
              </a:tabLst>
            </a:pPr>
            <a:r>
              <a:rPr sz="1250" dirty="0">
                <a:latin typeface="Calibri"/>
                <a:cs typeface="Calibri"/>
              </a:rPr>
              <a:t>	The</a:t>
            </a:r>
            <a:r>
              <a:rPr sz="1250" spc="6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range</a:t>
            </a:r>
            <a:r>
              <a:rPr sz="1250" spc="6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of</a:t>
            </a:r>
            <a:r>
              <a:rPr sz="1250" spc="7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prices</a:t>
            </a:r>
            <a:r>
              <a:rPr sz="1250" spc="9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for</a:t>
            </a:r>
            <a:r>
              <a:rPr sz="1250" spc="7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accommodations</a:t>
            </a:r>
            <a:r>
              <a:rPr sz="1250" spc="1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in</a:t>
            </a:r>
            <a:r>
              <a:rPr sz="1250" spc="5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Manhattan</a:t>
            </a:r>
            <a:r>
              <a:rPr sz="1250" spc="175" dirty="0">
                <a:latin typeface="Calibri"/>
                <a:cs typeface="Calibri"/>
              </a:rPr>
              <a:t> </a:t>
            </a:r>
            <a:r>
              <a:rPr sz="1250" spc="-25" dirty="0">
                <a:latin typeface="Calibri"/>
                <a:cs typeface="Calibri"/>
              </a:rPr>
              <a:t>is </a:t>
            </a:r>
            <a:r>
              <a:rPr sz="1250" dirty="0">
                <a:latin typeface="Calibri"/>
                <a:cs typeface="Calibri"/>
              </a:rPr>
              <a:t>particularly</a:t>
            </a:r>
            <a:r>
              <a:rPr sz="1250" spc="9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high,</a:t>
            </a:r>
            <a:r>
              <a:rPr sz="1250" spc="10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indicating</a:t>
            </a:r>
            <a:r>
              <a:rPr sz="1250" spc="14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that</a:t>
            </a:r>
            <a:r>
              <a:rPr sz="1250" spc="8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it</a:t>
            </a:r>
            <a:r>
              <a:rPr sz="1250" spc="4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is</a:t>
            </a:r>
            <a:r>
              <a:rPr sz="1250" spc="3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the</a:t>
            </a:r>
            <a:r>
              <a:rPr sz="1250" spc="6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most</a:t>
            </a:r>
            <a:r>
              <a:rPr sz="1250" spc="90" dirty="0">
                <a:latin typeface="Calibri"/>
                <a:cs typeface="Calibri"/>
              </a:rPr>
              <a:t> </a:t>
            </a:r>
            <a:r>
              <a:rPr sz="1250" spc="-10" dirty="0">
                <a:latin typeface="Calibri"/>
                <a:cs typeface="Calibri"/>
              </a:rPr>
              <a:t>expensive </a:t>
            </a:r>
            <a:r>
              <a:rPr sz="1250" dirty="0">
                <a:latin typeface="Calibri"/>
                <a:cs typeface="Calibri"/>
              </a:rPr>
              <a:t>place</a:t>
            </a:r>
            <a:r>
              <a:rPr sz="1250" spc="9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to</a:t>
            </a:r>
            <a:r>
              <a:rPr sz="1250" spc="-1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stay</a:t>
            </a:r>
            <a:r>
              <a:rPr sz="1250" spc="6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in</a:t>
            </a:r>
            <a:r>
              <a:rPr sz="1250" spc="1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NYC</a:t>
            </a:r>
            <a:r>
              <a:rPr sz="1250" spc="3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due</a:t>
            </a:r>
            <a:r>
              <a:rPr sz="1250" spc="6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to</a:t>
            </a:r>
            <a:r>
              <a:rPr sz="1250" spc="5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its various</a:t>
            </a:r>
            <a:r>
              <a:rPr sz="1250" spc="7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attractive</a:t>
            </a:r>
            <a:r>
              <a:rPr sz="1250" spc="150" dirty="0">
                <a:latin typeface="Calibri"/>
                <a:cs typeface="Calibri"/>
              </a:rPr>
              <a:t> </a:t>
            </a:r>
            <a:r>
              <a:rPr sz="1250" spc="-10" dirty="0">
                <a:latin typeface="Calibri"/>
                <a:cs typeface="Calibri"/>
              </a:rPr>
              <a:t>amenities, </a:t>
            </a:r>
            <a:r>
              <a:rPr sz="1250" dirty="0">
                <a:latin typeface="Calibri"/>
                <a:cs typeface="Calibri"/>
              </a:rPr>
              <a:t>as</a:t>
            </a:r>
            <a:r>
              <a:rPr sz="1250" spc="3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shown</a:t>
            </a:r>
            <a:r>
              <a:rPr sz="1250" spc="11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in</a:t>
            </a:r>
            <a:r>
              <a:rPr sz="1250" spc="3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the</a:t>
            </a:r>
            <a:r>
              <a:rPr sz="1250" spc="6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attached</a:t>
            </a:r>
            <a:r>
              <a:rPr sz="1250" spc="114" dirty="0">
                <a:latin typeface="Calibri"/>
                <a:cs typeface="Calibri"/>
              </a:rPr>
              <a:t> </a:t>
            </a:r>
            <a:r>
              <a:rPr sz="1250" spc="-10" dirty="0">
                <a:latin typeface="Calibri"/>
                <a:cs typeface="Calibri"/>
              </a:rPr>
              <a:t>image</a:t>
            </a:r>
            <a:endParaRPr sz="1250">
              <a:latin typeface="Calibri"/>
              <a:cs typeface="Calibri"/>
            </a:endParaRPr>
          </a:p>
          <a:p>
            <a:pPr marL="343535" marR="5080" indent="-139065">
              <a:lnSpc>
                <a:spcPct val="104500"/>
              </a:lnSpc>
              <a:spcBef>
                <a:spcPts val="670"/>
              </a:spcBef>
              <a:buChar char="•"/>
              <a:tabLst>
                <a:tab pos="343535" algn="l"/>
                <a:tab pos="350520" algn="l"/>
              </a:tabLst>
            </a:pPr>
            <a:r>
              <a:rPr sz="1250" dirty="0">
                <a:latin typeface="Calibri"/>
                <a:cs typeface="Calibri"/>
              </a:rPr>
              <a:t>	They</a:t>
            </a:r>
            <a:r>
              <a:rPr sz="1250" spc="6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are</a:t>
            </a:r>
            <a:r>
              <a:rPr sz="1250" spc="4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likely</a:t>
            </a:r>
            <a:r>
              <a:rPr sz="1250" spc="5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to</a:t>
            </a:r>
            <a:r>
              <a:rPr sz="1250" spc="4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attract</a:t>
            </a:r>
            <a:r>
              <a:rPr sz="1250" spc="8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</a:t>
            </a:r>
            <a:r>
              <a:rPr sz="1250" spc="2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lot</a:t>
            </a:r>
            <a:r>
              <a:rPr sz="1250" spc="4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of</a:t>
            </a:r>
            <a:r>
              <a:rPr sz="1250" spc="9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tourists</a:t>
            </a:r>
            <a:r>
              <a:rPr sz="1250" spc="6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or</a:t>
            </a:r>
            <a:r>
              <a:rPr sz="1250" spc="2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visitors</a:t>
            </a:r>
            <a:r>
              <a:rPr sz="1250" spc="75" dirty="0">
                <a:latin typeface="Calibri"/>
                <a:cs typeface="Calibri"/>
              </a:rPr>
              <a:t> </a:t>
            </a:r>
            <a:r>
              <a:rPr sz="1250" spc="-10" dirty="0">
                <a:latin typeface="Calibri"/>
                <a:cs typeface="Calibri"/>
              </a:rPr>
              <a:t>because </a:t>
            </a:r>
            <a:r>
              <a:rPr sz="1250" dirty="0">
                <a:latin typeface="Calibri"/>
                <a:cs typeface="Calibri"/>
              </a:rPr>
              <a:t>of</a:t>
            </a:r>
            <a:r>
              <a:rPr sz="1250" spc="9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more</a:t>
            </a:r>
            <a:r>
              <a:rPr sz="1250" spc="7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valuable</a:t>
            </a:r>
            <a:r>
              <a:rPr sz="1250" spc="114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things</a:t>
            </a:r>
            <a:r>
              <a:rPr sz="1250" spc="8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to</a:t>
            </a:r>
            <a:r>
              <a:rPr sz="1250" spc="-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visit</a:t>
            </a:r>
            <a:r>
              <a:rPr sz="1250" spc="4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so</a:t>
            </a:r>
            <a:r>
              <a:rPr sz="1250" spc="1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price</a:t>
            </a:r>
            <a:r>
              <a:rPr sz="1250" spc="9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is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higher</a:t>
            </a:r>
            <a:r>
              <a:rPr sz="1250" spc="160" dirty="0">
                <a:latin typeface="Calibri"/>
                <a:cs typeface="Calibri"/>
              </a:rPr>
              <a:t> </a:t>
            </a:r>
            <a:r>
              <a:rPr sz="1250" spc="-20" dirty="0">
                <a:latin typeface="Calibri"/>
                <a:cs typeface="Calibri"/>
              </a:rPr>
              <a:t>than</a:t>
            </a:r>
            <a:r>
              <a:rPr sz="1250" spc="50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other</a:t>
            </a:r>
            <a:r>
              <a:rPr sz="1250" spc="6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neighborhood</a:t>
            </a:r>
            <a:r>
              <a:rPr sz="1250" spc="17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groups.</a:t>
            </a:r>
            <a:r>
              <a:rPr sz="1250" spc="135" dirty="0">
                <a:latin typeface="Calibri"/>
                <a:cs typeface="Calibri"/>
              </a:rPr>
              <a:t> </a:t>
            </a:r>
            <a:r>
              <a:rPr sz="1250" spc="-10" dirty="0">
                <a:latin typeface="Calibri"/>
                <a:cs typeface="Calibri"/>
              </a:rPr>
              <a:t>Travelers</a:t>
            </a:r>
            <a:r>
              <a:rPr sz="1250" spc="9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are</a:t>
            </a:r>
            <a:r>
              <a:rPr sz="1250" spc="5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likely</a:t>
            </a:r>
            <a:r>
              <a:rPr sz="1250" spc="3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to</a:t>
            </a:r>
            <a:r>
              <a:rPr sz="1250" spc="-30" dirty="0">
                <a:latin typeface="Calibri"/>
                <a:cs typeface="Calibri"/>
              </a:rPr>
              <a:t> </a:t>
            </a:r>
            <a:r>
              <a:rPr sz="1250" spc="-10" dirty="0">
                <a:latin typeface="Calibri"/>
                <a:cs typeface="Calibri"/>
              </a:rPr>
              <a:t>spent </a:t>
            </a:r>
            <a:r>
              <a:rPr sz="1250" dirty="0">
                <a:latin typeface="Calibri"/>
                <a:cs typeface="Calibri"/>
              </a:rPr>
              <a:t>more</a:t>
            </a:r>
            <a:r>
              <a:rPr sz="1250" spc="2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days</a:t>
            </a:r>
            <a:r>
              <a:rPr sz="1250" spc="6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in</a:t>
            </a:r>
            <a:r>
              <a:rPr sz="1250" spc="7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this</a:t>
            </a:r>
            <a:r>
              <a:rPr sz="1250" spc="3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area</a:t>
            </a:r>
            <a:r>
              <a:rPr sz="1250" spc="4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because</a:t>
            </a:r>
            <a:r>
              <a:rPr sz="1250" spc="10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of</a:t>
            </a:r>
            <a:r>
              <a:rPr sz="1250" spc="8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popular</a:t>
            </a:r>
            <a:r>
              <a:rPr sz="1250" spc="13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amenities,</a:t>
            </a:r>
            <a:r>
              <a:rPr sz="1250" spc="160" dirty="0">
                <a:latin typeface="Calibri"/>
                <a:cs typeface="Calibri"/>
              </a:rPr>
              <a:t> </a:t>
            </a:r>
            <a:r>
              <a:rPr sz="1250" spc="-20" dirty="0">
                <a:latin typeface="Calibri"/>
                <a:cs typeface="Calibri"/>
              </a:rPr>
              <a:t>high </a:t>
            </a:r>
            <a:r>
              <a:rPr sz="1250" dirty="0">
                <a:latin typeface="Calibri"/>
                <a:cs typeface="Calibri"/>
              </a:rPr>
              <a:t>concentration</a:t>
            </a:r>
            <a:r>
              <a:rPr sz="1250" spc="14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of</a:t>
            </a:r>
            <a:r>
              <a:rPr sz="1250" spc="10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tourist</a:t>
            </a:r>
            <a:r>
              <a:rPr sz="1250" spc="10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attractions</a:t>
            </a:r>
            <a:r>
              <a:rPr sz="1250" spc="14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and</a:t>
            </a:r>
            <a:r>
              <a:rPr sz="1250" spc="4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public</a:t>
            </a:r>
            <a:r>
              <a:rPr sz="1250" spc="50" dirty="0">
                <a:latin typeface="Calibri"/>
                <a:cs typeface="Calibri"/>
              </a:rPr>
              <a:t> </a:t>
            </a:r>
            <a:r>
              <a:rPr sz="1250" spc="-10" dirty="0">
                <a:latin typeface="Calibri"/>
                <a:cs typeface="Calibri"/>
              </a:rPr>
              <a:t>transports.</a:t>
            </a:r>
            <a:endParaRPr sz="12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9325" y="3316387"/>
            <a:ext cx="957196" cy="71041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13736" y="1921721"/>
            <a:ext cx="1996650" cy="186578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07681" y="2179715"/>
            <a:ext cx="257994" cy="20714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69491" y="1701117"/>
            <a:ext cx="4471901" cy="2811765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912709" y="1834226"/>
            <a:ext cx="86995" cy="2387600"/>
            <a:chOff x="4912709" y="1834226"/>
            <a:chExt cx="86995" cy="2387600"/>
          </a:xfrm>
        </p:grpSpPr>
        <p:sp>
          <p:nvSpPr>
            <p:cNvPr id="7" name="object 7"/>
            <p:cNvSpPr/>
            <p:nvPr/>
          </p:nvSpPr>
          <p:spPr>
            <a:xfrm>
              <a:off x="4914205" y="1834226"/>
              <a:ext cx="0" cy="2387600"/>
            </a:xfrm>
            <a:custGeom>
              <a:avLst/>
              <a:gdLst/>
              <a:ahLst/>
              <a:cxnLst/>
              <a:rect l="l" t="t" r="r" b="b"/>
              <a:pathLst>
                <a:path h="2387600">
                  <a:moveTo>
                    <a:pt x="0" y="238700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00F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56082" y="1834226"/>
              <a:ext cx="0" cy="2387600"/>
            </a:xfrm>
            <a:custGeom>
              <a:avLst/>
              <a:gdLst/>
              <a:ahLst/>
              <a:cxnLst/>
              <a:rect l="l" t="t" r="r" b="b"/>
              <a:pathLst>
                <a:path h="2387600">
                  <a:moveTo>
                    <a:pt x="0" y="238700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00F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97960" y="1834226"/>
              <a:ext cx="0" cy="2387600"/>
            </a:xfrm>
            <a:custGeom>
              <a:avLst/>
              <a:gdLst/>
              <a:ahLst/>
              <a:cxnLst/>
              <a:rect l="l" t="t" r="r" b="b"/>
              <a:pathLst>
                <a:path h="2387600">
                  <a:moveTo>
                    <a:pt x="0" y="238700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00F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110845" y="1372080"/>
            <a:ext cx="6425565" cy="0"/>
          </a:xfrm>
          <a:custGeom>
            <a:avLst/>
            <a:gdLst/>
            <a:ahLst/>
            <a:cxnLst/>
            <a:rect l="l" t="t" r="r" b="b"/>
            <a:pathLst>
              <a:path w="6425565">
                <a:moveTo>
                  <a:pt x="0" y="0"/>
                </a:moveTo>
                <a:lnTo>
                  <a:pt x="6425177" y="0"/>
                </a:lnTo>
              </a:path>
            </a:pathLst>
          </a:custGeom>
          <a:ln w="8973">
            <a:solidFill>
              <a:srgbClr val="E40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94806" y="4101586"/>
            <a:ext cx="33651" cy="3365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49860" y="3017262"/>
            <a:ext cx="220603" cy="97215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936507" y="4057727"/>
            <a:ext cx="151130" cy="1079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500" dirty="0">
                <a:solidFill>
                  <a:srgbClr val="1A1A1A"/>
                </a:solidFill>
                <a:latin typeface="Calibri"/>
                <a:cs typeface="Calibri"/>
              </a:rPr>
              <a:t>40</a:t>
            </a:r>
            <a:r>
              <a:rPr sz="500" spc="6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500" spc="-60" dirty="0">
                <a:solidFill>
                  <a:srgbClr val="525252"/>
                </a:solidFill>
                <a:latin typeface="Calibri"/>
                <a:cs typeface="Calibri"/>
              </a:rPr>
              <a:t>5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086035" y="1045300"/>
            <a:ext cx="6429375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026535" algn="l"/>
              </a:tabLst>
            </a:pPr>
            <a:r>
              <a:rPr sz="3375" u="none" spc="240" baseline="1234" dirty="0">
                <a:solidFill>
                  <a:srgbClr val="FD0100"/>
                </a:solidFill>
              </a:rPr>
              <a:t>Find</a:t>
            </a:r>
            <a:r>
              <a:rPr sz="3375" u="none" spc="322" baseline="1234" dirty="0">
                <a:solidFill>
                  <a:srgbClr val="FD0100"/>
                </a:solidFill>
              </a:rPr>
              <a:t> </a:t>
            </a:r>
            <a:r>
              <a:rPr sz="2350" u="none" spc="110" dirty="0">
                <a:solidFill>
                  <a:srgbClr val="F20501"/>
                </a:solidFill>
              </a:rPr>
              <a:t>Best</a:t>
            </a:r>
            <a:r>
              <a:rPr sz="2350" u="none" spc="290" dirty="0">
                <a:solidFill>
                  <a:srgbClr val="F20501"/>
                </a:solidFill>
              </a:rPr>
              <a:t> </a:t>
            </a:r>
            <a:r>
              <a:rPr sz="3300" u="none" baseline="1262" dirty="0">
                <a:solidFill>
                  <a:srgbClr val="F0030C"/>
                </a:solidFill>
                <a:latin typeface="Arial MT"/>
                <a:cs typeface="Arial MT"/>
              </a:rPr>
              <a:t>Location</a:t>
            </a:r>
            <a:r>
              <a:rPr sz="3300" u="none" spc="509" baseline="1262" dirty="0">
                <a:solidFill>
                  <a:srgbClr val="F0030C"/>
                </a:solidFill>
                <a:latin typeface="Arial MT"/>
                <a:cs typeface="Arial MT"/>
              </a:rPr>
              <a:t> </a:t>
            </a:r>
            <a:r>
              <a:rPr sz="3300" u="none" spc="-15" baseline="1262" dirty="0">
                <a:solidFill>
                  <a:srgbClr val="FD0100"/>
                </a:solidFill>
                <a:latin typeface="Arial MT"/>
                <a:cs typeface="Arial MT"/>
              </a:rPr>
              <a:t>ListingPro/</a:t>
            </a:r>
            <a:r>
              <a:rPr sz="3300" u="heavy" baseline="1262" dirty="0">
                <a:solidFill>
                  <a:srgbClr val="FD0100"/>
                </a:solidFill>
                <a:uFill>
                  <a:solidFill>
                    <a:srgbClr val="FC0000"/>
                  </a:solidFill>
                </a:uFill>
                <a:latin typeface="Arial MT"/>
                <a:cs typeface="Arial MT"/>
              </a:rPr>
              <a:t>	</a:t>
            </a:r>
            <a:r>
              <a:rPr sz="3300" u="none" spc="-705" baseline="1262" dirty="0">
                <a:solidFill>
                  <a:srgbClr val="FD0100"/>
                </a:solidFill>
                <a:latin typeface="Arial MT"/>
                <a:cs typeface="Arial MT"/>
              </a:rPr>
              <a:t>o</a:t>
            </a:r>
            <a:r>
              <a:rPr sz="3300" u="heavy" spc="345" baseline="1262" dirty="0">
                <a:solidFill>
                  <a:srgbClr val="FD0100"/>
                </a:solidFill>
                <a:uFill>
                  <a:solidFill>
                    <a:srgbClr val="FC0000"/>
                  </a:solidFill>
                </a:uFill>
                <a:latin typeface="Arial MT"/>
                <a:cs typeface="Arial MT"/>
              </a:rPr>
              <a:t>  </a:t>
            </a:r>
            <a:r>
              <a:rPr sz="3300" u="none" spc="-232" baseline="1262" dirty="0">
                <a:solidFill>
                  <a:srgbClr val="FD0100"/>
                </a:solidFill>
                <a:latin typeface="Arial MT"/>
                <a:cs typeface="Arial MT"/>
              </a:rPr>
              <a:t>ter</a:t>
            </a:r>
            <a:r>
              <a:rPr sz="3300" u="none" spc="-232" baseline="1262" dirty="0">
                <a:solidFill>
                  <a:srgbClr val="F6010C"/>
                </a:solidFill>
                <a:latin typeface="Arial MT"/>
                <a:cs typeface="Arial MT"/>
              </a:rPr>
              <a:t>v</a:t>
            </a:r>
            <a:r>
              <a:rPr sz="3300" u="none" spc="225" baseline="1262" dirty="0">
                <a:solidFill>
                  <a:srgbClr val="F6010C"/>
                </a:solidFill>
                <a:latin typeface="Arial MT"/>
                <a:cs typeface="Arial MT"/>
              </a:rPr>
              <a:t> </a:t>
            </a:r>
            <a:r>
              <a:rPr sz="3300" u="none" baseline="1262" dirty="0">
                <a:solidFill>
                  <a:srgbClr val="FB0100"/>
                </a:solidFill>
                <a:latin typeface="Arial MT"/>
                <a:cs typeface="Arial MT"/>
              </a:rPr>
              <a:t>Location</a:t>
            </a:r>
            <a:r>
              <a:rPr sz="3300" u="none" spc="382" baseline="1262" dirty="0">
                <a:solidFill>
                  <a:srgbClr val="FB0100"/>
                </a:solidFill>
                <a:latin typeface="Arial MT"/>
                <a:cs typeface="Arial MT"/>
              </a:rPr>
              <a:t> </a:t>
            </a:r>
            <a:r>
              <a:rPr sz="3300" u="none" spc="-37" baseline="1262" dirty="0">
                <a:solidFill>
                  <a:srgbClr val="FD0300"/>
                </a:solidFill>
                <a:latin typeface="Arial MT"/>
                <a:cs typeface="Arial MT"/>
              </a:rPr>
              <a:t>For</a:t>
            </a:r>
            <a:endParaRPr sz="3300" baseline="1262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0338" y="1312019"/>
            <a:ext cx="3058160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75" spc="494" baseline="1234" dirty="0">
                <a:solidFill>
                  <a:srgbClr val="FD0003"/>
                </a:solidFill>
                <a:latin typeface="Calibri"/>
                <a:cs typeface="Calibri"/>
              </a:rPr>
              <a:t>”T</a:t>
            </a:r>
            <a:r>
              <a:rPr sz="3375" u="sng" spc="494" baseline="1234" dirty="0">
                <a:solidFill>
                  <a:srgbClr val="FD0003"/>
                </a:solidFill>
                <a:uFill>
                  <a:solidFill>
                    <a:srgbClr val="E40808"/>
                  </a:solidFill>
                </a:uFill>
                <a:latin typeface="Calibri"/>
                <a:cs typeface="Calibri"/>
              </a:rPr>
              <a:t>ravelers</a:t>
            </a:r>
            <a:r>
              <a:rPr sz="3375" u="sng" spc="569" baseline="1234" dirty="0">
                <a:solidFill>
                  <a:srgbClr val="FD0003"/>
                </a:solidFill>
                <a:uFill>
                  <a:solidFill>
                    <a:srgbClr val="E40808"/>
                  </a:solidFill>
                </a:uFill>
                <a:latin typeface="Calibri"/>
                <a:cs typeface="Calibri"/>
              </a:rPr>
              <a:t> </a:t>
            </a:r>
            <a:r>
              <a:rPr sz="2200" u="sng" dirty="0">
                <a:solidFill>
                  <a:srgbClr val="F60700"/>
                </a:solidFill>
                <a:uFill>
                  <a:solidFill>
                    <a:srgbClr val="E40808"/>
                  </a:solidFill>
                </a:uFill>
                <a:latin typeface="Arial MT"/>
                <a:cs typeface="Arial MT"/>
              </a:rPr>
              <a:t>and</a:t>
            </a:r>
            <a:r>
              <a:rPr sz="2200" u="sng" spc="155" dirty="0">
                <a:solidFill>
                  <a:srgbClr val="F60700"/>
                </a:solidFill>
                <a:uFill>
                  <a:solidFill>
                    <a:srgbClr val="E40808"/>
                  </a:solidFill>
                </a:uFill>
                <a:latin typeface="Arial MT"/>
                <a:cs typeface="Arial MT"/>
              </a:rPr>
              <a:t> </a:t>
            </a:r>
            <a:r>
              <a:rPr sz="2200" u="sng" spc="-10" dirty="0">
                <a:solidFill>
                  <a:srgbClr val="FF0003"/>
                </a:solidFill>
                <a:uFill>
                  <a:solidFill>
                    <a:srgbClr val="E40808"/>
                  </a:solidFill>
                </a:uFill>
                <a:latin typeface="Arial MT"/>
                <a:cs typeface="Arial MT"/>
              </a:rPr>
              <a:t>Hosts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64814" y="1703372"/>
            <a:ext cx="2056130" cy="1155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-10" dirty="0">
                <a:solidFill>
                  <a:srgbClr val="212121"/>
                </a:solidFill>
                <a:latin typeface="Times New Roman"/>
                <a:cs typeface="Times New Roman"/>
              </a:rPr>
              <a:t>Ave</a:t>
            </a:r>
            <a:r>
              <a:rPr sz="550" spc="-4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550" spc="-10" dirty="0">
                <a:solidFill>
                  <a:srgbClr val="282828"/>
                </a:solidFill>
                <a:latin typeface="Times New Roman"/>
                <a:cs typeface="Times New Roman"/>
              </a:rPr>
              <a:t>ra</a:t>
            </a:r>
            <a:r>
              <a:rPr sz="550" spc="-5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550" dirty="0">
                <a:solidFill>
                  <a:srgbClr val="212121"/>
                </a:solidFill>
                <a:latin typeface="Times New Roman"/>
                <a:cs typeface="Times New Roman"/>
              </a:rPr>
              <a:t>g</a:t>
            </a:r>
            <a:r>
              <a:rPr sz="550" dirty="0">
                <a:solidFill>
                  <a:srgbClr val="383838"/>
                </a:solidFill>
                <a:latin typeface="Times New Roman"/>
                <a:cs typeface="Times New Roman"/>
              </a:rPr>
              <a:t>e</a:t>
            </a:r>
            <a:r>
              <a:rPr sz="550" spc="140" dirty="0">
                <a:solidFill>
                  <a:srgbClr val="383838"/>
                </a:solidFill>
                <a:latin typeface="Times New Roman"/>
                <a:cs typeface="Times New Roman"/>
              </a:rPr>
              <a:t> </a:t>
            </a:r>
            <a:r>
              <a:rPr sz="550" spc="-80" dirty="0">
                <a:solidFill>
                  <a:srgbClr val="2A2A2A"/>
                </a:solidFill>
                <a:latin typeface="Times New Roman"/>
                <a:cs typeface="Times New Roman"/>
              </a:rPr>
              <a:t>A</a:t>
            </a:r>
            <a:r>
              <a:rPr sz="550" spc="-45" dirty="0">
                <a:solidFill>
                  <a:srgbClr val="2A2A2A"/>
                </a:solidFill>
                <a:latin typeface="Times New Roman"/>
                <a:cs typeface="Times New Roman"/>
              </a:rPr>
              <a:t> </a:t>
            </a:r>
            <a:r>
              <a:rPr sz="550" spc="-55" dirty="0">
                <a:solidFill>
                  <a:srgbClr val="3D3D3D"/>
                </a:solidFill>
                <a:latin typeface="Times New Roman"/>
                <a:cs typeface="Times New Roman"/>
              </a:rPr>
              <a:t>+</a:t>
            </a:r>
            <a:r>
              <a:rPr sz="550" spc="-55" dirty="0">
                <a:solidFill>
                  <a:srgbClr val="313131"/>
                </a:solidFill>
                <a:latin typeface="Times New Roman"/>
                <a:cs typeface="Times New Roman"/>
              </a:rPr>
              <a:t>rb</a:t>
            </a:r>
            <a:r>
              <a:rPr sz="550" spc="-60" dirty="0">
                <a:solidFill>
                  <a:srgbClr val="313131"/>
                </a:solidFill>
                <a:latin typeface="Times New Roman"/>
                <a:cs typeface="Times New Roman"/>
              </a:rPr>
              <a:t> </a:t>
            </a:r>
            <a:r>
              <a:rPr sz="550" spc="-80" dirty="0">
                <a:solidFill>
                  <a:srgbClr val="363636"/>
                </a:solidFill>
                <a:latin typeface="Times New Roman"/>
                <a:cs typeface="Times New Roman"/>
              </a:rPr>
              <a:t>n</a:t>
            </a:r>
            <a:r>
              <a:rPr sz="550" spc="-40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550" dirty="0">
                <a:solidFill>
                  <a:srgbClr val="3A3A3A"/>
                </a:solidFill>
                <a:latin typeface="Times New Roman"/>
                <a:cs typeface="Times New Roman"/>
              </a:rPr>
              <a:t>b</a:t>
            </a:r>
            <a:r>
              <a:rPr sz="550" spc="120" dirty="0">
                <a:solidFill>
                  <a:srgbClr val="3A3A3A"/>
                </a:solidFill>
                <a:latin typeface="Times New Roman"/>
                <a:cs typeface="Times New Roman"/>
              </a:rPr>
              <a:t> </a:t>
            </a:r>
            <a:r>
              <a:rPr sz="550" dirty="0">
                <a:solidFill>
                  <a:srgbClr val="161616"/>
                </a:solidFill>
                <a:latin typeface="Times New Roman"/>
                <a:cs typeface="Times New Roman"/>
              </a:rPr>
              <a:t>Rev</a:t>
            </a:r>
            <a:r>
              <a:rPr sz="550" spc="-4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550" spc="-10" dirty="0">
                <a:solidFill>
                  <a:srgbClr val="3B3B3B"/>
                </a:solidFill>
                <a:latin typeface="Times New Roman"/>
                <a:cs typeface="Times New Roman"/>
              </a:rPr>
              <a:t>+</a:t>
            </a:r>
            <a:r>
              <a:rPr sz="550" spc="-10" dirty="0">
                <a:solidFill>
                  <a:srgbClr val="262626"/>
                </a:solidFill>
                <a:latin typeface="Times New Roman"/>
                <a:cs typeface="Times New Roman"/>
              </a:rPr>
              <a:t>cms</a:t>
            </a:r>
            <a:r>
              <a:rPr sz="550" spc="14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550" dirty="0">
                <a:solidFill>
                  <a:srgbClr val="161616"/>
                </a:solidFill>
                <a:latin typeface="Times New Roman"/>
                <a:cs typeface="Times New Roman"/>
              </a:rPr>
              <a:t>by</a:t>
            </a:r>
            <a:r>
              <a:rPr sz="550" spc="16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550" spc="-85" dirty="0">
                <a:solidFill>
                  <a:srgbClr val="212121"/>
                </a:solidFill>
                <a:latin typeface="Times New Roman"/>
                <a:cs typeface="Times New Roman"/>
              </a:rPr>
              <a:t>N</a:t>
            </a:r>
            <a:r>
              <a:rPr sz="550" spc="-85" dirty="0">
                <a:solidFill>
                  <a:srgbClr val="383838"/>
                </a:solidFill>
                <a:latin typeface="Times New Roman"/>
                <a:cs typeface="Times New Roman"/>
              </a:rPr>
              <a:t>e</a:t>
            </a:r>
            <a:r>
              <a:rPr sz="550" spc="75" dirty="0">
                <a:solidFill>
                  <a:srgbClr val="383838"/>
                </a:solidFill>
                <a:latin typeface="Times New Roman"/>
                <a:cs typeface="Times New Roman"/>
              </a:rPr>
              <a:t> </a:t>
            </a:r>
            <a:r>
              <a:rPr sz="550" spc="-40" dirty="0">
                <a:solidFill>
                  <a:srgbClr val="151515"/>
                </a:solidFill>
                <a:latin typeface="Times New Roman"/>
                <a:cs typeface="Times New Roman"/>
              </a:rPr>
              <a:t>i</a:t>
            </a:r>
            <a:r>
              <a:rPr sz="550" spc="-40" dirty="0">
                <a:solidFill>
                  <a:srgbClr val="646464"/>
                </a:solidFill>
                <a:latin typeface="Times New Roman"/>
                <a:cs typeface="Times New Roman"/>
              </a:rPr>
              <a:t>g</a:t>
            </a:r>
            <a:r>
              <a:rPr sz="550" spc="-40" dirty="0">
                <a:solidFill>
                  <a:srgbClr val="181818"/>
                </a:solidFill>
                <a:latin typeface="Times New Roman"/>
                <a:cs typeface="Times New Roman"/>
              </a:rPr>
              <a:t>1</a:t>
            </a:r>
            <a:r>
              <a:rPr sz="550" spc="190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550" dirty="0">
                <a:solidFill>
                  <a:srgbClr val="2F2F2F"/>
                </a:solidFill>
                <a:latin typeface="Times New Roman"/>
                <a:cs typeface="Times New Roman"/>
              </a:rPr>
              <a:t>borho</a:t>
            </a:r>
            <a:r>
              <a:rPr sz="550" dirty="0">
                <a:solidFill>
                  <a:srgbClr val="242424"/>
                </a:solidFill>
                <a:latin typeface="Times New Roman"/>
                <a:cs typeface="Times New Roman"/>
              </a:rPr>
              <a:t>o</a:t>
            </a:r>
            <a:r>
              <a:rPr sz="550" dirty="0">
                <a:solidFill>
                  <a:srgbClr val="676767"/>
                </a:solidFill>
                <a:latin typeface="Times New Roman"/>
                <a:cs typeface="Times New Roman"/>
              </a:rPr>
              <a:t>d</a:t>
            </a:r>
            <a:r>
              <a:rPr sz="550" dirty="0">
                <a:solidFill>
                  <a:srgbClr val="262626"/>
                </a:solidFill>
                <a:latin typeface="Times New Roman"/>
                <a:cs typeface="Times New Roman"/>
              </a:rPr>
              <a:t>s</a:t>
            </a:r>
            <a:r>
              <a:rPr sz="550" spc="114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550" spc="-95" dirty="0">
                <a:solidFill>
                  <a:srgbClr val="343434"/>
                </a:solidFill>
                <a:latin typeface="Times New Roman"/>
                <a:cs typeface="Times New Roman"/>
              </a:rPr>
              <a:t>+</a:t>
            </a:r>
            <a:r>
              <a:rPr sz="550" spc="-95" dirty="0">
                <a:solidFill>
                  <a:srgbClr val="6E6E6E"/>
                </a:solidFill>
                <a:latin typeface="Times New Roman"/>
                <a:cs typeface="Times New Roman"/>
              </a:rPr>
              <a:t>r</a:t>
            </a:r>
            <a:r>
              <a:rPr sz="550" spc="455" dirty="0">
                <a:solidFill>
                  <a:srgbClr val="6E6E6E"/>
                </a:solidFill>
                <a:latin typeface="Times New Roman"/>
                <a:cs typeface="Times New Roman"/>
              </a:rPr>
              <a:t> </a:t>
            </a:r>
            <a:r>
              <a:rPr sz="550" dirty="0">
                <a:solidFill>
                  <a:srgbClr val="363636"/>
                </a:solidFill>
                <a:latin typeface="Times New Roman"/>
                <a:cs typeface="Times New Roman"/>
              </a:rPr>
              <a:t>N</a:t>
            </a:r>
            <a:r>
              <a:rPr sz="550" dirty="0">
                <a:solidFill>
                  <a:srgbClr val="2B2B2B"/>
                </a:solidFill>
                <a:latin typeface="Times New Roman"/>
                <a:cs typeface="Times New Roman"/>
              </a:rPr>
              <a:t>e</a:t>
            </a:r>
            <a:r>
              <a:rPr sz="550" dirty="0">
                <a:solidFill>
                  <a:srgbClr val="262626"/>
                </a:solidFill>
                <a:latin typeface="Times New Roman"/>
                <a:cs typeface="Times New Roman"/>
              </a:rPr>
              <a:t>w</a:t>
            </a:r>
            <a:r>
              <a:rPr sz="550" spc="4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550" dirty="0">
                <a:solidFill>
                  <a:srgbClr val="0F0F0F"/>
                </a:solidFill>
                <a:latin typeface="Times New Roman"/>
                <a:cs typeface="Times New Roman"/>
              </a:rPr>
              <a:t>*ork</a:t>
            </a:r>
            <a:r>
              <a:rPr sz="550" spc="75" dirty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sz="550" spc="-20" dirty="0">
                <a:solidFill>
                  <a:srgbClr val="484848"/>
                </a:solidFill>
                <a:latin typeface="Times New Roman"/>
                <a:cs typeface="Times New Roman"/>
              </a:rPr>
              <a:t>C</a:t>
            </a:r>
            <a:r>
              <a:rPr sz="550" spc="-65" dirty="0">
                <a:solidFill>
                  <a:srgbClr val="484848"/>
                </a:solidFill>
                <a:latin typeface="Times New Roman"/>
                <a:cs typeface="Times New Roman"/>
              </a:rPr>
              <a:t> </a:t>
            </a:r>
            <a:r>
              <a:rPr sz="550" spc="-25" dirty="0">
                <a:solidFill>
                  <a:srgbClr val="525252"/>
                </a:solidFill>
                <a:latin typeface="Times New Roman"/>
                <a:cs typeface="Times New Roman"/>
              </a:rPr>
              <a:t>+</a:t>
            </a:r>
            <a:r>
              <a:rPr sz="550" spc="-25" dirty="0">
                <a:solidFill>
                  <a:srgbClr val="2A2A2A"/>
                </a:solidFill>
                <a:latin typeface="Times New Roman"/>
                <a:cs typeface="Times New Roman"/>
              </a:rPr>
              <a:t>ty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3040" y="4357714"/>
            <a:ext cx="7727315" cy="1910714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1500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OBSERVATIONS</a:t>
            </a:r>
            <a:r>
              <a:rPr sz="1500" spc="65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:-</a:t>
            </a:r>
            <a:endParaRPr sz="1500">
              <a:latin typeface="Calibri"/>
              <a:cs typeface="Calibri"/>
            </a:endParaRPr>
          </a:p>
          <a:p>
            <a:pPr marL="342900" marR="9525" indent="-138430">
              <a:lnSpc>
                <a:spcPct val="104700"/>
              </a:lnSpc>
              <a:spcBef>
                <a:spcPts val="585"/>
              </a:spcBef>
              <a:buChar char="•"/>
              <a:tabLst>
                <a:tab pos="342900" algn="l"/>
                <a:tab pos="348615" algn="l"/>
              </a:tabLst>
            </a:pPr>
            <a:r>
              <a:rPr sz="1250" dirty="0">
                <a:latin typeface="Calibri"/>
                <a:cs typeface="Calibri"/>
              </a:rPr>
              <a:t>	I</a:t>
            </a:r>
            <a:r>
              <a:rPr sz="1250" spc="-2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have</a:t>
            </a:r>
            <a:r>
              <a:rPr sz="1250" spc="8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attached</a:t>
            </a:r>
            <a:r>
              <a:rPr sz="1250" spc="12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</a:t>
            </a:r>
            <a:r>
              <a:rPr sz="1250" spc="5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photo</a:t>
            </a:r>
            <a:r>
              <a:rPr sz="1250" spc="8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of</a:t>
            </a:r>
            <a:r>
              <a:rPr sz="1250" spc="10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this</a:t>
            </a:r>
            <a:r>
              <a:rPr sz="1250" spc="2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map</a:t>
            </a:r>
            <a:r>
              <a:rPr sz="1250" spc="6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because</a:t>
            </a:r>
            <a:r>
              <a:rPr sz="1250" spc="11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of</a:t>
            </a:r>
            <a:r>
              <a:rPr sz="1250" spc="4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some</a:t>
            </a:r>
            <a:r>
              <a:rPr sz="1250" spc="6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valuable</a:t>
            </a:r>
            <a:r>
              <a:rPr sz="1250" spc="10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insight.</a:t>
            </a:r>
            <a:r>
              <a:rPr sz="1250" spc="13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The</a:t>
            </a:r>
            <a:r>
              <a:rPr sz="1250" spc="4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neighborhoods</a:t>
            </a:r>
            <a:r>
              <a:rPr sz="1250" spc="15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near</a:t>
            </a:r>
            <a:r>
              <a:rPr sz="1250" spc="12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the</a:t>
            </a:r>
            <a:r>
              <a:rPr sz="1250" spc="5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airport</a:t>
            </a:r>
            <a:r>
              <a:rPr sz="1250" spc="100" dirty="0">
                <a:latin typeface="Calibri"/>
                <a:cs typeface="Calibri"/>
              </a:rPr>
              <a:t> </a:t>
            </a:r>
            <a:r>
              <a:rPr sz="1250" spc="-25" dirty="0">
                <a:latin typeface="Calibri"/>
                <a:cs typeface="Calibri"/>
              </a:rPr>
              <a:t>in </a:t>
            </a:r>
            <a:r>
              <a:rPr sz="1250" dirty="0">
                <a:latin typeface="Calibri"/>
                <a:cs typeface="Calibri"/>
              </a:rPr>
              <a:t>Queens</a:t>
            </a:r>
            <a:r>
              <a:rPr sz="1250" spc="5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would</a:t>
            </a:r>
            <a:r>
              <a:rPr sz="1250" spc="6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have</a:t>
            </a:r>
            <a:r>
              <a:rPr sz="1250" spc="6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</a:t>
            </a:r>
            <a:r>
              <a:rPr sz="1250" spc="2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higher</a:t>
            </a:r>
            <a:r>
              <a:rPr sz="1250" spc="14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average</a:t>
            </a:r>
            <a:r>
              <a:rPr sz="1250" spc="11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number</a:t>
            </a:r>
            <a:r>
              <a:rPr sz="1250" spc="10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of</a:t>
            </a:r>
            <a:r>
              <a:rPr sz="1250" spc="8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reviews,</a:t>
            </a:r>
            <a:r>
              <a:rPr sz="1250" spc="10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as</a:t>
            </a:r>
            <a:r>
              <a:rPr sz="1250" spc="2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they</a:t>
            </a:r>
            <a:r>
              <a:rPr sz="1250" spc="3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are</a:t>
            </a:r>
            <a:r>
              <a:rPr sz="1250" spc="4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likely</a:t>
            </a:r>
            <a:r>
              <a:rPr sz="1250" spc="5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to</a:t>
            </a:r>
            <a:r>
              <a:rPr sz="1250" spc="4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attract</a:t>
            </a:r>
            <a:r>
              <a:rPr sz="1250" spc="8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</a:t>
            </a:r>
            <a:r>
              <a:rPr sz="1250" spc="2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lot</a:t>
            </a:r>
            <a:r>
              <a:rPr sz="1250" spc="4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of</a:t>
            </a:r>
            <a:r>
              <a:rPr sz="1250" spc="10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tourists</a:t>
            </a:r>
            <a:r>
              <a:rPr sz="1250" spc="5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or</a:t>
            </a:r>
            <a:r>
              <a:rPr sz="1250" spc="25" dirty="0">
                <a:latin typeface="Calibri"/>
                <a:cs typeface="Calibri"/>
              </a:rPr>
              <a:t> </a:t>
            </a:r>
            <a:r>
              <a:rPr sz="1250" spc="-10" dirty="0">
                <a:latin typeface="Calibri"/>
                <a:cs typeface="Calibri"/>
              </a:rPr>
              <a:t>visitors </a:t>
            </a:r>
            <a:r>
              <a:rPr sz="1250" dirty="0">
                <a:latin typeface="Calibri"/>
                <a:cs typeface="Calibri"/>
              </a:rPr>
              <a:t>who</a:t>
            </a:r>
            <a:r>
              <a:rPr sz="1250" spc="5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are</a:t>
            </a:r>
            <a:r>
              <a:rPr sz="1250" spc="2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passing</a:t>
            </a:r>
            <a:r>
              <a:rPr sz="1250" spc="13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through</a:t>
            </a:r>
            <a:r>
              <a:rPr sz="1250" spc="13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the</a:t>
            </a:r>
            <a:r>
              <a:rPr sz="1250" spc="7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area.</a:t>
            </a:r>
            <a:r>
              <a:rPr sz="1250" spc="12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The</a:t>
            </a:r>
            <a:r>
              <a:rPr sz="1250" spc="6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proximity</a:t>
            </a:r>
            <a:r>
              <a:rPr sz="1250" spc="12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to</a:t>
            </a:r>
            <a:r>
              <a:rPr sz="1250" spc="3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the</a:t>
            </a:r>
            <a:r>
              <a:rPr sz="1250" spc="3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airport</a:t>
            </a:r>
            <a:r>
              <a:rPr sz="1250" spc="7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could</a:t>
            </a:r>
            <a:r>
              <a:rPr sz="1250" spc="11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make</a:t>
            </a:r>
            <a:r>
              <a:rPr sz="1250" spc="10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these</a:t>
            </a:r>
            <a:r>
              <a:rPr sz="1250" spc="4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neighborhoods</a:t>
            </a:r>
            <a:r>
              <a:rPr sz="1250" spc="17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</a:t>
            </a:r>
            <a:r>
              <a:rPr sz="1250" spc="20" dirty="0">
                <a:latin typeface="Calibri"/>
                <a:cs typeface="Calibri"/>
              </a:rPr>
              <a:t> </a:t>
            </a:r>
            <a:r>
              <a:rPr sz="1250" spc="-10" dirty="0">
                <a:latin typeface="Calibri"/>
                <a:cs typeface="Calibri"/>
              </a:rPr>
              <a:t>convenient </a:t>
            </a:r>
            <a:r>
              <a:rPr sz="1250" dirty="0">
                <a:latin typeface="Calibri"/>
                <a:cs typeface="Calibri"/>
              </a:rPr>
              <a:t>and</a:t>
            </a:r>
            <a:r>
              <a:rPr sz="1250" spc="3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appealing</a:t>
            </a:r>
            <a:r>
              <a:rPr sz="1250" spc="8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place</a:t>
            </a:r>
            <a:r>
              <a:rPr sz="1250" spc="7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to</a:t>
            </a:r>
            <a:r>
              <a:rPr sz="1250" spc="-3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stay</a:t>
            </a:r>
            <a:r>
              <a:rPr sz="1250" spc="4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for</a:t>
            </a:r>
            <a:r>
              <a:rPr sz="1250" spc="8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travelers</a:t>
            </a:r>
            <a:r>
              <a:rPr sz="1250" spc="12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for</a:t>
            </a:r>
            <a:r>
              <a:rPr sz="1250" spc="2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short-term</a:t>
            </a:r>
            <a:r>
              <a:rPr sz="1250" spc="70" dirty="0">
                <a:latin typeface="Calibri"/>
                <a:cs typeface="Calibri"/>
              </a:rPr>
              <a:t> </a:t>
            </a:r>
            <a:r>
              <a:rPr sz="1250" spc="-10" dirty="0">
                <a:latin typeface="Calibri"/>
                <a:cs typeface="Calibri"/>
              </a:rPr>
              <a:t>stay.</a:t>
            </a:r>
            <a:endParaRPr sz="1250">
              <a:latin typeface="Calibri"/>
              <a:cs typeface="Calibri"/>
            </a:endParaRPr>
          </a:p>
          <a:p>
            <a:pPr marL="344170" marR="5080" indent="-139700">
              <a:lnSpc>
                <a:spcPct val="103299"/>
              </a:lnSpc>
              <a:spcBef>
                <a:spcPts val="690"/>
              </a:spcBef>
              <a:buChar char="•"/>
              <a:tabLst>
                <a:tab pos="344170" algn="l"/>
                <a:tab pos="350520" algn="l"/>
              </a:tabLst>
            </a:pPr>
            <a:r>
              <a:rPr sz="1250" dirty="0">
                <a:latin typeface="Calibri"/>
                <a:cs typeface="Calibri"/>
              </a:rPr>
              <a:t>There</a:t>
            </a:r>
            <a:r>
              <a:rPr sz="1250" spc="6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could</a:t>
            </a:r>
            <a:r>
              <a:rPr sz="1250" spc="9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also</a:t>
            </a:r>
            <a:r>
              <a:rPr sz="1250" spc="6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be</a:t>
            </a:r>
            <a:r>
              <a:rPr sz="1250" spc="4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other</a:t>
            </a:r>
            <a:r>
              <a:rPr sz="1250" spc="13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factors</a:t>
            </a:r>
            <a:r>
              <a:rPr sz="1250" spc="3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contributing</a:t>
            </a:r>
            <a:r>
              <a:rPr sz="1250" spc="14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to</a:t>
            </a:r>
            <a:r>
              <a:rPr sz="1250" spc="2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the</a:t>
            </a:r>
            <a:r>
              <a:rPr sz="1250" spc="4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high</a:t>
            </a:r>
            <a:r>
              <a:rPr sz="1250" spc="5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average</a:t>
            </a:r>
            <a:r>
              <a:rPr sz="1250" spc="7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number</a:t>
            </a:r>
            <a:r>
              <a:rPr sz="1250" spc="10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of</a:t>
            </a:r>
            <a:r>
              <a:rPr sz="1250" spc="9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reviews</a:t>
            </a:r>
            <a:r>
              <a:rPr sz="1250" spc="6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in</a:t>
            </a:r>
            <a:r>
              <a:rPr sz="1250" spc="4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these</a:t>
            </a:r>
            <a:r>
              <a:rPr sz="1250" spc="60" dirty="0">
                <a:latin typeface="Calibri"/>
                <a:cs typeface="Calibri"/>
              </a:rPr>
              <a:t> </a:t>
            </a:r>
            <a:r>
              <a:rPr sz="1250" spc="-10" dirty="0">
                <a:latin typeface="Calibri"/>
                <a:cs typeface="Calibri"/>
              </a:rPr>
              <a:t>neighborhoods. </a:t>
            </a:r>
            <a:r>
              <a:rPr sz="1250" dirty="0">
                <a:latin typeface="Calibri"/>
                <a:cs typeface="Calibri"/>
              </a:rPr>
              <a:t>For</a:t>
            </a:r>
            <a:r>
              <a:rPr sz="1250" spc="6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example,</a:t>
            </a:r>
            <a:r>
              <a:rPr sz="1250" spc="14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they</a:t>
            </a:r>
            <a:r>
              <a:rPr sz="1250" spc="3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may</a:t>
            </a:r>
            <a:r>
              <a:rPr sz="1250" spc="4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have</a:t>
            </a:r>
            <a:r>
              <a:rPr sz="1250" spc="7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</a:t>
            </a:r>
            <a:r>
              <a:rPr sz="1250" spc="2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higher</a:t>
            </a:r>
            <a:r>
              <a:rPr sz="1250" spc="7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concentration</a:t>
            </a:r>
            <a:r>
              <a:rPr sz="1250" spc="14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of</a:t>
            </a:r>
            <a:r>
              <a:rPr sz="1250" spc="5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high-quality</a:t>
            </a:r>
            <a:r>
              <a:rPr sz="1250" spc="13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listings</a:t>
            </a:r>
            <a:r>
              <a:rPr sz="1250" spc="7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or</a:t>
            </a:r>
            <a:r>
              <a:rPr sz="1250" spc="5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attractions</a:t>
            </a:r>
            <a:r>
              <a:rPr sz="1250" spc="114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that</a:t>
            </a:r>
            <a:r>
              <a:rPr sz="1250" spc="6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attract</a:t>
            </a:r>
            <a:r>
              <a:rPr sz="1250" spc="75" dirty="0">
                <a:latin typeface="Calibri"/>
                <a:cs typeface="Calibri"/>
              </a:rPr>
              <a:t> </a:t>
            </a:r>
            <a:r>
              <a:rPr sz="1250" spc="-20" dirty="0">
                <a:latin typeface="Calibri"/>
                <a:cs typeface="Calibri"/>
              </a:rPr>
              <a:t>more </a:t>
            </a:r>
            <a:r>
              <a:rPr sz="1300" spc="-10" dirty="0">
                <a:latin typeface="Calibri"/>
                <a:cs typeface="Calibri"/>
              </a:rPr>
              <a:t>visitors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and</a:t>
            </a:r>
            <a:r>
              <a:rPr sz="1300" spc="-4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result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in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more</a:t>
            </a:r>
            <a:r>
              <a:rPr sz="1300" spc="-4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reviews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and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Airport is</a:t>
            </a:r>
            <a:r>
              <a:rPr sz="1300" spc="-7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key</a:t>
            </a:r>
            <a:r>
              <a:rPr sz="1300" spc="-4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factor.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168" y="2750505"/>
            <a:ext cx="3321050" cy="10680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850" u="none" spc="1235" dirty="0">
                <a:solidFill>
                  <a:srgbClr val="FFFFFF"/>
                </a:solidFill>
              </a:rPr>
              <a:t>THANK</a:t>
            </a:r>
            <a:endParaRPr sz="6850"/>
          </a:p>
        </p:txBody>
      </p:sp>
      <p:sp>
        <p:nvSpPr>
          <p:cNvPr id="3" name="object 3"/>
          <p:cNvSpPr/>
          <p:nvPr/>
        </p:nvSpPr>
        <p:spPr>
          <a:xfrm>
            <a:off x="4348860" y="3920321"/>
            <a:ext cx="1932305" cy="623570"/>
          </a:xfrm>
          <a:custGeom>
            <a:avLst/>
            <a:gdLst/>
            <a:ahLst/>
            <a:cxnLst/>
            <a:rect l="l" t="t" r="r" b="b"/>
            <a:pathLst>
              <a:path w="1932304" h="623570">
                <a:moveTo>
                  <a:pt x="1932082" y="623245"/>
                </a:moveTo>
                <a:lnTo>
                  <a:pt x="0" y="623245"/>
                </a:lnTo>
                <a:lnTo>
                  <a:pt x="0" y="0"/>
                </a:lnTo>
                <a:lnTo>
                  <a:pt x="1932082" y="0"/>
                </a:lnTo>
                <a:lnTo>
                  <a:pt x="1932082" y="623245"/>
                </a:lnTo>
                <a:close/>
              </a:path>
            </a:pathLst>
          </a:custGeom>
          <a:solidFill>
            <a:srgbClr val="3A3A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30147" y="3606603"/>
            <a:ext cx="2206625" cy="11252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200" spc="138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endParaRPr sz="7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25499" y="2161019"/>
            <a:ext cx="4262513" cy="279306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60964" y="2134846"/>
            <a:ext cx="332775" cy="7104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06241" y="5070000"/>
            <a:ext cx="78519" cy="22434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303121" y="5050918"/>
            <a:ext cx="137160" cy="382270"/>
          </a:xfrm>
          <a:prstGeom prst="rect">
            <a:avLst/>
          </a:prstGeom>
        </p:spPr>
        <p:txBody>
          <a:bodyPr vert="vert270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750" spc="-10" dirty="0">
                <a:solidFill>
                  <a:srgbClr val="1A1A1A"/>
                </a:solidFill>
                <a:latin typeface="Arial MT"/>
                <a:cs typeface="Arial MT"/>
              </a:rPr>
              <a:t>latitude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33113" y="5052670"/>
            <a:ext cx="137160" cy="466725"/>
          </a:xfrm>
          <a:prstGeom prst="rect">
            <a:avLst/>
          </a:prstGeom>
        </p:spPr>
        <p:txBody>
          <a:bodyPr vert="vert270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750" spc="-10" dirty="0">
                <a:solidFill>
                  <a:srgbClr val="1D1D1D"/>
                </a:solidFill>
                <a:latin typeface="Arial MT"/>
                <a:cs typeface="Arial MT"/>
              </a:rPr>
              <a:t>longitude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56879" y="5054106"/>
            <a:ext cx="123189" cy="942975"/>
          </a:xfrm>
          <a:prstGeom prst="rect">
            <a:avLst/>
          </a:prstGeom>
        </p:spPr>
        <p:txBody>
          <a:bodyPr vert="vert270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50" spc="85" dirty="0">
                <a:solidFill>
                  <a:srgbClr val="1F1F1F"/>
                </a:solidFill>
                <a:latin typeface="Arial MT"/>
                <a:cs typeface="Arial MT"/>
              </a:rPr>
              <a:t>reviews</a:t>
            </a:r>
            <a:r>
              <a:rPr sz="650" spc="204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650" dirty="0">
                <a:solidFill>
                  <a:srgbClr val="838383"/>
                </a:solidFill>
                <a:latin typeface="Arial MT"/>
                <a:cs typeface="Arial MT"/>
              </a:rPr>
              <a:t>pe</a:t>
            </a:r>
            <a:r>
              <a:rPr sz="650" dirty="0">
                <a:solidFill>
                  <a:srgbClr val="262626"/>
                </a:solidFill>
                <a:latin typeface="Arial MT"/>
                <a:cs typeface="Arial MT"/>
              </a:rPr>
              <a:t>r</a:t>
            </a:r>
            <a:r>
              <a:rPr sz="650" spc="495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650" spc="95" dirty="0">
                <a:solidFill>
                  <a:srgbClr val="424242"/>
                </a:solidFill>
                <a:latin typeface="Arial MT"/>
                <a:cs typeface="Arial MT"/>
              </a:rPr>
              <a:t>month</a:t>
            </a:r>
            <a:endParaRPr sz="65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860964" y="4352102"/>
            <a:ext cx="127127" cy="601986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7636231" y="5425210"/>
            <a:ext cx="512445" cy="299720"/>
            <a:chOff x="7636231" y="5425210"/>
            <a:chExt cx="512445" cy="29972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36231" y="5503729"/>
              <a:ext cx="486076" cy="22060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58744" y="5425210"/>
              <a:ext cx="89737" cy="67302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911246" y="5066261"/>
            <a:ext cx="519727" cy="830068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082996" y="1057764"/>
            <a:ext cx="2860040" cy="619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ts val="2360"/>
              </a:lnSpc>
              <a:spcBef>
                <a:spcPts val="105"/>
              </a:spcBef>
            </a:pPr>
            <a:r>
              <a:rPr sz="3375" u="sng" spc="157" baseline="1234" dirty="0">
                <a:solidFill>
                  <a:srgbClr val="F20000"/>
                </a:solidFill>
                <a:uFill>
                  <a:solidFill>
                    <a:srgbClr val="E40808"/>
                  </a:solidFill>
                </a:uFill>
              </a:rPr>
              <a:t>Correlation</a:t>
            </a:r>
            <a:r>
              <a:rPr sz="3375" u="sng" spc="457" baseline="1234" dirty="0">
                <a:solidFill>
                  <a:srgbClr val="F20000"/>
                </a:solidFill>
                <a:uFill>
                  <a:solidFill>
                    <a:srgbClr val="E40808"/>
                  </a:solidFill>
                </a:uFill>
              </a:rPr>
              <a:t> </a:t>
            </a:r>
            <a:r>
              <a:rPr sz="2250" u="sng" spc="135" dirty="0">
                <a:solidFill>
                  <a:srgbClr val="F60500"/>
                </a:solidFill>
                <a:uFill>
                  <a:solidFill>
                    <a:srgbClr val="E40808"/>
                  </a:solidFill>
                </a:uFill>
              </a:rPr>
              <a:t>Heat</a:t>
            </a:r>
            <a:r>
              <a:rPr sz="2250" u="sng" spc="185" dirty="0">
                <a:solidFill>
                  <a:srgbClr val="F60500"/>
                </a:solidFill>
                <a:uFill>
                  <a:solidFill>
                    <a:srgbClr val="E40808"/>
                  </a:solidFill>
                </a:uFill>
              </a:rPr>
              <a:t> </a:t>
            </a:r>
            <a:r>
              <a:rPr sz="2100" u="sng" spc="135" dirty="0">
                <a:solidFill>
                  <a:srgbClr val="FD0001"/>
                </a:solidFill>
                <a:uFill>
                  <a:solidFill>
                    <a:srgbClr val="E40808"/>
                  </a:solidFill>
                </a:uFill>
              </a:rPr>
              <a:t>Maa</a:t>
            </a:r>
            <a:endParaRPr sz="2100"/>
          </a:p>
          <a:p>
            <a:pPr marL="12700">
              <a:lnSpc>
                <a:spcPts val="2300"/>
              </a:lnSpc>
            </a:pPr>
            <a:r>
              <a:rPr sz="2200" u="sng" spc="130" dirty="0">
                <a:solidFill>
                  <a:srgbClr val="F40500"/>
                </a:solidFill>
                <a:uFill>
                  <a:solidFill>
                    <a:srgbClr val="E40808"/>
                  </a:solidFill>
                </a:uFill>
              </a:rPr>
              <a:t>Visualization</a:t>
            </a:r>
            <a:endParaRPr sz="2200"/>
          </a:p>
        </p:txBody>
      </p:sp>
      <p:sp>
        <p:nvSpPr>
          <p:cNvPr id="14" name="object 14"/>
          <p:cNvSpPr txBox="1"/>
          <p:nvPr/>
        </p:nvSpPr>
        <p:spPr>
          <a:xfrm>
            <a:off x="753040" y="1940179"/>
            <a:ext cx="3517265" cy="44202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OBSERVATIONS</a:t>
            </a:r>
            <a:r>
              <a:rPr sz="1500" spc="65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:-</a:t>
            </a:r>
            <a:endParaRPr sz="1500">
              <a:latin typeface="Calibri"/>
              <a:cs typeface="Calibri"/>
            </a:endParaRPr>
          </a:p>
          <a:p>
            <a:pPr marL="344170" marR="5080" indent="-143510">
              <a:lnSpc>
                <a:spcPct val="103299"/>
              </a:lnSpc>
              <a:spcBef>
                <a:spcPts val="960"/>
              </a:spcBef>
              <a:buChar char="•"/>
              <a:tabLst>
                <a:tab pos="344170" algn="l"/>
                <a:tab pos="349885" algn="l"/>
              </a:tabLst>
            </a:pPr>
            <a:r>
              <a:rPr sz="1250" dirty="0">
                <a:latin typeface="Calibri"/>
                <a:cs typeface="Calibri"/>
              </a:rPr>
              <a:t>	There</a:t>
            </a:r>
            <a:r>
              <a:rPr sz="1250" spc="7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is</a:t>
            </a:r>
            <a:r>
              <a:rPr sz="1250" spc="-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</a:t>
            </a:r>
            <a:r>
              <a:rPr sz="1250" spc="3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moderate</a:t>
            </a:r>
            <a:r>
              <a:rPr sz="1250" spc="10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positive</a:t>
            </a:r>
            <a:r>
              <a:rPr sz="1250" spc="3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correlation</a:t>
            </a:r>
            <a:r>
              <a:rPr sz="1250" spc="165" dirty="0">
                <a:latin typeface="Calibri"/>
                <a:cs typeface="Calibri"/>
              </a:rPr>
              <a:t> </a:t>
            </a:r>
            <a:r>
              <a:rPr sz="1250" spc="-10" dirty="0">
                <a:latin typeface="Calibri"/>
                <a:cs typeface="Calibri"/>
              </a:rPr>
              <a:t>(0.58) </a:t>
            </a:r>
            <a:r>
              <a:rPr sz="1250" dirty="0">
                <a:latin typeface="Calibri"/>
                <a:cs typeface="Calibri"/>
              </a:rPr>
              <a:t>between</a:t>
            </a:r>
            <a:r>
              <a:rPr sz="1250" spc="12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the</a:t>
            </a:r>
            <a:r>
              <a:rPr sz="1250" spc="4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Host</a:t>
            </a:r>
            <a:r>
              <a:rPr sz="1250" spc="7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Id</a:t>
            </a:r>
            <a:r>
              <a:rPr sz="1250" spc="5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and</a:t>
            </a:r>
            <a:r>
              <a:rPr sz="1250" spc="8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Id</a:t>
            </a:r>
            <a:r>
              <a:rPr sz="1250" spc="4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columns,</a:t>
            </a:r>
            <a:r>
              <a:rPr sz="1250" spc="85" dirty="0">
                <a:latin typeface="Calibri"/>
                <a:cs typeface="Calibri"/>
              </a:rPr>
              <a:t> </a:t>
            </a:r>
            <a:r>
              <a:rPr sz="1250" spc="-10" dirty="0">
                <a:latin typeface="Calibri"/>
                <a:cs typeface="Calibri"/>
              </a:rPr>
              <a:t>which </a:t>
            </a:r>
            <a:r>
              <a:rPr sz="1300" dirty="0">
                <a:latin typeface="Calibri"/>
                <a:cs typeface="Calibri"/>
              </a:rPr>
              <a:t>suggests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that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hosts</a:t>
            </a:r>
            <a:r>
              <a:rPr sz="1300" spc="-7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with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more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listings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are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spc="-20" dirty="0">
                <a:latin typeface="Calibri"/>
                <a:cs typeface="Calibri"/>
              </a:rPr>
              <a:t>more </a:t>
            </a:r>
            <a:r>
              <a:rPr sz="1250" dirty="0">
                <a:latin typeface="Calibri"/>
                <a:cs typeface="Calibri"/>
              </a:rPr>
              <a:t>likely</a:t>
            </a:r>
            <a:r>
              <a:rPr sz="1250" spc="6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to</a:t>
            </a:r>
            <a:r>
              <a:rPr sz="1250" spc="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have</a:t>
            </a:r>
            <a:r>
              <a:rPr sz="1250" spc="7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unique</a:t>
            </a:r>
            <a:r>
              <a:rPr sz="1250" spc="10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host</a:t>
            </a:r>
            <a:r>
              <a:rPr sz="1250" spc="80" dirty="0">
                <a:latin typeface="Calibri"/>
                <a:cs typeface="Calibri"/>
              </a:rPr>
              <a:t> </a:t>
            </a:r>
            <a:r>
              <a:rPr sz="1250" spc="-20" dirty="0">
                <a:latin typeface="Calibri"/>
                <a:cs typeface="Calibri"/>
              </a:rPr>
              <a:t>IDs.</a:t>
            </a:r>
            <a:endParaRPr sz="1250">
              <a:latin typeface="Calibri"/>
              <a:cs typeface="Calibri"/>
            </a:endParaRPr>
          </a:p>
          <a:p>
            <a:pPr marL="344805" marR="100330" indent="-144145">
              <a:lnSpc>
                <a:spcPct val="102699"/>
              </a:lnSpc>
              <a:spcBef>
                <a:spcPts val="700"/>
              </a:spcBef>
              <a:buChar char="•"/>
              <a:tabLst>
                <a:tab pos="344805" algn="l"/>
                <a:tab pos="350520" algn="l"/>
              </a:tabLst>
            </a:pPr>
            <a:r>
              <a:rPr sz="1250" dirty="0">
                <a:latin typeface="Calibri"/>
                <a:cs typeface="Calibri"/>
              </a:rPr>
              <a:t>	There</a:t>
            </a:r>
            <a:r>
              <a:rPr sz="1250" spc="10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is</a:t>
            </a:r>
            <a:r>
              <a:rPr sz="1250" spc="1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</a:t>
            </a:r>
            <a:r>
              <a:rPr sz="1250" spc="2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weak</a:t>
            </a:r>
            <a:r>
              <a:rPr sz="1250" spc="8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positive</a:t>
            </a:r>
            <a:r>
              <a:rPr sz="1250" spc="5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correlation</a:t>
            </a:r>
            <a:r>
              <a:rPr sz="1250" spc="130" dirty="0">
                <a:latin typeface="Calibri"/>
                <a:cs typeface="Calibri"/>
              </a:rPr>
              <a:t> </a:t>
            </a:r>
            <a:r>
              <a:rPr sz="1250" spc="-10" dirty="0">
                <a:latin typeface="Calibri"/>
                <a:cs typeface="Calibri"/>
              </a:rPr>
              <a:t>(0.17) </a:t>
            </a:r>
            <a:r>
              <a:rPr sz="1250" dirty="0">
                <a:latin typeface="Calibri"/>
                <a:cs typeface="Calibri"/>
              </a:rPr>
              <a:t>between</a:t>
            </a:r>
            <a:r>
              <a:rPr sz="1250" spc="12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the</a:t>
            </a:r>
            <a:r>
              <a:rPr sz="1250" spc="5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price</a:t>
            </a:r>
            <a:r>
              <a:rPr sz="1250" spc="5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column</a:t>
            </a:r>
            <a:r>
              <a:rPr sz="1250" spc="11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and</a:t>
            </a:r>
            <a:r>
              <a:rPr sz="1250" spc="7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the</a:t>
            </a:r>
            <a:r>
              <a:rPr sz="1250" spc="35" dirty="0">
                <a:latin typeface="Calibri"/>
                <a:cs typeface="Calibri"/>
              </a:rPr>
              <a:t> </a:t>
            </a:r>
            <a:r>
              <a:rPr sz="1250" spc="-20" dirty="0">
                <a:latin typeface="Calibri"/>
                <a:cs typeface="Calibri"/>
              </a:rPr>
              <a:t>Host </a:t>
            </a:r>
            <a:r>
              <a:rPr sz="1250" dirty="0">
                <a:latin typeface="Calibri"/>
                <a:cs typeface="Calibri"/>
              </a:rPr>
              <a:t>Listings</a:t>
            </a:r>
            <a:r>
              <a:rPr sz="1250" spc="9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Count</a:t>
            </a:r>
            <a:r>
              <a:rPr sz="1250" spc="12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column,</a:t>
            </a:r>
            <a:r>
              <a:rPr sz="1250" spc="12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which</a:t>
            </a:r>
            <a:r>
              <a:rPr sz="1250" spc="9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suggests</a:t>
            </a:r>
            <a:r>
              <a:rPr sz="1250" spc="185" dirty="0">
                <a:latin typeface="Calibri"/>
                <a:cs typeface="Calibri"/>
              </a:rPr>
              <a:t> </a:t>
            </a:r>
            <a:r>
              <a:rPr sz="1250" spc="-20" dirty="0">
                <a:latin typeface="Calibri"/>
                <a:cs typeface="Calibri"/>
              </a:rPr>
              <a:t>that </a:t>
            </a:r>
            <a:r>
              <a:rPr sz="1300" dirty="0">
                <a:latin typeface="Calibri"/>
                <a:cs typeface="Calibri"/>
              </a:rPr>
              <a:t>hosts</a:t>
            </a:r>
            <a:r>
              <a:rPr sz="1300" spc="-7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with</a:t>
            </a:r>
            <a:r>
              <a:rPr sz="1300" spc="-4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more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listings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tend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to</a:t>
            </a:r>
            <a:r>
              <a:rPr sz="1300" spc="-7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charge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higher </a:t>
            </a:r>
            <a:r>
              <a:rPr sz="1300" dirty="0">
                <a:latin typeface="Calibri"/>
                <a:cs typeface="Calibri"/>
              </a:rPr>
              <a:t>prices</a:t>
            </a:r>
            <a:r>
              <a:rPr sz="1300" spc="-5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for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their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listings.</a:t>
            </a:r>
            <a:endParaRPr sz="1300">
              <a:latin typeface="Calibri"/>
              <a:cs typeface="Calibri"/>
            </a:endParaRPr>
          </a:p>
          <a:p>
            <a:pPr marL="347345" marR="68580" indent="-146050">
              <a:lnSpc>
                <a:spcPct val="111000"/>
              </a:lnSpc>
              <a:spcBef>
                <a:spcPts val="620"/>
              </a:spcBef>
              <a:buChar char="•"/>
              <a:tabLst>
                <a:tab pos="347345" algn="l"/>
                <a:tab pos="349885" algn="l"/>
              </a:tabLst>
            </a:pPr>
            <a:r>
              <a:rPr sz="1200" dirty="0">
                <a:latin typeface="Calibri"/>
                <a:cs typeface="Calibri"/>
              </a:rPr>
              <a:t>	There</a:t>
            </a:r>
            <a:r>
              <a:rPr sz="1200" spc="2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18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moderate</a:t>
            </a:r>
            <a:r>
              <a:rPr sz="1200" spc="26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positive</a:t>
            </a:r>
            <a:r>
              <a:rPr sz="1200" spc="17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correlation</a:t>
            </a:r>
            <a:r>
              <a:rPr sz="1200" spc="37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(0.23) </a:t>
            </a:r>
            <a:r>
              <a:rPr sz="1150" spc="50" dirty="0">
                <a:latin typeface="Calibri"/>
                <a:cs typeface="Calibri"/>
              </a:rPr>
              <a:t>between</a:t>
            </a:r>
            <a:r>
              <a:rPr sz="1150" spc="190" dirty="0">
                <a:latin typeface="Calibri"/>
                <a:cs typeface="Calibri"/>
              </a:rPr>
              <a:t> </a:t>
            </a:r>
            <a:r>
              <a:rPr sz="1150" spc="55" dirty="0">
                <a:latin typeface="Calibri"/>
                <a:cs typeface="Calibri"/>
              </a:rPr>
              <a:t>the</a:t>
            </a:r>
            <a:r>
              <a:rPr sz="1150" spc="105" dirty="0">
                <a:latin typeface="Calibri"/>
                <a:cs typeface="Calibri"/>
              </a:rPr>
              <a:t> </a:t>
            </a:r>
            <a:r>
              <a:rPr sz="1150" spc="60" dirty="0">
                <a:latin typeface="Calibri"/>
                <a:cs typeface="Calibri"/>
              </a:rPr>
              <a:t>Host</a:t>
            </a:r>
            <a:r>
              <a:rPr sz="1150" spc="105" dirty="0">
                <a:latin typeface="Calibri"/>
                <a:cs typeface="Calibri"/>
              </a:rPr>
              <a:t> </a:t>
            </a:r>
            <a:r>
              <a:rPr sz="1150" spc="10" dirty="0">
                <a:latin typeface="Calibri"/>
                <a:cs typeface="Calibri"/>
              </a:rPr>
              <a:t>Listings</a:t>
            </a:r>
            <a:r>
              <a:rPr sz="1150" spc="120" dirty="0">
                <a:latin typeface="Calibri"/>
                <a:cs typeface="Calibri"/>
              </a:rPr>
              <a:t> </a:t>
            </a:r>
            <a:r>
              <a:rPr sz="1150" spc="60" dirty="0">
                <a:latin typeface="Calibri"/>
                <a:cs typeface="Calibri"/>
              </a:rPr>
              <a:t>Count</a:t>
            </a:r>
            <a:r>
              <a:rPr sz="1150" spc="105" dirty="0">
                <a:latin typeface="Calibri"/>
                <a:cs typeface="Calibri"/>
              </a:rPr>
              <a:t> </a:t>
            </a:r>
            <a:r>
              <a:rPr sz="1150" spc="55" dirty="0">
                <a:latin typeface="Calibri"/>
                <a:cs typeface="Calibri"/>
              </a:rPr>
              <a:t>column</a:t>
            </a:r>
            <a:r>
              <a:rPr sz="1150" spc="185" dirty="0">
                <a:latin typeface="Calibri"/>
                <a:cs typeface="Calibri"/>
              </a:rPr>
              <a:t> </a:t>
            </a:r>
            <a:r>
              <a:rPr sz="1150" spc="30" dirty="0">
                <a:latin typeface="Calibri"/>
                <a:cs typeface="Calibri"/>
              </a:rPr>
              <a:t>and </a:t>
            </a:r>
            <a:r>
              <a:rPr sz="1150" dirty="0">
                <a:latin typeface="Calibri"/>
                <a:cs typeface="Calibri"/>
              </a:rPr>
              <a:t>the</a:t>
            </a:r>
            <a:r>
              <a:rPr sz="1150" spc="120" dirty="0">
                <a:latin typeface="Calibri"/>
                <a:cs typeface="Calibri"/>
              </a:rPr>
              <a:t> </a:t>
            </a:r>
            <a:r>
              <a:rPr sz="1150" spc="50" dirty="0">
                <a:latin typeface="Calibri"/>
                <a:cs typeface="Calibri"/>
              </a:rPr>
              <a:t>avaiIabiIity_365</a:t>
            </a:r>
            <a:r>
              <a:rPr sz="1150" spc="25" dirty="0">
                <a:latin typeface="Calibri"/>
                <a:cs typeface="Calibri"/>
              </a:rPr>
              <a:t> </a:t>
            </a:r>
            <a:r>
              <a:rPr sz="1150" spc="50" dirty="0">
                <a:latin typeface="Calibri"/>
                <a:cs typeface="Calibri"/>
              </a:rPr>
              <a:t>column,</a:t>
            </a:r>
            <a:r>
              <a:rPr sz="1150" spc="145" dirty="0">
                <a:latin typeface="Calibri"/>
                <a:cs typeface="Calibri"/>
              </a:rPr>
              <a:t> </a:t>
            </a:r>
            <a:r>
              <a:rPr sz="1150" spc="55" dirty="0">
                <a:latin typeface="Calibri"/>
                <a:cs typeface="Calibri"/>
              </a:rPr>
              <a:t>which</a:t>
            </a:r>
            <a:r>
              <a:rPr sz="1150" spc="150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suggests </a:t>
            </a:r>
            <a:r>
              <a:rPr sz="1250" dirty="0">
                <a:latin typeface="Calibri"/>
                <a:cs typeface="Calibri"/>
              </a:rPr>
              <a:t>that</a:t>
            </a:r>
            <a:r>
              <a:rPr sz="1250" spc="7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hosts</a:t>
            </a:r>
            <a:r>
              <a:rPr sz="1250" spc="4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with</a:t>
            </a:r>
            <a:r>
              <a:rPr sz="1250" spc="8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more</a:t>
            </a:r>
            <a:r>
              <a:rPr sz="1250" spc="10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listings</a:t>
            </a:r>
            <a:r>
              <a:rPr sz="1250" spc="10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tend</a:t>
            </a:r>
            <a:r>
              <a:rPr sz="1250" spc="8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to</a:t>
            </a:r>
            <a:r>
              <a:rPr sz="1250" spc="55" dirty="0">
                <a:latin typeface="Calibri"/>
                <a:cs typeface="Calibri"/>
              </a:rPr>
              <a:t> </a:t>
            </a:r>
            <a:r>
              <a:rPr sz="1250" spc="-20" dirty="0">
                <a:latin typeface="Calibri"/>
                <a:cs typeface="Calibri"/>
              </a:rPr>
              <a:t>have</a:t>
            </a:r>
            <a:endParaRPr sz="1250">
              <a:latin typeface="Calibri"/>
              <a:cs typeface="Calibri"/>
            </a:endParaRPr>
          </a:p>
          <a:p>
            <a:pPr marL="346075">
              <a:lnSpc>
                <a:spcPct val="100000"/>
              </a:lnSpc>
              <a:spcBef>
                <a:spcPts val="60"/>
              </a:spcBef>
            </a:pPr>
            <a:r>
              <a:rPr sz="1250" dirty="0">
                <a:latin typeface="Calibri"/>
                <a:cs typeface="Calibri"/>
              </a:rPr>
              <a:t>more</a:t>
            </a:r>
            <a:r>
              <a:rPr sz="1250" spc="2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days</a:t>
            </a:r>
            <a:r>
              <a:rPr sz="1250" spc="4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of</a:t>
            </a:r>
            <a:r>
              <a:rPr sz="1250" spc="9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availability</a:t>
            </a:r>
            <a:r>
              <a:rPr sz="1250" spc="13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in</a:t>
            </a:r>
            <a:r>
              <a:rPr sz="1250" spc="4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the</a:t>
            </a:r>
            <a:r>
              <a:rPr sz="1250" spc="6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next</a:t>
            </a:r>
            <a:r>
              <a:rPr sz="1250" spc="9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365</a:t>
            </a:r>
            <a:r>
              <a:rPr sz="1250" spc="45" dirty="0">
                <a:latin typeface="Calibri"/>
                <a:cs typeface="Calibri"/>
              </a:rPr>
              <a:t> </a:t>
            </a:r>
            <a:r>
              <a:rPr sz="1250" spc="-10" dirty="0">
                <a:latin typeface="Calibri"/>
                <a:cs typeface="Calibri"/>
              </a:rPr>
              <a:t>days.</a:t>
            </a:r>
            <a:endParaRPr sz="1250">
              <a:latin typeface="Calibri"/>
              <a:cs typeface="Calibri"/>
            </a:endParaRPr>
          </a:p>
          <a:p>
            <a:pPr marL="344170" marR="111125" indent="-143510">
              <a:lnSpc>
                <a:spcPct val="103499"/>
              </a:lnSpc>
              <a:spcBef>
                <a:spcPts val="715"/>
              </a:spcBef>
              <a:buChar char="•"/>
              <a:tabLst>
                <a:tab pos="344170" algn="l"/>
                <a:tab pos="349885" algn="l"/>
              </a:tabLst>
            </a:pPr>
            <a:r>
              <a:rPr sz="1250" dirty="0">
                <a:latin typeface="Calibri"/>
                <a:cs typeface="Calibri"/>
              </a:rPr>
              <a:t>	There</a:t>
            </a:r>
            <a:r>
              <a:rPr sz="1250" spc="8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is</a:t>
            </a:r>
            <a:r>
              <a:rPr sz="1250" spc="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</a:t>
            </a:r>
            <a:r>
              <a:rPr sz="1250" spc="3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strong</a:t>
            </a:r>
            <a:r>
              <a:rPr sz="1250" spc="7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positive</a:t>
            </a:r>
            <a:r>
              <a:rPr sz="1250" spc="5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correlation</a:t>
            </a:r>
            <a:r>
              <a:rPr sz="1250" spc="120" dirty="0">
                <a:latin typeface="Calibri"/>
                <a:cs typeface="Calibri"/>
              </a:rPr>
              <a:t> </a:t>
            </a:r>
            <a:r>
              <a:rPr sz="1250" spc="-10" dirty="0">
                <a:latin typeface="Calibri"/>
                <a:cs typeface="Calibri"/>
              </a:rPr>
              <a:t>(0.58) </a:t>
            </a:r>
            <a:r>
              <a:rPr sz="1250" dirty="0">
                <a:latin typeface="Calibri"/>
                <a:cs typeface="Calibri"/>
              </a:rPr>
              <a:t>between</a:t>
            </a:r>
            <a:r>
              <a:rPr sz="1250" spc="11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the</a:t>
            </a:r>
            <a:r>
              <a:rPr sz="1250" spc="2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Number</a:t>
            </a:r>
            <a:r>
              <a:rPr sz="1250" spc="15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Of</a:t>
            </a:r>
            <a:r>
              <a:rPr sz="1250" spc="8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Reviews</a:t>
            </a:r>
            <a:r>
              <a:rPr sz="1250" spc="8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column</a:t>
            </a:r>
            <a:r>
              <a:rPr sz="1250" spc="105" dirty="0">
                <a:latin typeface="Calibri"/>
                <a:cs typeface="Calibri"/>
              </a:rPr>
              <a:t> </a:t>
            </a:r>
            <a:r>
              <a:rPr sz="1250" spc="-25" dirty="0">
                <a:latin typeface="Calibri"/>
                <a:cs typeface="Calibri"/>
              </a:rPr>
              <a:t>and </a:t>
            </a:r>
            <a:r>
              <a:rPr sz="1250" dirty="0">
                <a:latin typeface="Calibri"/>
                <a:cs typeface="Calibri"/>
              </a:rPr>
              <a:t>the</a:t>
            </a:r>
            <a:r>
              <a:rPr sz="1250" spc="4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Reviews</a:t>
            </a:r>
            <a:r>
              <a:rPr sz="1250" spc="5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Per</a:t>
            </a:r>
            <a:r>
              <a:rPr sz="1250" spc="12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Month</a:t>
            </a:r>
            <a:r>
              <a:rPr sz="1250" spc="7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column,</a:t>
            </a:r>
            <a:r>
              <a:rPr sz="1250" spc="80" dirty="0">
                <a:latin typeface="Calibri"/>
                <a:cs typeface="Calibri"/>
              </a:rPr>
              <a:t> </a:t>
            </a:r>
            <a:r>
              <a:rPr sz="1250" spc="-10" dirty="0">
                <a:latin typeface="Calibri"/>
                <a:cs typeface="Calibri"/>
              </a:rPr>
              <a:t>which </a:t>
            </a:r>
            <a:r>
              <a:rPr sz="1300" dirty="0">
                <a:latin typeface="Calibri"/>
                <a:cs typeface="Calibri"/>
              </a:rPr>
              <a:t>suggests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that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listings</a:t>
            </a:r>
            <a:r>
              <a:rPr sz="1300" spc="-4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with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more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total</a:t>
            </a:r>
            <a:r>
              <a:rPr sz="1300" spc="-4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reviews </a:t>
            </a:r>
            <a:r>
              <a:rPr sz="1250" dirty="0">
                <a:latin typeface="Calibri"/>
                <a:cs typeface="Calibri"/>
              </a:rPr>
              <a:t>tend</a:t>
            </a:r>
            <a:r>
              <a:rPr sz="1250" spc="6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to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have</a:t>
            </a:r>
            <a:r>
              <a:rPr sz="1250" spc="6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more</a:t>
            </a:r>
            <a:r>
              <a:rPr sz="1250" spc="8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reviews</a:t>
            </a:r>
            <a:r>
              <a:rPr sz="1250" spc="5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per</a:t>
            </a:r>
            <a:r>
              <a:rPr sz="1250" spc="90" dirty="0">
                <a:latin typeface="Calibri"/>
                <a:cs typeface="Calibri"/>
              </a:rPr>
              <a:t> </a:t>
            </a:r>
            <a:r>
              <a:rPr sz="1250" spc="-10" dirty="0">
                <a:latin typeface="Calibri"/>
                <a:cs typeface="Calibri"/>
              </a:rPr>
              <a:t>month.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41709" y="2224347"/>
            <a:ext cx="417195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dirty="0">
                <a:solidFill>
                  <a:srgbClr val="212121"/>
                </a:solidFill>
                <a:latin typeface="Calibri"/>
                <a:cs typeface="Calibri"/>
              </a:rPr>
              <a:t>listing</a:t>
            </a:r>
            <a:r>
              <a:rPr sz="750" spc="45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750" spc="-25" dirty="0">
                <a:solidFill>
                  <a:srgbClr val="1A1A1A"/>
                </a:solidFill>
                <a:latin typeface="Calibri"/>
                <a:cs typeface="Calibri"/>
              </a:rPr>
              <a:t>id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23502" y="2502283"/>
            <a:ext cx="339725" cy="153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00" spc="-10" dirty="0">
                <a:solidFill>
                  <a:srgbClr val="1F1F1F"/>
                </a:solidFill>
                <a:latin typeface="Calibri"/>
                <a:cs typeface="Calibri"/>
              </a:rPr>
              <a:t>h</a:t>
            </a:r>
            <a:r>
              <a:rPr sz="800" spc="-10" dirty="0">
                <a:solidFill>
                  <a:srgbClr val="313131"/>
                </a:solidFill>
                <a:latin typeface="Calibri"/>
                <a:cs typeface="Calibri"/>
              </a:rPr>
              <a:t>ost_id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96346" y="2775233"/>
            <a:ext cx="362585" cy="153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00" spc="-10" dirty="0">
                <a:solidFill>
                  <a:srgbClr val="1F1F1F"/>
                </a:solidFill>
                <a:latin typeface="Calibri"/>
                <a:cs typeface="Calibri"/>
              </a:rPr>
              <a:t>I</a:t>
            </a:r>
            <a:r>
              <a:rPr sz="800" spc="-10" dirty="0">
                <a:solidFill>
                  <a:srgbClr val="232323"/>
                </a:solidFill>
                <a:latin typeface="Calibri"/>
                <a:cs typeface="Calibri"/>
              </a:rPr>
              <a:t>atitude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19275" y="3054416"/>
            <a:ext cx="429895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-10" dirty="0">
                <a:solidFill>
                  <a:srgbClr val="181818"/>
                </a:solidFill>
                <a:latin typeface="Calibri"/>
                <a:cs typeface="Calibri"/>
              </a:rPr>
              <a:t>longitude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09501" y="3332352"/>
            <a:ext cx="241300" cy="153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00" spc="-30" dirty="0">
                <a:solidFill>
                  <a:srgbClr val="1A1A1A"/>
                </a:solidFill>
                <a:latin typeface="Calibri"/>
                <a:cs typeface="Calibri"/>
              </a:rPr>
              <a:t>pI”ice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00525" y="3610287"/>
            <a:ext cx="757555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spc="-10" dirty="0">
                <a:solidFill>
                  <a:srgbClr val="0F0F0F"/>
                </a:solidFill>
                <a:latin typeface="Calibri"/>
                <a:cs typeface="Calibri"/>
              </a:rPr>
              <a:t>miniIrum_nigIJts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49282" y="3896949"/>
            <a:ext cx="601345" cy="153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00" dirty="0">
                <a:solidFill>
                  <a:srgbClr val="2A2A2A"/>
                </a:solidFill>
                <a:latin typeface="Calibri"/>
                <a:cs typeface="Calibri"/>
              </a:rPr>
              <a:t>to</a:t>
            </a:r>
            <a:r>
              <a:rPr sz="800" dirty="0">
                <a:solidFill>
                  <a:srgbClr val="2F2F2F"/>
                </a:solidFill>
                <a:latin typeface="Calibri"/>
                <a:cs typeface="Calibri"/>
              </a:rPr>
              <a:t>tal</a:t>
            </a:r>
            <a:r>
              <a:rPr sz="800" spc="16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800" spc="-25" dirty="0">
                <a:solidFill>
                  <a:srgbClr val="3D3D3D"/>
                </a:solidFill>
                <a:latin typeface="Calibri"/>
                <a:cs typeface="Calibri"/>
              </a:rPr>
              <a:t>re</a:t>
            </a:r>
            <a:r>
              <a:rPr sz="800" spc="-70" dirty="0">
                <a:solidFill>
                  <a:srgbClr val="3D3D3D"/>
                </a:solidFill>
                <a:latin typeface="Calibri"/>
                <a:cs typeface="Calibri"/>
              </a:rPr>
              <a:t> </a:t>
            </a:r>
            <a:r>
              <a:rPr sz="800" spc="-60" dirty="0">
                <a:solidFill>
                  <a:srgbClr val="2D2D2D"/>
                </a:solidFill>
                <a:latin typeface="Calibri"/>
                <a:cs typeface="Calibri"/>
              </a:rPr>
              <a:t>v</a:t>
            </a:r>
            <a:r>
              <a:rPr sz="800" spc="-90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800" spc="-30" dirty="0">
                <a:solidFill>
                  <a:srgbClr val="2A2A2A"/>
                </a:solidFill>
                <a:latin typeface="Calibri"/>
                <a:cs typeface="Calibri"/>
              </a:rPr>
              <a:t>ie\'.'s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73397" y="4167406"/>
            <a:ext cx="880744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spc="-10" dirty="0">
                <a:solidFill>
                  <a:srgbClr val="1F1F1F"/>
                </a:solidFill>
                <a:latin typeface="Calibri"/>
                <a:cs typeface="Calibri"/>
              </a:rPr>
              <a:t>reviews</a:t>
            </a:r>
            <a:r>
              <a:rPr sz="850" spc="12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282828"/>
                </a:solidFill>
                <a:latin typeface="Calibri"/>
                <a:cs typeface="Calibri"/>
              </a:rPr>
              <a:t>per</a:t>
            </a:r>
            <a:r>
              <a:rPr sz="850" spc="114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282828"/>
                </a:solidFill>
                <a:latin typeface="Calibri"/>
                <a:cs typeface="Calibri"/>
              </a:rPr>
              <a:t>month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508917" y="4167406"/>
            <a:ext cx="143510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spc="-25" dirty="0">
                <a:solidFill>
                  <a:srgbClr val="312403"/>
                </a:solidFill>
                <a:latin typeface="Calibri"/>
                <a:cs typeface="Calibri"/>
              </a:rPr>
              <a:t>19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51018" y="4167406"/>
            <a:ext cx="213995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spc="-20" dirty="0">
                <a:solidFill>
                  <a:srgbClr val="2A2308"/>
                </a:solidFill>
                <a:latin typeface="Calibri"/>
                <a:cs typeface="Calibri"/>
              </a:rPr>
              <a:t>0.22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371363" y="4440356"/>
            <a:ext cx="915035" cy="44450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R="30480" algn="r">
              <a:lnSpc>
                <a:spcPct val="100000"/>
              </a:lnSpc>
              <a:spcBef>
                <a:spcPts val="360"/>
              </a:spcBef>
            </a:pPr>
            <a:r>
              <a:rPr sz="1125" baseline="33333" dirty="0">
                <a:solidFill>
                  <a:srgbClr val="1D1D1D"/>
                </a:solidFill>
                <a:latin typeface="Calibri"/>
                <a:cs typeface="Calibri"/>
              </a:rPr>
              <a:t>h</a:t>
            </a:r>
            <a:r>
              <a:rPr sz="1125" spc="427" baseline="33333" dirty="0">
                <a:solidFill>
                  <a:srgbClr val="1D1D1D"/>
                </a:solidFill>
                <a:latin typeface="Calibri"/>
                <a:cs typeface="Calibri"/>
              </a:rPr>
              <a:t> </a:t>
            </a:r>
            <a:r>
              <a:rPr sz="1150" spc="55" dirty="0">
                <a:solidFill>
                  <a:srgbClr val="1D1D1D"/>
                </a:solidFill>
                <a:latin typeface="Calibri"/>
                <a:cs typeface="Calibri"/>
              </a:rPr>
              <a:t>'-</a:t>
            </a:r>
            <a:r>
              <a:rPr sz="1150" spc="70" dirty="0">
                <a:solidFill>
                  <a:srgbClr val="1D1D1D"/>
                </a:solidFill>
                <a:latin typeface="Calibri"/>
                <a:cs typeface="Calibri"/>
              </a:rPr>
              <a:t>"‘</a:t>
            </a:r>
            <a:r>
              <a:rPr sz="1050" spc="104" baseline="35714" dirty="0">
                <a:solidFill>
                  <a:srgbClr val="1D1D1D"/>
                </a:solidFill>
                <a:latin typeface="Calibri"/>
                <a:cs typeface="Calibri"/>
              </a:rPr>
              <a:t>in</a:t>
            </a:r>
            <a:r>
              <a:rPr sz="1150" spc="70" dirty="0">
                <a:solidFill>
                  <a:srgbClr val="1D1D1D"/>
                </a:solidFill>
                <a:latin typeface="Calibri"/>
                <a:cs typeface="Calibri"/>
              </a:rPr>
              <a:t>k'-</a:t>
            </a:r>
            <a:r>
              <a:rPr sz="1150" spc="85" dirty="0">
                <a:solidFill>
                  <a:srgbClr val="1D1D1D"/>
                </a:solidFill>
                <a:latin typeface="Calibri"/>
                <a:cs typeface="Calibri"/>
              </a:rPr>
              <a:t>°</a:t>
            </a:r>
            <a:r>
              <a:rPr sz="1125" spc="127" baseline="33333" dirty="0">
                <a:solidFill>
                  <a:srgbClr val="1D1D1D"/>
                </a:solidFill>
                <a:latin typeface="Calibri"/>
                <a:cs typeface="Calibri"/>
              </a:rPr>
              <a:t>o</a:t>
            </a:r>
            <a:r>
              <a:rPr sz="1125" spc="397" baseline="33333" dirty="0">
                <a:solidFill>
                  <a:srgbClr val="1D1D1D"/>
                </a:solidFill>
                <a:latin typeface="Calibri"/>
                <a:cs typeface="Calibri"/>
              </a:rPr>
              <a:t> </a:t>
            </a:r>
            <a:r>
              <a:rPr sz="1050" spc="-52" baseline="35714" dirty="0">
                <a:solidFill>
                  <a:srgbClr val="1D1D1D"/>
                </a:solidFill>
                <a:latin typeface="Calibri"/>
                <a:cs typeface="Calibri"/>
              </a:rPr>
              <a:t>n</a:t>
            </a:r>
            <a:r>
              <a:rPr sz="1200" spc="-52" baseline="31250" dirty="0">
                <a:solidFill>
                  <a:srgbClr val="1D1D1D"/>
                </a:solidFill>
                <a:latin typeface="Calibri"/>
                <a:cs typeface="Calibri"/>
              </a:rPr>
              <a:t>t</a:t>
            </a:r>
            <a:endParaRPr sz="1200" baseline="31250">
              <a:latin typeface="Calibri"/>
              <a:cs typeface="Calibri"/>
            </a:endParaRPr>
          </a:p>
          <a:p>
            <a:pPr marR="38100" algn="r">
              <a:lnSpc>
                <a:spcPct val="100000"/>
              </a:lnSpc>
              <a:spcBef>
                <a:spcPts val="270"/>
              </a:spcBef>
            </a:pPr>
            <a:r>
              <a:rPr sz="1150" spc="-120" dirty="0">
                <a:solidFill>
                  <a:srgbClr val="1A1A1A"/>
                </a:solidFill>
                <a:latin typeface="Calibri"/>
                <a:cs typeface="Calibri"/>
              </a:rPr>
              <a:t>availability</a:t>
            </a:r>
            <a:r>
              <a:rPr sz="1150" spc="15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150" spc="-25" dirty="0">
                <a:solidFill>
                  <a:srgbClr val="3D3D3D"/>
                </a:solidFill>
                <a:latin typeface="Calibri"/>
                <a:cs typeface="Calibri"/>
              </a:rPr>
              <a:t>365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501106" y="5056054"/>
            <a:ext cx="95250" cy="220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50" spc="-40" dirty="0">
                <a:solidFill>
                  <a:srgbClr val="4F4F4F"/>
                </a:solidFill>
                <a:latin typeface="Calibri"/>
                <a:cs typeface="Calibri"/>
              </a:rPr>
              <a:t>/'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488721" y="5343961"/>
            <a:ext cx="457200" cy="220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379095" algn="l"/>
              </a:tabLst>
            </a:pPr>
            <a:r>
              <a:rPr sz="1250" spc="-50" dirty="0">
                <a:solidFill>
                  <a:srgbClr val="212121"/>
                </a:solidFill>
                <a:latin typeface="Calibri"/>
                <a:cs typeface="Calibri"/>
              </a:rPr>
              <a:t>*</a:t>
            </a:r>
            <a:r>
              <a:rPr sz="1250" dirty="0">
                <a:solidFill>
                  <a:srgbClr val="212121"/>
                </a:solidFill>
                <a:latin typeface="Calibri"/>
                <a:cs typeface="Calibri"/>
              </a:rPr>
              <a:t>	</a:t>
            </a:r>
            <a:r>
              <a:rPr sz="1250" spc="-50" dirty="0">
                <a:solidFill>
                  <a:srgbClr val="1D1D1D"/>
                </a:solidFill>
                <a:latin typeface="Calibri"/>
                <a:cs typeface="Calibri"/>
              </a:rPr>
              <a:t>"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930900" y="4725770"/>
            <a:ext cx="14414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-25" dirty="0">
                <a:solidFill>
                  <a:srgbClr val="261C00"/>
                </a:solidFill>
                <a:latin typeface="Calibri"/>
                <a:cs typeface="Calibri"/>
              </a:rPr>
              <a:t>19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982687" y="5071009"/>
            <a:ext cx="42545" cy="153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00" spc="-50" dirty="0">
                <a:solidFill>
                  <a:srgbClr val="343434"/>
                </a:solidFill>
                <a:latin typeface="Calibri"/>
                <a:cs typeface="Calibri"/>
              </a:rPr>
              <a:t>i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3317" y="4435371"/>
            <a:ext cx="44132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52425" algn="l"/>
              </a:tabLst>
            </a:pPr>
            <a:r>
              <a:rPr sz="950" spc="-25" dirty="0">
                <a:solidFill>
                  <a:srgbClr val="503F18"/>
                </a:solidFill>
                <a:latin typeface="Courier New"/>
                <a:cs typeface="Courier New"/>
              </a:rPr>
              <a:t>17</a:t>
            </a:r>
            <a:r>
              <a:rPr sz="950" dirty="0">
                <a:solidFill>
                  <a:srgbClr val="503F18"/>
                </a:solidFill>
                <a:latin typeface="Courier New"/>
                <a:cs typeface="Courier New"/>
              </a:rPr>
              <a:t>	</a:t>
            </a:r>
            <a:r>
              <a:rPr sz="950" spc="-50" dirty="0">
                <a:solidFill>
                  <a:srgbClr val="89754D"/>
                </a:solidFill>
                <a:latin typeface="Courier New"/>
                <a:cs typeface="Courier New"/>
              </a:rPr>
              <a:t>0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629590" y="5362656"/>
            <a:ext cx="78105" cy="153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00" spc="-50" dirty="0">
                <a:solidFill>
                  <a:srgbClr val="3B3B3B"/>
                </a:solidFill>
                <a:latin typeface="Calibri"/>
                <a:cs typeface="Calibri"/>
              </a:rPr>
              <a:t>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495810" y="2199420"/>
            <a:ext cx="43370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44805" algn="l"/>
              </a:tabLst>
            </a:pPr>
            <a:r>
              <a:rPr sz="950" spc="-25" dirty="0">
                <a:solidFill>
                  <a:srgbClr val="443611"/>
                </a:solidFill>
                <a:latin typeface="Courier New"/>
                <a:cs typeface="Courier New"/>
              </a:rPr>
              <a:t>19</a:t>
            </a:r>
            <a:r>
              <a:rPr sz="950" dirty="0">
                <a:solidFill>
                  <a:srgbClr val="443611"/>
                </a:solidFill>
                <a:latin typeface="Courier New"/>
                <a:cs typeface="Courier New"/>
              </a:rPr>
              <a:t>	</a:t>
            </a:r>
            <a:r>
              <a:rPr sz="950" spc="-50" dirty="0">
                <a:solidFill>
                  <a:srgbClr val="7E6E3F"/>
                </a:solidFill>
                <a:latin typeface="Courier New"/>
                <a:cs typeface="Courier New"/>
              </a:rPr>
              <a:t>0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412491" y="2489820"/>
            <a:ext cx="50990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34975" algn="l"/>
              </a:tabLst>
            </a:pPr>
            <a:r>
              <a:rPr sz="900" spc="-20" dirty="0">
                <a:solidFill>
                  <a:srgbClr val="746E54"/>
                </a:solidFill>
                <a:latin typeface="Cambria"/>
                <a:cs typeface="Cambria"/>
              </a:rPr>
              <a:t>0.</a:t>
            </a:r>
            <a:r>
              <a:rPr sz="900" spc="-20" dirty="0">
                <a:solidFill>
                  <a:srgbClr val="60563D"/>
                </a:solidFill>
                <a:latin typeface="Cambria"/>
                <a:cs typeface="Cambria"/>
              </a:rPr>
              <a:t>2</a:t>
            </a:r>
            <a:r>
              <a:rPr sz="900" spc="-20" dirty="0">
                <a:solidFill>
                  <a:srgbClr val="2F280C"/>
                </a:solidFill>
                <a:latin typeface="Cambria"/>
                <a:cs typeface="Cambria"/>
              </a:rPr>
              <a:t>2</a:t>
            </a:r>
            <a:r>
              <a:rPr sz="900" dirty="0">
                <a:solidFill>
                  <a:srgbClr val="2F280C"/>
                </a:solidFill>
                <a:latin typeface="Cambria"/>
                <a:cs typeface="Cambria"/>
              </a:rPr>
              <a:t>	</a:t>
            </a:r>
            <a:r>
              <a:rPr sz="900" spc="-50" dirty="0">
                <a:solidFill>
                  <a:srgbClr val="5E4F2D"/>
                </a:solidFill>
                <a:latin typeface="Cambria"/>
                <a:cs typeface="Cambria"/>
              </a:rPr>
              <a:t>0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354615" y="2489820"/>
            <a:ext cx="11239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-25" dirty="0">
                <a:solidFill>
                  <a:srgbClr val="443416"/>
                </a:solidFill>
                <a:latin typeface="Arial MT"/>
                <a:cs typeface="Arial MT"/>
              </a:rPr>
              <a:t>l9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257820" y="4429139"/>
            <a:ext cx="228600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spc="-50" dirty="0">
                <a:solidFill>
                  <a:srgbClr val="1F1F1F"/>
                </a:solidFill>
                <a:latin typeface="Courier New"/>
                <a:cs typeface="Courier New"/>
              </a:rPr>
              <a:t>023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965769" y="2928535"/>
            <a:ext cx="241935" cy="153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00" spc="-65" dirty="0">
                <a:solidFill>
                  <a:srgbClr val="181818"/>
                </a:solidFill>
                <a:latin typeface="Courier New"/>
                <a:cs typeface="Courier New"/>
              </a:rPr>
              <a:t>-</a:t>
            </a:r>
            <a:r>
              <a:rPr sz="800" spc="-35" dirty="0">
                <a:solidFill>
                  <a:srgbClr val="181818"/>
                </a:solidFill>
                <a:latin typeface="Courier New"/>
                <a:cs typeface="Courier New"/>
              </a:rPr>
              <a:t>0.6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975392" y="3357279"/>
            <a:ext cx="231775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dirty="0">
                <a:solidFill>
                  <a:srgbClr val="1C1C1C"/>
                </a:solidFill>
                <a:latin typeface="Arial MT"/>
                <a:cs typeface="Arial MT"/>
              </a:rPr>
              <a:t>—</a:t>
            </a:r>
            <a:r>
              <a:rPr sz="750" spc="-25" dirty="0">
                <a:solidFill>
                  <a:srgbClr val="1C1C1C"/>
                </a:solidFill>
                <a:latin typeface="Arial MT"/>
                <a:cs typeface="Arial MT"/>
              </a:rPr>
              <a:t>04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968943" y="3771067"/>
            <a:ext cx="241935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dirty="0">
                <a:solidFill>
                  <a:srgbClr val="212121"/>
                </a:solidFill>
                <a:latin typeface="Courier New"/>
                <a:cs typeface="Courier New"/>
              </a:rPr>
              <a:t>-</a:t>
            </a:r>
            <a:r>
              <a:rPr sz="850" spc="-25" dirty="0">
                <a:solidFill>
                  <a:srgbClr val="212121"/>
                </a:solidFill>
                <a:latin typeface="Courier New"/>
                <a:cs typeface="Courier New"/>
              </a:rPr>
              <a:t>02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973814" y="4202304"/>
            <a:ext cx="236220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-50" dirty="0">
                <a:solidFill>
                  <a:srgbClr val="1C1C1C"/>
                </a:solidFill>
                <a:latin typeface="Courier New"/>
                <a:cs typeface="Courier New"/>
              </a:rPr>
              <a:t>-</a:t>
            </a:r>
            <a:r>
              <a:rPr sz="750" spc="-25" dirty="0">
                <a:solidFill>
                  <a:srgbClr val="1C1C1C"/>
                </a:solidFill>
                <a:latin typeface="Courier New"/>
                <a:cs typeface="Courier New"/>
              </a:rPr>
              <a:t>0.0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976192" y="4644757"/>
            <a:ext cx="295910" cy="130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50" dirty="0">
                <a:solidFill>
                  <a:srgbClr val="1D1D1D"/>
                </a:solidFill>
                <a:latin typeface="Calibri"/>
                <a:cs typeface="Calibri"/>
              </a:rPr>
              <a:t>-</a:t>
            </a:r>
            <a:r>
              <a:rPr sz="650" spc="310" dirty="0">
                <a:solidFill>
                  <a:srgbClr val="1D1D1D"/>
                </a:solidFill>
                <a:latin typeface="Calibri"/>
                <a:cs typeface="Calibri"/>
              </a:rPr>
              <a:t> </a:t>
            </a:r>
            <a:r>
              <a:rPr sz="650" dirty="0">
                <a:solidFill>
                  <a:srgbClr val="242424"/>
                </a:solidFill>
                <a:latin typeface="Calibri"/>
                <a:cs typeface="Calibri"/>
              </a:rPr>
              <a:t>—</a:t>
            </a:r>
            <a:r>
              <a:rPr sz="650" spc="-25" dirty="0">
                <a:solidFill>
                  <a:srgbClr val="242424"/>
                </a:solidFill>
                <a:latin typeface="Calibri"/>
                <a:cs typeface="Calibri"/>
              </a:rPr>
              <a:t>0.2</a:t>
            </a:r>
            <a:endParaRPr sz="6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7144" y="2591011"/>
            <a:ext cx="4744852" cy="145822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9081" y="1218779"/>
            <a:ext cx="8181036" cy="50103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25751" y="4124020"/>
            <a:ext cx="41129" cy="5608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11983" y="4124020"/>
            <a:ext cx="153300" cy="5608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92490" y="4124020"/>
            <a:ext cx="149561" cy="5608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476736" y="4124020"/>
            <a:ext cx="153300" cy="5608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510778" y="4124020"/>
            <a:ext cx="153300" cy="5608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157242" y="4124020"/>
            <a:ext cx="149561" cy="5608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826681" y="1044054"/>
            <a:ext cx="2844800" cy="399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98650" algn="l"/>
              </a:tabLst>
            </a:pPr>
            <a:r>
              <a:rPr sz="2450" u="none" dirty="0">
                <a:solidFill>
                  <a:srgbClr val="F00000"/>
                </a:solidFill>
                <a:latin typeface="Arial MT"/>
                <a:cs typeface="Arial MT"/>
              </a:rPr>
              <a:t>s</a:t>
            </a:r>
            <a:r>
              <a:rPr sz="2450" u="none" spc="85" dirty="0">
                <a:solidFill>
                  <a:srgbClr val="F00000"/>
                </a:solidFill>
                <a:latin typeface="Arial MT"/>
                <a:cs typeface="Arial MT"/>
              </a:rPr>
              <a:t> </a:t>
            </a:r>
            <a:r>
              <a:rPr sz="2450" u="none" spc="60" dirty="0">
                <a:solidFill>
                  <a:srgbClr val="F60307"/>
                </a:solidFill>
                <a:latin typeface="Arial MT"/>
                <a:cs typeface="Arial MT"/>
              </a:rPr>
              <a:t>Price</a:t>
            </a:r>
            <a:r>
              <a:rPr sz="2450" u="none" spc="185" dirty="0">
                <a:solidFill>
                  <a:srgbClr val="F60307"/>
                </a:solidFill>
                <a:latin typeface="Arial MT"/>
                <a:cs typeface="Arial MT"/>
              </a:rPr>
              <a:t> </a:t>
            </a:r>
            <a:r>
              <a:rPr sz="2450" u="none" spc="-25" dirty="0">
                <a:solidFill>
                  <a:srgbClr val="F7010A"/>
                </a:solidFill>
                <a:latin typeface="Arial MT"/>
                <a:cs typeface="Arial MT"/>
              </a:rPr>
              <a:t>Ran</a:t>
            </a:r>
            <a:r>
              <a:rPr sz="2450" u="none" dirty="0">
                <a:solidFill>
                  <a:srgbClr val="F7010A"/>
                </a:solidFill>
                <a:latin typeface="Arial MT"/>
                <a:cs typeface="Arial MT"/>
              </a:rPr>
              <a:t>	</a:t>
            </a:r>
            <a:r>
              <a:rPr sz="2450" u="none" dirty="0">
                <a:solidFill>
                  <a:srgbClr val="FB0100"/>
                </a:solidFill>
                <a:latin typeface="Arial MT"/>
                <a:cs typeface="Arial MT"/>
              </a:rPr>
              <a:t>e</a:t>
            </a:r>
            <a:r>
              <a:rPr sz="2450" u="none" spc="145" dirty="0">
                <a:solidFill>
                  <a:srgbClr val="FB0100"/>
                </a:solidFill>
                <a:latin typeface="Arial MT"/>
                <a:cs typeface="Arial MT"/>
              </a:rPr>
              <a:t> </a:t>
            </a:r>
            <a:r>
              <a:rPr sz="2450" u="none" spc="-20" dirty="0">
                <a:solidFill>
                  <a:srgbClr val="FB0005"/>
                </a:solidFill>
                <a:latin typeface="Arial MT"/>
                <a:cs typeface="Arial MT"/>
              </a:rPr>
              <a:t>Usin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1800" y="1044054"/>
            <a:ext cx="4733290" cy="120078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37160" marR="5080" indent="97790">
              <a:lnSpc>
                <a:spcPct val="78100"/>
              </a:lnSpc>
              <a:spcBef>
                <a:spcPts val="745"/>
              </a:spcBef>
              <a:tabLst>
                <a:tab pos="1125220" algn="l"/>
              </a:tabLst>
            </a:pPr>
            <a:r>
              <a:rPr sz="2450" spc="145" dirty="0">
                <a:solidFill>
                  <a:srgbClr val="FD0000"/>
                </a:solidFill>
                <a:latin typeface="Arial MT"/>
                <a:cs typeface="Arial MT"/>
              </a:rPr>
              <a:t>Distribution</a:t>
            </a:r>
            <a:r>
              <a:rPr sz="2450" spc="265" dirty="0">
                <a:solidFill>
                  <a:srgbClr val="FD0000"/>
                </a:solidFill>
                <a:latin typeface="Arial MT"/>
                <a:cs typeface="Arial MT"/>
              </a:rPr>
              <a:t> </a:t>
            </a:r>
            <a:r>
              <a:rPr sz="2450" dirty="0">
                <a:solidFill>
                  <a:srgbClr val="FD0100"/>
                </a:solidFill>
                <a:latin typeface="Arial MT"/>
                <a:cs typeface="Arial MT"/>
              </a:rPr>
              <a:t>Of</a:t>
            </a:r>
            <a:r>
              <a:rPr sz="2450" spc="190" dirty="0">
                <a:solidFill>
                  <a:srgbClr val="FD0100"/>
                </a:solidFill>
                <a:latin typeface="Arial MT"/>
                <a:cs typeface="Arial MT"/>
              </a:rPr>
              <a:t> </a:t>
            </a:r>
            <a:r>
              <a:rPr sz="2450" spc="110" dirty="0">
                <a:solidFill>
                  <a:srgbClr val="FB0005"/>
                </a:solidFill>
                <a:latin typeface="Arial MT"/>
                <a:cs typeface="Arial MT"/>
              </a:rPr>
              <a:t>Airbnb</a:t>
            </a:r>
            <a:r>
              <a:rPr sz="2450" spc="265" dirty="0">
                <a:solidFill>
                  <a:srgbClr val="FB0005"/>
                </a:solidFill>
                <a:latin typeface="Arial MT"/>
                <a:cs typeface="Arial MT"/>
              </a:rPr>
              <a:t> </a:t>
            </a:r>
            <a:r>
              <a:rPr sz="2450" spc="85" dirty="0">
                <a:solidFill>
                  <a:srgbClr val="F90300"/>
                </a:solidFill>
                <a:latin typeface="Arial MT"/>
                <a:cs typeface="Arial MT"/>
              </a:rPr>
              <a:t>Bookin </a:t>
            </a:r>
            <a:r>
              <a:rPr sz="2450" spc="95" dirty="0">
                <a:solidFill>
                  <a:srgbClr val="F60303"/>
                </a:solidFill>
                <a:latin typeface="Arial MT"/>
                <a:cs typeface="Arial MT"/>
              </a:rPr>
              <a:t>Histo</a:t>
            </a:r>
            <a:r>
              <a:rPr sz="2450" dirty="0">
                <a:solidFill>
                  <a:srgbClr val="F60303"/>
                </a:solidFill>
                <a:latin typeface="Arial MT"/>
                <a:cs typeface="Arial MT"/>
              </a:rPr>
              <a:t>	</a:t>
            </a:r>
            <a:r>
              <a:rPr sz="2450" spc="100" dirty="0">
                <a:solidFill>
                  <a:srgbClr val="F70105"/>
                </a:solidFill>
                <a:latin typeface="Arial MT"/>
                <a:cs typeface="Arial MT"/>
              </a:rPr>
              <a:t>ram</a:t>
            </a:r>
            <a:endParaRPr sz="2450">
              <a:latin typeface="Arial MT"/>
              <a:cs typeface="Arial MT"/>
            </a:endParaRPr>
          </a:p>
          <a:p>
            <a:pPr marL="2282825">
              <a:lnSpc>
                <a:spcPct val="100000"/>
              </a:lnSpc>
              <a:spcBef>
                <a:spcPts val="1210"/>
              </a:spcBef>
            </a:pPr>
            <a:r>
              <a:rPr sz="950" spc="100" dirty="0">
                <a:solidFill>
                  <a:srgbClr val="161616"/>
                </a:solidFill>
                <a:latin typeface="Calibri"/>
                <a:cs typeface="Calibri"/>
              </a:rPr>
              <a:t>Distribution</a:t>
            </a:r>
            <a:r>
              <a:rPr sz="950" spc="18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950" spc="105" dirty="0">
                <a:solidFill>
                  <a:srgbClr val="1C1C1C"/>
                </a:solidFill>
                <a:latin typeface="Calibri"/>
                <a:cs typeface="Calibri"/>
              </a:rPr>
              <a:t>of</a:t>
            </a:r>
            <a:r>
              <a:rPr sz="950" spc="40" dirty="0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sz="950" spc="100" dirty="0">
                <a:solidFill>
                  <a:srgbClr val="1F1F1F"/>
                </a:solidFill>
                <a:latin typeface="Calibri"/>
                <a:cs typeface="Calibri"/>
              </a:rPr>
              <a:t>Airbn</a:t>
            </a:r>
            <a:r>
              <a:rPr sz="950" spc="-12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950" spc="120" dirty="0">
                <a:solidFill>
                  <a:srgbClr val="2B2B2B"/>
                </a:solidFill>
                <a:latin typeface="Calibri"/>
                <a:cs typeface="Calibri"/>
              </a:rPr>
              <a:t>b</a:t>
            </a:r>
            <a:r>
              <a:rPr sz="950" spc="100" dirty="0">
                <a:solidFill>
                  <a:srgbClr val="2B2B2B"/>
                </a:solidFill>
                <a:latin typeface="Calibri"/>
                <a:cs typeface="Calibri"/>
              </a:rPr>
              <a:t> </a:t>
            </a:r>
            <a:r>
              <a:rPr sz="950" spc="80" dirty="0">
                <a:solidFill>
                  <a:srgbClr val="1F1F1F"/>
                </a:solidFill>
                <a:latin typeface="Calibri"/>
                <a:cs typeface="Calibri"/>
              </a:rPr>
              <a:t>Pri</a:t>
            </a:r>
            <a:r>
              <a:rPr sz="950" spc="80" dirty="0">
                <a:solidFill>
                  <a:srgbClr val="232323"/>
                </a:solidFill>
                <a:latin typeface="Calibri"/>
                <a:cs typeface="Calibri"/>
              </a:rPr>
              <a:t>ces</a:t>
            </a:r>
            <a:endParaRPr sz="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700" spc="-10" dirty="0">
                <a:solidFill>
                  <a:srgbClr val="2D2D2D"/>
                </a:solidFill>
                <a:latin typeface="Arial MT"/>
                <a:cs typeface="Arial MT"/>
              </a:rPr>
              <a:t>0.ONO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1800" y="2851261"/>
            <a:ext cx="270510" cy="12636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spc="-25" dirty="0">
                <a:solidFill>
                  <a:srgbClr val="3B3B3B"/>
                </a:solidFill>
                <a:latin typeface="Arial MT"/>
                <a:cs typeface="Arial MT"/>
              </a:rPr>
              <a:t>0.OO6</a:t>
            </a:r>
            <a:endParaRPr sz="7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20"/>
              </a:spcBef>
            </a:pPr>
            <a:endParaRPr sz="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700" spc="-25" dirty="0">
                <a:solidFill>
                  <a:srgbClr val="313131"/>
                </a:solidFill>
                <a:latin typeface="Arial MT"/>
                <a:cs typeface="Arial MT"/>
              </a:rPr>
              <a:t>0.OO4</a:t>
            </a:r>
            <a:endParaRPr sz="7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9"/>
              </a:spcBef>
            </a:pPr>
            <a:endParaRPr sz="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700" spc="-25" dirty="0">
                <a:solidFill>
                  <a:srgbClr val="242424"/>
                </a:solidFill>
                <a:latin typeface="Arial MT"/>
                <a:cs typeface="Arial MT"/>
              </a:rPr>
              <a:t>0.OO2</a:t>
            </a:r>
            <a:endParaRPr sz="7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20"/>
              </a:spcBef>
            </a:pPr>
            <a:endParaRPr sz="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700" spc="-60" dirty="0">
                <a:solidFill>
                  <a:srgbClr val="3D3D3D"/>
                </a:solidFill>
                <a:latin typeface="Arial MT"/>
                <a:cs typeface="Arial MT"/>
              </a:rPr>
              <a:t>0.OOO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3040" y="4587426"/>
            <a:ext cx="8117205" cy="1623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OBSERVATIONS</a:t>
            </a:r>
            <a:r>
              <a:rPr sz="1500" spc="65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:-</a:t>
            </a:r>
            <a:endParaRPr sz="1500">
              <a:latin typeface="Calibri"/>
              <a:cs typeface="Calibri"/>
            </a:endParaRPr>
          </a:p>
          <a:p>
            <a:pPr marL="295910" marR="115570" indent="-143510">
              <a:lnSpc>
                <a:spcPct val="108400"/>
              </a:lnSpc>
              <a:spcBef>
                <a:spcPts val="969"/>
              </a:spcBef>
              <a:buChar char="•"/>
              <a:tabLst>
                <a:tab pos="295910" algn="l"/>
                <a:tab pos="297180" algn="l"/>
              </a:tabLst>
            </a:pPr>
            <a:r>
              <a:rPr sz="1200" dirty="0">
                <a:latin typeface="Calibri"/>
                <a:cs typeface="Calibri"/>
              </a:rPr>
              <a:t>	The</a:t>
            </a:r>
            <a:r>
              <a:rPr sz="1200" spc="1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range</a:t>
            </a:r>
            <a:r>
              <a:rPr sz="1200" spc="20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16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prices</a:t>
            </a:r>
            <a:r>
              <a:rPr sz="1200" spc="1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being</a:t>
            </a:r>
            <a:r>
              <a:rPr sz="1200" spc="1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charged</a:t>
            </a:r>
            <a:r>
              <a:rPr sz="1200" spc="204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Airbnb</a:t>
            </a:r>
            <a:r>
              <a:rPr sz="1200" spc="17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appears</a:t>
            </a:r>
            <a:r>
              <a:rPr sz="1200" spc="26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1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1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from</a:t>
            </a:r>
            <a:r>
              <a:rPr sz="1200" spc="2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20$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spc="50" dirty="0">
                <a:latin typeface="Calibri"/>
                <a:cs typeface="Calibri"/>
              </a:rPr>
              <a:t>to</a:t>
            </a:r>
            <a:r>
              <a:rPr sz="1200" spc="1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330$</a:t>
            </a:r>
            <a:r>
              <a:rPr sz="1200" spc="26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,</a:t>
            </a:r>
            <a:r>
              <a:rPr sz="1200" spc="17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with</a:t>
            </a:r>
            <a:r>
              <a:rPr sz="1200" spc="229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1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majority</a:t>
            </a:r>
            <a:r>
              <a:rPr sz="1200" spc="2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204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listings</a:t>
            </a:r>
            <a:r>
              <a:rPr sz="1200" spc="204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falling</a:t>
            </a:r>
            <a:r>
              <a:rPr sz="1200" spc="21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in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1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price</a:t>
            </a:r>
            <a:r>
              <a:rPr sz="1200" spc="1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range</a:t>
            </a:r>
            <a:r>
              <a:rPr sz="1200" spc="1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18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50$</a:t>
            </a:r>
            <a:r>
              <a:rPr sz="1200" spc="145" dirty="0">
                <a:latin typeface="Calibri"/>
                <a:cs typeface="Calibri"/>
              </a:rPr>
              <a:t> </a:t>
            </a:r>
            <a:r>
              <a:rPr sz="1200" spc="50" dirty="0">
                <a:latin typeface="Calibri"/>
                <a:cs typeface="Calibri"/>
              </a:rPr>
              <a:t>to</a:t>
            </a:r>
            <a:r>
              <a:rPr sz="1200" spc="10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150$</a:t>
            </a:r>
            <a:r>
              <a:rPr sz="1200" spc="13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297815" indent="-145415">
              <a:lnSpc>
                <a:spcPct val="100000"/>
              </a:lnSpc>
              <a:spcBef>
                <a:spcPts val="1010"/>
              </a:spcBef>
              <a:buChar char="•"/>
              <a:tabLst>
                <a:tab pos="297815" algn="l"/>
              </a:tabLst>
            </a:pPr>
            <a:r>
              <a:rPr sz="1250" dirty="0">
                <a:latin typeface="Calibri"/>
                <a:cs typeface="Calibri"/>
              </a:rPr>
              <a:t>The</a:t>
            </a:r>
            <a:r>
              <a:rPr sz="1250" spc="5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distribution</a:t>
            </a:r>
            <a:r>
              <a:rPr sz="1250" spc="16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of</a:t>
            </a:r>
            <a:r>
              <a:rPr sz="1250" spc="9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prices</a:t>
            </a:r>
            <a:r>
              <a:rPr sz="1250" spc="11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appears</a:t>
            </a:r>
            <a:r>
              <a:rPr sz="1250" spc="10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to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have</a:t>
            </a:r>
            <a:r>
              <a:rPr sz="1250" spc="8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</a:t>
            </a:r>
            <a:r>
              <a:rPr sz="1250" spc="2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peak</a:t>
            </a:r>
            <a:r>
              <a:rPr sz="1250" spc="7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in</a:t>
            </a:r>
            <a:r>
              <a:rPr sz="1250" spc="3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the</a:t>
            </a:r>
            <a:r>
              <a:rPr sz="1250" spc="11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50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to</a:t>
            </a:r>
            <a:r>
              <a:rPr sz="1250" spc="5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150$</a:t>
            </a:r>
            <a:r>
              <a:rPr sz="1250" spc="7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range,</a:t>
            </a:r>
            <a:r>
              <a:rPr sz="1250" spc="4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with</a:t>
            </a:r>
            <a:r>
              <a:rPr sz="1250" spc="6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</a:t>
            </a:r>
            <a:r>
              <a:rPr sz="1250" spc="5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relatively</a:t>
            </a:r>
            <a:r>
              <a:rPr sz="1250" spc="8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lower</a:t>
            </a:r>
            <a:r>
              <a:rPr sz="1250" spc="8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density</a:t>
            </a:r>
            <a:r>
              <a:rPr sz="1250" spc="8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of</a:t>
            </a:r>
            <a:r>
              <a:rPr sz="1250" spc="9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listings</a:t>
            </a:r>
            <a:r>
              <a:rPr sz="1250" spc="114" dirty="0">
                <a:latin typeface="Calibri"/>
                <a:cs typeface="Calibri"/>
              </a:rPr>
              <a:t> </a:t>
            </a:r>
            <a:r>
              <a:rPr sz="1250" spc="-25" dirty="0">
                <a:latin typeface="Calibri"/>
                <a:cs typeface="Calibri"/>
              </a:rPr>
              <a:t>in</a:t>
            </a:r>
            <a:endParaRPr sz="1250">
              <a:latin typeface="Calibri"/>
              <a:cs typeface="Calibri"/>
            </a:endParaRPr>
          </a:p>
          <a:p>
            <a:pPr marL="293370">
              <a:lnSpc>
                <a:spcPct val="100000"/>
              </a:lnSpc>
              <a:spcBef>
                <a:spcPts val="10"/>
              </a:spcBef>
            </a:pPr>
            <a:r>
              <a:rPr sz="1300" dirty="0">
                <a:latin typeface="Calibri"/>
                <a:cs typeface="Calibri"/>
              </a:rPr>
              <a:t>higher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and</a:t>
            </a:r>
            <a:r>
              <a:rPr sz="1300" spc="-5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lower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price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ranges.</a:t>
            </a:r>
            <a:endParaRPr sz="1300">
              <a:latin typeface="Calibri"/>
              <a:cs typeface="Calibri"/>
            </a:endParaRPr>
          </a:p>
          <a:p>
            <a:pPr marL="297180" indent="-130175">
              <a:lnSpc>
                <a:spcPct val="100000"/>
              </a:lnSpc>
              <a:spcBef>
                <a:spcPts val="1085"/>
              </a:spcBef>
              <a:buChar char="•"/>
              <a:tabLst>
                <a:tab pos="297180" algn="l"/>
              </a:tabLst>
            </a:pPr>
            <a:r>
              <a:rPr sz="1250" dirty="0">
                <a:latin typeface="Calibri"/>
                <a:cs typeface="Calibri"/>
              </a:rPr>
              <a:t>There</a:t>
            </a:r>
            <a:r>
              <a:rPr sz="1250" spc="8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may</a:t>
            </a:r>
            <a:r>
              <a:rPr sz="1250" spc="4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be</a:t>
            </a:r>
            <a:r>
              <a:rPr sz="1250" spc="4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fewer</a:t>
            </a:r>
            <a:r>
              <a:rPr sz="1250" spc="12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listings</a:t>
            </a:r>
            <a:r>
              <a:rPr sz="1250" spc="10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available</a:t>
            </a:r>
            <a:r>
              <a:rPr sz="1250" spc="13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at</a:t>
            </a:r>
            <a:r>
              <a:rPr sz="1250" spc="2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prices</a:t>
            </a:r>
            <a:r>
              <a:rPr sz="1250" spc="6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above</a:t>
            </a:r>
            <a:r>
              <a:rPr sz="1250" spc="8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250$</a:t>
            </a:r>
            <a:r>
              <a:rPr sz="1250" spc="14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,</a:t>
            </a:r>
            <a:r>
              <a:rPr sz="1250" spc="6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as</a:t>
            </a:r>
            <a:r>
              <a:rPr sz="1250" spc="2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the</a:t>
            </a:r>
            <a:r>
              <a:rPr sz="1250" spc="4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density</a:t>
            </a:r>
            <a:r>
              <a:rPr sz="1250" spc="8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of</a:t>
            </a:r>
            <a:r>
              <a:rPr sz="1250" spc="4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listings</a:t>
            </a:r>
            <a:r>
              <a:rPr sz="1250" spc="6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drops</a:t>
            </a:r>
            <a:r>
              <a:rPr sz="1250" spc="8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significantly</a:t>
            </a:r>
            <a:r>
              <a:rPr sz="1250" spc="11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in</a:t>
            </a:r>
            <a:r>
              <a:rPr sz="1250" spc="4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this</a:t>
            </a:r>
            <a:r>
              <a:rPr sz="1250" spc="15" dirty="0">
                <a:latin typeface="Calibri"/>
                <a:cs typeface="Calibri"/>
              </a:rPr>
              <a:t> </a:t>
            </a:r>
            <a:r>
              <a:rPr sz="1250" spc="-10" dirty="0">
                <a:latin typeface="Calibri"/>
                <a:cs typeface="Calibri"/>
              </a:rPr>
              <a:t>range.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51865" y="4076422"/>
            <a:ext cx="119380" cy="130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50" spc="-25" dirty="0">
                <a:solidFill>
                  <a:srgbClr val="363636"/>
                </a:solidFill>
                <a:latin typeface="Calibri"/>
                <a:cs typeface="Calibri"/>
              </a:rPr>
              <a:t>50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37056" y="4159929"/>
            <a:ext cx="304800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spc="-10" dirty="0">
                <a:solidFill>
                  <a:srgbClr val="181818"/>
                </a:solidFill>
                <a:latin typeface="Calibri"/>
                <a:cs typeface="Calibri"/>
              </a:rPr>
              <a:t>Price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11817" y="4063959"/>
            <a:ext cx="194310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-25" dirty="0">
                <a:solidFill>
                  <a:srgbClr val="242424"/>
                </a:solidFill>
                <a:latin typeface="Courier New"/>
                <a:cs typeface="Courier New"/>
              </a:rPr>
              <a:t>300</a:t>
            </a:r>
            <a:endParaRPr sz="7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43397" y="4767137"/>
            <a:ext cx="4228862" cy="32903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66785" y="1977806"/>
            <a:ext cx="665550" cy="23630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50155" y="1970329"/>
            <a:ext cx="381382" cy="237429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539406" y="4213757"/>
            <a:ext cx="665550" cy="2355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55507" y="1158955"/>
            <a:ext cx="7694959" cy="545901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8705599" y="4307981"/>
            <a:ext cx="664210" cy="0"/>
          </a:xfrm>
          <a:custGeom>
            <a:avLst/>
            <a:gdLst/>
            <a:ahLst/>
            <a:cxnLst/>
            <a:rect l="l" t="t" r="r" b="b"/>
            <a:pathLst>
              <a:path w="664209">
                <a:moveTo>
                  <a:pt x="0" y="0"/>
                </a:moveTo>
                <a:lnTo>
                  <a:pt x="664054" y="0"/>
                </a:lnTo>
              </a:path>
            </a:pathLst>
          </a:custGeom>
          <a:ln w="23929">
            <a:solidFill>
              <a:srgbClr val="AF5B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76971" y="2714399"/>
            <a:ext cx="89737" cy="781461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7845618" y="3660379"/>
            <a:ext cx="680720" cy="807720"/>
            <a:chOff x="7845618" y="3660379"/>
            <a:chExt cx="680720" cy="807720"/>
          </a:xfrm>
        </p:grpSpPr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45618" y="4325929"/>
              <a:ext cx="661811" cy="14208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45618" y="3660379"/>
              <a:ext cx="680506" cy="807634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89081" y="1297299"/>
            <a:ext cx="1263798" cy="22434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852705" y="4019328"/>
            <a:ext cx="157039" cy="44868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807836" y="2183454"/>
            <a:ext cx="201908" cy="44868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044080" y="1004170"/>
            <a:ext cx="1694180" cy="4292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50" u="none" dirty="0">
                <a:solidFill>
                  <a:srgbClr val="F60108"/>
                </a:solidFill>
              </a:rPr>
              <a:t>Total</a:t>
            </a:r>
            <a:r>
              <a:rPr sz="2650" u="none" spc="405" dirty="0">
                <a:solidFill>
                  <a:srgbClr val="F60108"/>
                </a:solidFill>
              </a:rPr>
              <a:t> </a:t>
            </a:r>
            <a:r>
              <a:rPr sz="3975" u="none" spc="202" baseline="1048" dirty="0">
                <a:solidFill>
                  <a:srgbClr val="FD0008"/>
                </a:solidFill>
              </a:rPr>
              <a:t>Listin</a:t>
            </a:r>
            <a:endParaRPr sz="3975" baseline="1048"/>
          </a:p>
        </p:txBody>
      </p:sp>
      <p:sp>
        <p:nvSpPr>
          <p:cNvPr id="16" name="object 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OBSERVATIONS</a:t>
            </a:r>
            <a:r>
              <a:rPr u="none" spc="65" dirty="0"/>
              <a:t> </a:t>
            </a:r>
            <a:r>
              <a:rPr u="none" spc="-25" dirty="0"/>
              <a:t>:-</a:t>
            </a:r>
          </a:p>
          <a:p>
            <a:pPr marL="343535" marR="5080" indent="-142875">
              <a:lnSpc>
                <a:spcPct val="104000"/>
              </a:lnSpc>
              <a:spcBef>
                <a:spcPts val="1215"/>
              </a:spcBef>
              <a:buChar char="•"/>
              <a:tabLst>
                <a:tab pos="343535" algn="l"/>
                <a:tab pos="344805" algn="l"/>
              </a:tabLst>
            </a:pPr>
            <a:r>
              <a:rPr sz="1250" u="none" dirty="0"/>
              <a:t>	Manhattan</a:t>
            </a:r>
            <a:r>
              <a:rPr sz="1250" u="none" spc="145" dirty="0"/>
              <a:t> </a:t>
            </a:r>
            <a:r>
              <a:rPr sz="1250" u="none" dirty="0"/>
              <a:t>and</a:t>
            </a:r>
            <a:r>
              <a:rPr sz="1250" u="none" spc="70" dirty="0"/>
              <a:t> </a:t>
            </a:r>
            <a:r>
              <a:rPr sz="1250" u="none" dirty="0"/>
              <a:t>Brooklyn</a:t>
            </a:r>
            <a:r>
              <a:rPr sz="1250" u="none" spc="85" dirty="0"/>
              <a:t> </a:t>
            </a:r>
            <a:r>
              <a:rPr sz="1250" u="none" dirty="0"/>
              <a:t>have</a:t>
            </a:r>
            <a:r>
              <a:rPr sz="1250" u="none" spc="75" dirty="0"/>
              <a:t> </a:t>
            </a:r>
            <a:r>
              <a:rPr sz="1250" u="none" dirty="0"/>
              <a:t>the</a:t>
            </a:r>
            <a:r>
              <a:rPr sz="1250" u="none" spc="35" dirty="0"/>
              <a:t> </a:t>
            </a:r>
            <a:r>
              <a:rPr sz="1250" u="none" dirty="0"/>
              <a:t>highest</a:t>
            </a:r>
            <a:r>
              <a:rPr sz="1250" u="none" spc="85" dirty="0"/>
              <a:t> </a:t>
            </a:r>
            <a:r>
              <a:rPr sz="1250" u="none" dirty="0"/>
              <a:t>number</a:t>
            </a:r>
            <a:r>
              <a:rPr sz="1250" u="none" spc="110" dirty="0"/>
              <a:t> </a:t>
            </a:r>
            <a:r>
              <a:rPr sz="1250" u="none" dirty="0"/>
              <a:t>of</a:t>
            </a:r>
            <a:r>
              <a:rPr sz="1250" u="none" spc="85" dirty="0"/>
              <a:t> </a:t>
            </a:r>
            <a:r>
              <a:rPr sz="1250" u="none" spc="-10" dirty="0"/>
              <a:t>listings </a:t>
            </a:r>
            <a:r>
              <a:rPr sz="1250" u="none" dirty="0"/>
              <a:t>on</a:t>
            </a:r>
            <a:r>
              <a:rPr sz="1250" u="none" spc="55" dirty="0"/>
              <a:t> </a:t>
            </a:r>
            <a:r>
              <a:rPr sz="1250" u="none" dirty="0"/>
              <a:t>Airbnb,</a:t>
            </a:r>
            <a:r>
              <a:rPr sz="1250" u="none" spc="65" dirty="0"/>
              <a:t> </a:t>
            </a:r>
            <a:r>
              <a:rPr sz="1250" u="none" dirty="0"/>
              <a:t>with</a:t>
            </a:r>
            <a:r>
              <a:rPr sz="1250" u="none" spc="95" dirty="0"/>
              <a:t> </a:t>
            </a:r>
            <a:r>
              <a:rPr sz="1250" u="none" dirty="0"/>
              <a:t>over</a:t>
            </a:r>
            <a:r>
              <a:rPr sz="1250" u="none" spc="125" dirty="0"/>
              <a:t> </a:t>
            </a:r>
            <a:r>
              <a:rPr sz="1250" u="none" dirty="0"/>
              <a:t>19,000</a:t>
            </a:r>
            <a:r>
              <a:rPr sz="1250" u="none" spc="65" dirty="0"/>
              <a:t> </a:t>
            </a:r>
            <a:r>
              <a:rPr sz="1250" u="none" dirty="0"/>
              <a:t>listings</a:t>
            </a:r>
            <a:r>
              <a:rPr sz="1250" u="none" spc="80" dirty="0"/>
              <a:t> </a:t>
            </a:r>
            <a:r>
              <a:rPr sz="1250" u="none" spc="-10" dirty="0"/>
              <a:t>each.</a:t>
            </a:r>
            <a:endParaRPr sz="1250"/>
          </a:p>
          <a:p>
            <a:pPr marL="339090" marR="5715" indent="-138430">
              <a:lnSpc>
                <a:spcPct val="104700"/>
              </a:lnSpc>
              <a:spcBef>
                <a:spcPts val="1225"/>
              </a:spcBef>
              <a:buChar char="•"/>
              <a:tabLst>
                <a:tab pos="339090" algn="l"/>
                <a:tab pos="343535" algn="l"/>
              </a:tabLst>
            </a:pPr>
            <a:r>
              <a:rPr sz="1250" u="none" dirty="0"/>
              <a:t>	Queens</a:t>
            </a:r>
            <a:r>
              <a:rPr sz="1250" u="none" spc="90" dirty="0"/>
              <a:t> </a:t>
            </a:r>
            <a:r>
              <a:rPr sz="1250" u="none" dirty="0"/>
              <a:t>and</a:t>
            </a:r>
            <a:r>
              <a:rPr sz="1250" u="none" spc="65" dirty="0"/>
              <a:t> </a:t>
            </a:r>
            <a:r>
              <a:rPr sz="1250" u="none" dirty="0"/>
              <a:t>the</a:t>
            </a:r>
            <a:r>
              <a:rPr sz="1250" u="none" spc="20" dirty="0"/>
              <a:t> </a:t>
            </a:r>
            <a:r>
              <a:rPr sz="1250" u="none" dirty="0"/>
              <a:t>Bronx</a:t>
            </a:r>
            <a:r>
              <a:rPr sz="1250" u="none" spc="60" dirty="0"/>
              <a:t> </a:t>
            </a:r>
            <a:r>
              <a:rPr sz="1250" u="none" dirty="0"/>
              <a:t>have</a:t>
            </a:r>
            <a:r>
              <a:rPr sz="1250" u="none" spc="45" dirty="0"/>
              <a:t> </a:t>
            </a:r>
            <a:r>
              <a:rPr sz="1250" u="none" dirty="0"/>
              <a:t>significantly</a:t>
            </a:r>
            <a:r>
              <a:rPr sz="1250" u="none" spc="114" dirty="0"/>
              <a:t> </a:t>
            </a:r>
            <a:r>
              <a:rPr sz="1250" u="none" dirty="0"/>
              <a:t>fewer</a:t>
            </a:r>
            <a:r>
              <a:rPr sz="1250" u="none" spc="85" dirty="0"/>
              <a:t> </a:t>
            </a:r>
            <a:r>
              <a:rPr sz="1250" u="none" spc="-10" dirty="0"/>
              <a:t>listings </a:t>
            </a:r>
            <a:r>
              <a:rPr sz="1250" u="none" dirty="0"/>
              <a:t>compared</a:t>
            </a:r>
            <a:r>
              <a:rPr sz="1250" u="none" spc="175" dirty="0"/>
              <a:t> </a:t>
            </a:r>
            <a:r>
              <a:rPr sz="1250" u="none" dirty="0"/>
              <a:t>to</a:t>
            </a:r>
            <a:r>
              <a:rPr sz="1250" u="none" spc="30" dirty="0"/>
              <a:t> </a:t>
            </a:r>
            <a:r>
              <a:rPr sz="1250" u="none" dirty="0"/>
              <a:t>Manhattan</a:t>
            </a:r>
            <a:r>
              <a:rPr sz="1250" u="none" spc="160" dirty="0"/>
              <a:t> </a:t>
            </a:r>
            <a:r>
              <a:rPr sz="1250" u="none" dirty="0"/>
              <a:t>and</a:t>
            </a:r>
            <a:r>
              <a:rPr sz="1250" u="none" spc="40" dirty="0"/>
              <a:t> </a:t>
            </a:r>
            <a:r>
              <a:rPr sz="1250" u="none" dirty="0"/>
              <a:t>Brooklyn,</a:t>
            </a:r>
            <a:r>
              <a:rPr sz="1250" u="none" spc="105" dirty="0"/>
              <a:t> </a:t>
            </a:r>
            <a:r>
              <a:rPr sz="1250" u="none" dirty="0"/>
              <a:t>with</a:t>
            </a:r>
            <a:r>
              <a:rPr sz="1250" u="none" spc="95" dirty="0"/>
              <a:t> </a:t>
            </a:r>
            <a:r>
              <a:rPr sz="1250" u="none" dirty="0"/>
              <a:t>5,567</a:t>
            </a:r>
            <a:r>
              <a:rPr sz="1250" u="none" spc="55" dirty="0"/>
              <a:t> </a:t>
            </a:r>
            <a:r>
              <a:rPr sz="1250" u="none" dirty="0"/>
              <a:t>and</a:t>
            </a:r>
            <a:r>
              <a:rPr sz="1250" u="none" spc="140" dirty="0"/>
              <a:t> </a:t>
            </a:r>
            <a:r>
              <a:rPr sz="1250" u="none" spc="-10" dirty="0"/>
              <a:t>1,070 </a:t>
            </a:r>
            <a:r>
              <a:rPr sz="1250" u="none" dirty="0"/>
              <a:t>listings</a:t>
            </a:r>
            <a:r>
              <a:rPr sz="1250" u="none" spc="105" dirty="0"/>
              <a:t> </a:t>
            </a:r>
            <a:r>
              <a:rPr sz="1250" u="none" dirty="0"/>
              <a:t>and</a:t>
            </a:r>
            <a:r>
              <a:rPr sz="1250" u="none" spc="110" dirty="0"/>
              <a:t> </a:t>
            </a:r>
            <a:r>
              <a:rPr sz="1250" u="none" dirty="0"/>
              <a:t>Staten</a:t>
            </a:r>
            <a:r>
              <a:rPr sz="1250" u="none" spc="90" dirty="0"/>
              <a:t> </a:t>
            </a:r>
            <a:r>
              <a:rPr sz="1250" u="none" dirty="0"/>
              <a:t>Island</a:t>
            </a:r>
            <a:r>
              <a:rPr sz="1250" u="none" spc="65" dirty="0"/>
              <a:t> </a:t>
            </a:r>
            <a:r>
              <a:rPr sz="1250" u="none" dirty="0"/>
              <a:t>has</a:t>
            </a:r>
            <a:r>
              <a:rPr sz="1250" u="none" spc="25" dirty="0"/>
              <a:t> </a:t>
            </a:r>
            <a:r>
              <a:rPr sz="1250" u="none" dirty="0"/>
              <a:t>the</a:t>
            </a:r>
            <a:r>
              <a:rPr sz="1250" u="none" spc="55" dirty="0"/>
              <a:t> </a:t>
            </a:r>
            <a:r>
              <a:rPr sz="1250" u="none" dirty="0"/>
              <a:t>fewest</a:t>
            </a:r>
            <a:r>
              <a:rPr sz="1250" u="none" spc="85" dirty="0"/>
              <a:t> </a:t>
            </a:r>
            <a:r>
              <a:rPr sz="1250" u="none" dirty="0"/>
              <a:t>number</a:t>
            </a:r>
            <a:r>
              <a:rPr sz="1250" u="none" spc="110" dirty="0"/>
              <a:t> </a:t>
            </a:r>
            <a:r>
              <a:rPr sz="1250" u="none" dirty="0"/>
              <a:t>of</a:t>
            </a:r>
            <a:r>
              <a:rPr sz="1250" u="none" spc="55" dirty="0"/>
              <a:t> </a:t>
            </a:r>
            <a:r>
              <a:rPr sz="1250" u="none" spc="-10" dirty="0"/>
              <a:t>listings, </a:t>
            </a:r>
            <a:r>
              <a:rPr sz="1250" u="none" dirty="0"/>
              <a:t>with</a:t>
            </a:r>
            <a:r>
              <a:rPr sz="1250" u="none" spc="105" dirty="0"/>
              <a:t> </a:t>
            </a:r>
            <a:r>
              <a:rPr sz="1250" u="none" dirty="0"/>
              <a:t>only</a:t>
            </a:r>
            <a:r>
              <a:rPr sz="1250" u="none" spc="114" dirty="0"/>
              <a:t> </a:t>
            </a:r>
            <a:r>
              <a:rPr sz="1250" u="none" spc="-20" dirty="0"/>
              <a:t>365.</a:t>
            </a:r>
            <a:endParaRPr sz="1250"/>
          </a:p>
        </p:txBody>
      </p:sp>
      <p:sp>
        <p:nvSpPr>
          <p:cNvPr id="17" name="object 17"/>
          <p:cNvSpPr txBox="1"/>
          <p:nvPr/>
        </p:nvSpPr>
        <p:spPr>
          <a:xfrm>
            <a:off x="4427907" y="1025358"/>
            <a:ext cx="4309110" cy="399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51785" algn="l"/>
              </a:tabLst>
            </a:pPr>
            <a:r>
              <a:rPr sz="2450" spc="200" dirty="0">
                <a:solidFill>
                  <a:srgbClr val="FD0100"/>
                </a:solidFill>
                <a:latin typeface="Calibri"/>
                <a:cs typeface="Calibri"/>
              </a:rPr>
              <a:t>count</a:t>
            </a:r>
            <a:r>
              <a:rPr sz="2450" spc="245" dirty="0">
                <a:solidFill>
                  <a:srgbClr val="FD0100"/>
                </a:solidFill>
                <a:latin typeface="Calibri"/>
                <a:cs typeface="Calibri"/>
              </a:rPr>
              <a:t> </a:t>
            </a:r>
            <a:r>
              <a:rPr sz="2450" spc="160" dirty="0">
                <a:solidFill>
                  <a:srgbClr val="F90303"/>
                </a:solidFill>
                <a:latin typeface="Calibri"/>
                <a:cs typeface="Calibri"/>
              </a:rPr>
              <a:t>in</a:t>
            </a:r>
            <a:r>
              <a:rPr sz="2450" spc="220" dirty="0">
                <a:solidFill>
                  <a:srgbClr val="F90303"/>
                </a:solidFill>
                <a:latin typeface="Calibri"/>
                <a:cs typeface="Calibri"/>
              </a:rPr>
              <a:t> </a:t>
            </a:r>
            <a:r>
              <a:rPr sz="2450" spc="229" dirty="0">
                <a:solidFill>
                  <a:srgbClr val="F60500"/>
                </a:solidFill>
                <a:latin typeface="Calibri"/>
                <a:cs typeface="Calibri"/>
              </a:rPr>
              <a:t>Each</a:t>
            </a:r>
            <a:r>
              <a:rPr sz="2450" spc="155" dirty="0">
                <a:solidFill>
                  <a:srgbClr val="F60500"/>
                </a:solidFill>
                <a:latin typeface="Calibri"/>
                <a:cs typeface="Calibri"/>
              </a:rPr>
              <a:t> </a:t>
            </a:r>
            <a:r>
              <a:rPr sz="2450" spc="195" dirty="0">
                <a:solidFill>
                  <a:srgbClr val="FD0000"/>
                </a:solidFill>
                <a:latin typeface="Calibri"/>
                <a:cs typeface="Calibri"/>
              </a:rPr>
              <a:t>Nei</a:t>
            </a:r>
            <a:r>
              <a:rPr sz="2450" dirty="0">
                <a:solidFill>
                  <a:srgbClr val="FD0000"/>
                </a:solidFill>
                <a:latin typeface="Calibri"/>
                <a:cs typeface="Calibri"/>
              </a:rPr>
              <a:t>	</a:t>
            </a:r>
            <a:r>
              <a:rPr sz="2450" spc="165" dirty="0">
                <a:solidFill>
                  <a:srgbClr val="FB0300"/>
                </a:solidFill>
                <a:latin typeface="Calibri"/>
                <a:cs typeface="Calibri"/>
              </a:rPr>
              <a:t>hborhood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87311" y="1025358"/>
            <a:ext cx="1137285" cy="69469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2700" marR="5080" indent="721995">
              <a:lnSpc>
                <a:spcPct val="79100"/>
              </a:lnSpc>
              <a:spcBef>
                <a:spcPts val="715"/>
              </a:spcBef>
            </a:pPr>
            <a:r>
              <a:rPr sz="2450" spc="-25" dirty="0">
                <a:solidFill>
                  <a:srgbClr val="FD0003"/>
                </a:solidFill>
                <a:latin typeface="Calibri"/>
                <a:cs typeface="Calibri"/>
              </a:rPr>
              <a:t>ert </a:t>
            </a:r>
            <a:r>
              <a:rPr sz="2450" spc="185" dirty="0">
                <a:solidFill>
                  <a:srgbClr val="FD0100"/>
                </a:solidFill>
                <a:latin typeface="Calibri"/>
                <a:cs typeface="Calibri"/>
              </a:rPr>
              <a:t>Count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45280" y="3822168"/>
            <a:ext cx="4079875" cy="81851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51130" marR="5080" indent="-139065" algn="just">
              <a:lnSpc>
                <a:spcPct val="104700"/>
              </a:lnSpc>
              <a:spcBef>
                <a:spcPts val="55"/>
              </a:spcBef>
              <a:buChar char="•"/>
              <a:tabLst>
                <a:tab pos="151130" algn="l"/>
                <a:tab pos="152400" algn="l"/>
              </a:tabLst>
            </a:pPr>
            <a:r>
              <a:rPr sz="1250" dirty="0">
                <a:latin typeface="Calibri"/>
                <a:cs typeface="Calibri"/>
              </a:rPr>
              <a:t>	Despite</a:t>
            </a:r>
            <a:r>
              <a:rPr sz="1250" spc="10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being</a:t>
            </a:r>
            <a:r>
              <a:rPr sz="1250" spc="8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larger</a:t>
            </a:r>
            <a:r>
              <a:rPr sz="1250" spc="11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in</a:t>
            </a:r>
            <a:r>
              <a:rPr sz="1250" spc="2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size,</a:t>
            </a:r>
            <a:r>
              <a:rPr sz="1250" spc="8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the</a:t>
            </a:r>
            <a:r>
              <a:rPr sz="1250" spc="5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neighborhoods</a:t>
            </a:r>
            <a:r>
              <a:rPr sz="1250" spc="13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in</a:t>
            </a:r>
            <a:r>
              <a:rPr sz="1250" spc="25" dirty="0">
                <a:latin typeface="Calibri"/>
                <a:cs typeface="Calibri"/>
              </a:rPr>
              <a:t> </a:t>
            </a:r>
            <a:r>
              <a:rPr sz="1250" spc="-10" dirty="0">
                <a:latin typeface="Calibri"/>
                <a:cs typeface="Calibri"/>
              </a:rPr>
              <a:t>Queens, </a:t>
            </a:r>
            <a:r>
              <a:rPr sz="1250" dirty="0">
                <a:latin typeface="Calibri"/>
                <a:cs typeface="Calibri"/>
              </a:rPr>
              <a:t>the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Bronx,</a:t>
            </a:r>
            <a:r>
              <a:rPr sz="1250" spc="6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and</a:t>
            </a:r>
            <a:r>
              <a:rPr sz="1250" spc="5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Staten</a:t>
            </a:r>
            <a:r>
              <a:rPr sz="1250" spc="7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Island</a:t>
            </a:r>
            <a:r>
              <a:rPr sz="1250" spc="8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have</a:t>
            </a:r>
            <a:r>
              <a:rPr sz="1250" spc="5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fewer</a:t>
            </a:r>
            <a:r>
              <a:rPr sz="1250" spc="10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listings</a:t>
            </a:r>
            <a:r>
              <a:rPr sz="1250" spc="9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on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spc="-10" dirty="0">
                <a:latin typeface="Calibri"/>
                <a:cs typeface="Calibri"/>
              </a:rPr>
              <a:t>Airbnb </a:t>
            </a:r>
            <a:r>
              <a:rPr sz="1250" dirty="0">
                <a:latin typeface="Calibri"/>
                <a:cs typeface="Calibri"/>
              </a:rPr>
              <a:t>compared</a:t>
            </a:r>
            <a:r>
              <a:rPr sz="1250" spc="14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to</a:t>
            </a:r>
            <a:r>
              <a:rPr sz="1250" spc="3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Manhattan,</a:t>
            </a:r>
            <a:r>
              <a:rPr sz="1250" spc="13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which</a:t>
            </a:r>
            <a:r>
              <a:rPr sz="1250" spc="6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has</a:t>
            </a:r>
            <a:r>
              <a:rPr sz="1250" spc="3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</a:t>
            </a:r>
            <a:r>
              <a:rPr sz="1250" spc="1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smaller</a:t>
            </a:r>
            <a:r>
              <a:rPr sz="1250" spc="155" dirty="0">
                <a:latin typeface="Calibri"/>
                <a:cs typeface="Calibri"/>
              </a:rPr>
              <a:t> </a:t>
            </a:r>
            <a:r>
              <a:rPr sz="1250" spc="-10" dirty="0">
                <a:latin typeface="Calibri"/>
                <a:cs typeface="Calibri"/>
              </a:rPr>
              <a:t>geographical area.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45280" y="4779364"/>
            <a:ext cx="4206240" cy="156972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53670" marR="5080" indent="-141605">
              <a:lnSpc>
                <a:spcPct val="104000"/>
              </a:lnSpc>
              <a:spcBef>
                <a:spcPts val="65"/>
              </a:spcBef>
              <a:buChar char="•"/>
              <a:tabLst>
                <a:tab pos="153670" algn="l"/>
                <a:tab pos="157480" algn="l"/>
              </a:tabLst>
            </a:pPr>
            <a:r>
              <a:rPr sz="1250" dirty="0">
                <a:latin typeface="Calibri"/>
                <a:cs typeface="Calibri"/>
              </a:rPr>
              <a:t>	This</a:t>
            </a:r>
            <a:r>
              <a:rPr sz="1250" spc="2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could</a:t>
            </a:r>
            <a:r>
              <a:rPr sz="1250" spc="6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suggest</a:t>
            </a:r>
            <a:r>
              <a:rPr sz="1250" spc="114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that</a:t>
            </a:r>
            <a:r>
              <a:rPr sz="1250" spc="8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the</a:t>
            </a:r>
            <a:r>
              <a:rPr sz="1250" spc="6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demand</a:t>
            </a:r>
            <a:r>
              <a:rPr sz="1250" spc="13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for</a:t>
            </a:r>
            <a:r>
              <a:rPr sz="1250" spc="5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Airbnb</a:t>
            </a:r>
            <a:r>
              <a:rPr sz="1250" spc="6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rentals</a:t>
            </a:r>
            <a:r>
              <a:rPr sz="1250" spc="95" dirty="0">
                <a:latin typeface="Calibri"/>
                <a:cs typeface="Calibri"/>
              </a:rPr>
              <a:t> </a:t>
            </a:r>
            <a:r>
              <a:rPr sz="1250" spc="-25" dirty="0">
                <a:latin typeface="Calibri"/>
                <a:cs typeface="Calibri"/>
              </a:rPr>
              <a:t>is </a:t>
            </a:r>
            <a:r>
              <a:rPr sz="1250" dirty="0">
                <a:latin typeface="Calibri"/>
                <a:cs typeface="Calibri"/>
              </a:rPr>
              <a:t>higher</a:t>
            </a:r>
            <a:r>
              <a:rPr sz="1250" spc="114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in</a:t>
            </a:r>
            <a:r>
              <a:rPr sz="1250" spc="5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Manhattan</a:t>
            </a:r>
            <a:r>
              <a:rPr sz="1250" spc="12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compared</a:t>
            </a:r>
            <a:r>
              <a:rPr sz="1250" spc="10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to</a:t>
            </a:r>
            <a:r>
              <a:rPr sz="1250" spc="2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the</a:t>
            </a:r>
            <a:r>
              <a:rPr sz="1250" spc="5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other</a:t>
            </a:r>
            <a:r>
              <a:rPr sz="1250" spc="80" dirty="0">
                <a:latin typeface="Calibri"/>
                <a:cs typeface="Calibri"/>
              </a:rPr>
              <a:t> </a:t>
            </a:r>
            <a:r>
              <a:rPr sz="1250" spc="-10" dirty="0">
                <a:latin typeface="Calibri"/>
                <a:cs typeface="Calibri"/>
              </a:rPr>
              <a:t>neighborhoods, </a:t>
            </a:r>
            <a:r>
              <a:rPr sz="1250" dirty="0">
                <a:latin typeface="Calibri"/>
                <a:cs typeface="Calibri"/>
              </a:rPr>
              <a:t>leading</a:t>
            </a:r>
            <a:r>
              <a:rPr sz="1250" spc="9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to</a:t>
            </a:r>
            <a:r>
              <a:rPr sz="1250" spc="5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</a:t>
            </a:r>
            <a:r>
              <a:rPr sz="1250" spc="2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higher</a:t>
            </a:r>
            <a:r>
              <a:rPr sz="1250" spc="8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concentration</a:t>
            </a:r>
            <a:r>
              <a:rPr sz="1250" spc="15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of</a:t>
            </a:r>
            <a:r>
              <a:rPr sz="1250" spc="9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listings</a:t>
            </a:r>
            <a:r>
              <a:rPr sz="1250" spc="8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in</a:t>
            </a:r>
            <a:r>
              <a:rPr sz="1250" spc="5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this</a:t>
            </a:r>
            <a:r>
              <a:rPr sz="1250" spc="35" dirty="0">
                <a:latin typeface="Calibri"/>
                <a:cs typeface="Calibri"/>
              </a:rPr>
              <a:t> </a:t>
            </a:r>
            <a:r>
              <a:rPr sz="1250" spc="-20" dirty="0">
                <a:latin typeface="Calibri"/>
                <a:cs typeface="Calibri"/>
              </a:rPr>
              <a:t>area</a:t>
            </a:r>
            <a:endParaRPr sz="1250">
              <a:latin typeface="Calibri"/>
              <a:cs typeface="Calibri"/>
            </a:endParaRPr>
          </a:p>
          <a:p>
            <a:pPr marL="152400" marR="17780" indent="-140335">
              <a:lnSpc>
                <a:spcPct val="104000"/>
              </a:lnSpc>
              <a:spcBef>
                <a:spcPts val="1265"/>
              </a:spcBef>
              <a:buChar char="•"/>
              <a:tabLst>
                <a:tab pos="153670" algn="l"/>
              </a:tabLst>
            </a:pPr>
            <a:r>
              <a:rPr sz="1250" dirty="0">
                <a:latin typeface="Calibri"/>
                <a:cs typeface="Calibri"/>
              </a:rPr>
              <a:t>Alternatively,</a:t>
            </a:r>
            <a:r>
              <a:rPr sz="1250" spc="1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it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could</a:t>
            </a:r>
            <a:r>
              <a:rPr sz="1250" spc="114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be</a:t>
            </a:r>
            <a:r>
              <a:rPr sz="1250" spc="7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that</a:t>
            </a:r>
            <a:r>
              <a:rPr sz="1250" spc="9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the</a:t>
            </a:r>
            <a:r>
              <a:rPr sz="1250" spc="5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supply</a:t>
            </a:r>
            <a:r>
              <a:rPr sz="1250" spc="114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of</a:t>
            </a:r>
            <a:r>
              <a:rPr sz="1250" spc="7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listings</a:t>
            </a:r>
            <a:r>
              <a:rPr sz="1250" spc="11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is</a:t>
            </a:r>
            <a:r>
              <a:rPr sz="1250" spc="55" dirty="0">
                <a:latin typeface="Calibri"/>
                <a:cs typeface="Calibri"/>
              </a:rPr>
              <a:t> </a:t>
            </a:r>
            <a:r>
              <a:rPr sz="1250" spc="-10" dirty="0">
                <a:latin typeface="Calibri"/>
                <a:cs typeface="Calibri"/>
              </a:rPr>
              <a:t>higher 	</a:t>
            </a:r>
            <a:r>
              <a:rPr sz="1250" dirty="0">
                <a:latin typeface="Calibri"/>
                <a:cs typeface="Calibri"/>
              </a:rPr>
              <a:t>in</a:t>
            </a:r>
            <a:r>
              <a:rPr sz="1250" spc="7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Manhattan</a:t>
            </a:r>
            <a:r>
              <a:rPr sz="1250" spc="10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due</a:t>
            </a:r>
            <a:r>
              <a:rPr sz="1250" spc="6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to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</a:t>
            </a:r>
            <a:r>
              <a:rPr sz="1250" spc="4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higher</a:t>
            </a:r>
            <a:r>
              <a:rPr sz="1250" spc="12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number</a:t>
            </a:r>
            <a:r>
              <a:rPr sz="1250" spc="10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of</a:t>
            </a:r>
            <a:r>
              <a:rPr sz="1250" spc="4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homeowners</a:t>
            </a:r>
            <a:r>
              <a:rPr sz="1250" spc="150" dirty="0">
                <a:latin typeface="Calibri"/>
                <a:cs typeface="Calibri"/>
              </a:rPr>
              <a:t> </a:t>
            </a:r>
            <a:r>
              <a:rPr sz="1250" spc="-25" dirty="0">
                <a:latin typeface="Calibri"/>
                <a:cs typeface="Calibri"/>
              </a:rPr>
              <a:t>or 	</a:t>
            </a:r>
            <a:r>
              <a:rPr sz="1250" dirty="0">
                <a:latin typeface="Calibri"/>
                <a:cs typeface="Calibri"/>
              </a:rPr>
              <a:t>property</a:t>
            </a:r>
            <a:r>
              <a:rPr sz="1250" spc="10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owners</a:t>
            </a:r>
            <a:r>
              <a:rPr sz="1250" spc="10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in</a:t>
            </a:r>
            <a:r>
              <a:rPr sz="1250" spc="10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this</a:t>
            </a:r>
            <a:r>
              <a:rPr sz="1250" spc="5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neighborhood</a:t>
            </a:r>
            <a:r>
              <a:rPr sz="1250" spc="12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who</a:t>
            </a:r>
            <a:r>
              <a:rPr sz="1250" spc="8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are</a:t>
            </a:r>
            <a:r>
              <a:rPr sz="1250" spc="4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willing</a:t>
            </a:r>
            <a:r>
              <a:rPr sz="1250" spc="12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to</a:t>
            </a:r>
            <a:r>
              <a:rPr sz="1250" spc="25" dirty="0">
                <a:latin typeface="Calibri"/>
                <a:cs typeface="Calibri"/>
              </a:rPr>
              <a:t> </a:t>
            </a:r>
            <a:r>
              <a:rPr sz="1250" spc="-20" dirty="0">
                <a:latin typeface="Calibri"/>
                <a:cs typeface="Calibri"/>
              </a:rPr>
              <a:t>list 	</a:t>
            </a:r>
            <a:r>
              <a:rPr sz="1250" dirty="0">
                <a:latin typeface="Calibri"/>
                <a:cs typeface="Calibri"/>
              </a:rPr>
              <a:t>their</a:t>
            </a:r>
            <a:r>
              <a:rPr sz="1250" spc="7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properties</a:t>
            </a:r>
            <a:r>
              <a:rPr sz="1250" spc="10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on</a:t>
            </a:r>
            <a:r>
              <a:rPr sz="1250" spc="5" dirty="0">
                <a:latin typeface="Calibri"/>
                <a:cs typeface="Calibri"/>
              </a:rPr>
              <a:t> </a:t>
            </a:r>
            <a:r>
              <a:rPr sz="1250" spc="-10" dirty="0">
                <a:latin typeface="Calibri"/>
                <a:cs typeface="Calibri"/>
              </a:rPr>
              <a:t>Airbnb.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93530" y="1834239"/>
            <a:ext cx="231140" cy="1155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-10" dirty="0">
                <a:solidFill>
                  <a:srgbClr val="232323"/>
                </a:solidFill>
                <a:latin typeface="Times New Roman"/>
                <a:cs typeface="Times New Roman"/>
              </a:rPr>
              <a:t>20</a:t>
            </a:r>
            <a:r>
              <a:rPr sz="550" spc="-4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550" spc="-10" dirty="0">
                <a:solidFill>
                  <a:srgbClr val="363636"/>
                </a:solidFill>
                <a:latin typeface="Times New Roman"/>
                <a:cs typeface="Times New Roman"/>
              </a:rPr>
              <a:t>0</a:t>
            </a:r>
            <a:r>
              <a:rPr sz="550" spc="-45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550" spc="-35" dirty="0">
                <a:solidFill>
                  <a:srgbClr val="3F3F3F"/>
                </a:solidFill>
                <a:latin typeface="Times New Roman"/>
                <a:cs typeface="Times New Roman"/>
              </a:rPr>
              <a:t>0</a:t>
            </a:r>
            <a:r>
              <a:rPr sz="550" spc="-35" dirty="0">
                <a:solidFill>
                  <a:srgbClr val="3D3D3D"/>
                </a:solidFill>
                <a:latin typeface="Times New Roman"/>
                <a:cs typeface="Times New Roman"/>
              </a:rPr>
              <a:t>0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120557" y="1680939"/>
            <a:ext cx="2113915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dirty="0">
                <a:solidFill>
                  <a:srgbClr val="0C0C0C"/>
                </a:solidFill>
                <a:latin typeface="Calibri"/>
                <a:cs typeface="Calibri"/>
              </a:rPr>
              <a:t>Neighbourhood</a:t>
            </a:r>
            <a:r>
              <a:rPr sz="850" spc="434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1A1A1A"/>
                </a:solidFill>
                <a:latin typeface="Calibri"/>
                <a:cs typeface="Calibri"/>
              </a:rPr>
              <a:t>group</a:t>
            </a:r>
            <a:r>
              <a:rPr sz="850" spc="14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161616"/>
                </a:solidFill>
                <a:latin typeface="Calibri"/>
                <a:cs typeface="Calibri"/>
              </a:rPr>
              <a:t>Listing</a:t>
            </a:r>
            <a:r>
              <a:rPr sz="850" spc="16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242424"/>
                </a:solidFill>
                <a:latin typeface="Calibri"/>
                <a:cs typeface="Calibri"/>
              </a:rPr>
              <a:t>Counts</a:t>
            </a:r>
            <a:r>
              <a:rPr sz="850" spc="18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181818"/>
                </a:solidFill>
                <a:latin typeface="Calibri"/>
                <a:cs typeface="Calibri"/>
              </a:rPr>
              <a:t>in</a:t>
            </a:r>
            <a:r>
              <a:rPr sz="850" spc="45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850" spc="-25" dirty="0">
                <a:solidFill>
                  <a:srgbClr val="1F1F1F"/>
                </a:solidFill>
                <a:latin typeface="Calibri"/>
                <a:cs typeface="Calibri"/>
              </a:rPr>
              <a:t>NYC</a:t>
            </a:r>
            <a:endParaRPr sz="850">
              <a:latin typeface="Calibri"/>
              <a:cs typeface="Calibri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6634188" y="5150389"/>
          <a:ext cx="2816859" cy="11214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1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5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7960">
                <a:tc>
                  <a:txBody>
                    <a:bodyPr/>
                    <a:lstStyle/>
                    <a:p>
                      <a:pPr marR="645160" algn="ctr">
                        <a:lnSpc>
                          <a:spcPts val="1185"/>
                        </a:lnSpc>
                      </a:pPr>
                      <a:r>
                        <a:rPr sz="1150" spc="-10" dirty="0">
                          <a:latin typeface="Calibri"/>
                          <a:cs typeface="Calibri"/>
                        </a:rPr>
                        <a:t>Manha'ttan*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05"/>
                        </a:lnSpc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19501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29">
                <a:tc>
                  <a:txBody>
                    <a:bodyPr/>
                    <a:lstStyle/>
                    <a:p>
                      <a:pPr marR="71374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Brooklyn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50" spc="-10" dirty="0">
                          <a:latin typeface="Arial MT"/>
                          <a:cs typeface="Arial MT"/>
                        </a:rPr>
                        <a:t>19415</a:t>
                      </a:r>
                      <a:endParaRPr sz="1250">
                        <a:latin typeface="Arial MT"/>
                        <a:cs typeface="Arial MT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marR="70929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Queens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250" spc="-20" dirty="0">
                          <a:latin typeface="Arial MT"/>
                          <a:cs typeface="Arial MT"/>
                        </a:rPr>
                        <a:t>5567</a:t>
                      </a:r>
                      <a:endParaRPr sz="1250">
                        <a:latin typeface="Arial MT"/>
                        <a:cs typeface="Arial MT"/>
                      </a:endParaRPr>
                    </a:p>
                  </a:txBody>
                  <a:tcPr marL="0" marR="0" marT="1651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marR="70802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Bronx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50" spc="-20" dirty="0">
                          <a:latin typeface="Arial MT"/>
                          <a:cs typeface="Arial MT"/>
                        </a:rPr>
                        <a:t>1070</a:t>
                      </a:r>
                      <a:endParaRPr sz="1250">
                        <a:latin typeface="Arial MT"/>
                        <a:cs typeface="Arial MT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R="704215" algn="ctr">
                        <a:lnSpc>
                          <a:spcPts val="1470"/>
                        </a:lnSpc>
                        <a:spcBef>
                          <a:spcPts val="110"/>
                        </a:spcBef>
                      </a:pPr>
                      <a:r>
                        <a:rPr sz="1250" dirty="0">
                          <a:latin typeface="Calibri"/>
                          <a:cs typeface="Calibri"/>
                        </a:rPr>
                        <a:t>Staten</a:t>
                      </a:r>
                      <a:r>
                        <a:rPr sz="125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Island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R="109220" algn="r">
                        <a:lnSpc>
                          <a:spcPts val="1470"/>
                        </a:lnSpc>
                        <a:spcBef>
                          <a:spcPts val="110"/>
                        </a:spcBef>
                      </a:pPr>
                      <a:r>
                        <a:rPr sz="1250" spc="-25" dirty="0">
                          <a:latin typeface="Arial MT"/>
                          <a:cs typeface="Arial MT"/>
                        </a:rPr>
                        <a:t>365</a:t>
                      </a:r>
                      <a:endParaRPr sz="1250">
                        <a:latin typeface="Arial MT"/>
                        <a:cs typeface="Arial MT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object 24"/>
          <p:cNvSpPr txBox="1"/>
          <p:nvPr/>
        </p:nvSpPr>
        <p:spPr>
          <a:xfrm>
            <a:off x="7674981" y="4430386"/>
            <a:ext cx="1008380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-10" dirty="0">
                <a:solidFill>
                  <a:srgbClr val="181818"/>
                </a:solidFill>
                <a:latin typeface="Calibri"/>
                <a:cs typeface="Calibri"/>
              </a:rPr>
              <a:t>Ne\phbourhood_Group</a:t>
            </a:r>
            <a:endParaRPr sz="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60261" y="4752181"/>
            <a:ext cx="4064345" cy="50477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15472" y="2037631"/>
            <a:ext cx="3286622" cy="208638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83668" y="1330951"/>
            <a:ext cx="5623528" cy="1794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618416" y="2589396"/>
            <a:ext cx="234315" cy="10128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725"/>
              </a:lnSpc>
            </a:pPr>
            <a:r>
              <a:rPr sz="1450" spc="-135" dirty="0">
                <a:solidFill>
                  <a:srgbClr val="1F1F1F"/>
                </a:solidFill>
                <a:latin typeface="Arial MT"/>
                <a:cs typeface="Arial MT"/>
              </a:rPr>
              <a:t>Average</a:t>
            </a:r>
            <a:r>
              <a:rPr sz="1450" spc="7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450" spc="-145" dirty="0">
                <a:solidFill>
                  <a:srgbClr val="313131"/>
                </a:solidFill>
                <a:latin typeface="Arial MT"/>
                <a:cs typeface="Arial MT"/>
              </a:rPr>
              <a:t>PriEe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83824" y="1232253"/>
            <a:ext cx="4389755" cy="2946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739140" algn="l"/>
                <a:tab pos="2826385" algn="l"/>
              </a:tabLst>
            </a:pPr>
            <a:r>
              <a:rPr sz="1750" u="none" spc="85" dirty="0">
                <a:solidFill>
                  <a:srgbClr val="FF0300"/>
                </a:solidFill>
              </a:rPr>
              <a:t>Avera</a:t>
            </a:r>
            <a:r>
              <a:rPr sz="1750" u="none" dirty="0">
                <a:solidFill>
                  <a:srgbClr val="FF0300"/>
                </a:solidFill>
              </a:rPr>
              <a:t>	</a:t>
            </a:r>
            <a:r>
              <a:rPr sz="1750" u="none" spc="105" dirty="0">
                <a:solidFill>
                  <a:srgbClr val="EB0000"/>
                </a:solidFill>
              </a:rPr>
              <a:t>e</a:t>
            </a:r>
            <a:r>
              <a:rPr sz="1750" u="none" spc="114" dirty="0">
                <a:solidFill>
                  <a:srgbClr val="EB0000"/>
                </a:solidFill>
              </a:rPr>
              <a:t> </a:t>
            </a:r>
            <a:r>
              <a:rPr sz="1750" u="none" spc="100" dirty="0">
                <a:solidFill>
                  <a:srgbClr val="F90300"/>
                </a:solidFill>
              </a:rPr>
              <a:t>Price</a:t>
            </a:r>
            <a:r>
              <a:rPr sz="1750" u="none" spc="120" dirty="0">
                <a:solidFill>
                  <a:srgbClr val="F90300"/>
                </a:solidFill>
              </a:rPr>
              <a:t> </a:t>
            </a:r>
            <a:r>
              <a:rPr sz="1750" u="none" spc="55" dirty="0">
                <a:solidFill>
                  <a:srgbClr val="FF0508"/>
                </a:solidFill>
              </a:rPr>
              <a:t>Of</a:t>
            </a:r>
            <a:r>
              <a:rPr sz="1750" u="none" spc="165" dirty="0">
                <a:solidFill>
                  <a:srgbClr val="FF0508"/>
                </a:solidFill>
              </a:rPr>
              <a:t> </a:t>
            </a:r>
            <a:r>
              <a:rPr sz="1750" u="none" spc="110" dirty="0">
                <a:solidFill>
                  <a:srgbClr val="F70000"/>
                </a:solidFill>
              </a:rPr>
              <a:t>Each</a:t>
            </a:r>
            <a:r>
              <a:rPr sz="1750" u="none" spc="114" dirty="0">
                <a:solidFill>
                  <a:srgbClr val="F70000"/>
                </a:solidFill>
              </a:rPr>
              <a:t> </a:t>
            </a:r>
            <a:r>
              <a:rPr sz="1750" u="none" spc="55" dirty="0">
                <a:solidFill>
                  <a:srgbClr val="F0050A"/>
                </a:solidFill>
              </a:rPr>
              <a:t>Nei</a:t>
            </a:r>
            <a:r>
              <a:rPr sz="1750" u="none" dirty="0">
                <a:solidFill>
                  <a:srgbClr val="F0050A"/>
                </a:solidFill>
              </a:rPr>
              <a:t>	</a:t>
            </a:r>
            <a:r>
              <a:rPr sz="1750" u="none" spc="65" dirty="0">
                <a:solidFill>
                  <a:srgbClr val="FF0103"/>
                </a:solidFill>
              </a:rPr>
              <a:t>hborhood</a:t>
            </a:r>
            <a:r>
              <a:rPr sz="1750" u="none" spc="225" dirty="0">
                <a:solidFill>
                  <a:srgbClr val="FF0103"/>
                </a:solidFill>
              </a:rPr>
              <a:t> </a:t>
            </a:r>
            <a:r>
              <a:rPr sz="1750" u="none" spc="55" dirty="0">
                <a:solidFill>
                  <a:srgbClr val="F90101"/>
                </a:solidFill>
              </a:rPr>
              <a:t>Grou</a:t>
            </a:r>
            <a:endParaRPr sz="1750"/>
          </a:p>
        </p:txBody>
      </p:sp>
      <p:sp>
        <p:nvSpPr>
          <p:cNvPr id="7" name="object 7"/>
          <p:cNvSpPr txBox="1"/>
          <p:nvPr/>
        </p:nvSpPr>
        <p:spPr>
          <a:xfrm>
            <a:off x="753040" y="1661859"/>
            <a:ext cx="3952875" cy="122491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1500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OBSERVATIONS</a:t>
            </a:r>
            <a:r>
              <a:rPr sz="1500" spc="65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:-</a:t>
            </a:r>
            <a:endParaRPr sz="1500">
              <a:latin typeface="Calibri"/>
              <a:cs typeface="Calibri"/>
            </a:endParaRPr>
          </a:p>
          <a:p>
            <a:pPr marL="349885" indent="-145415">
              <a:lnSpc>
                <a:spcPct val="100000"/>
              </a:lnSpc>
              <a:spcBef>
                <a:spcPts val="655"/>
              </a:spcBef>
              <a:buChar char="•"/>
              <a:tabLst>
                <a:tab pos="349885" algn="l"/>
              </a:tabLst>
            </a:pPr>
            <a:r>
              <a:rPr sz="1250" dirty="0">
                <a:latin typeface="Calibri"/>
                <a:cs typeface="Calibri"/>
              </a:rPr>
              <a:t>The</a:t>
            </a:r>
            <a:r>
              <a:rPr sz="1250" spc="4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average</a:t>
            </a:r>
            <a:r>
              <a:rPr sz="1250" spc="10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price</a:t>
            </a:r>
            <a:r>
              <a:rPr sz="1250" spc="6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of</a:t>
            </a:r>
            <a:r>
              <a:rPr sz="1250" spc="5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</a:t>
            </a:r>
            <a:r>
              <a:rPr sz="1250" spc="1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listing</a:t>
            </a:r>
            <a:r>
              <a:rPr sz="1250" spc="7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in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New</a:t>
            </a:r>
            <a:r>
              <a:rPr sz="1250" spc="4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York</a:t>
            </a:r>
            <a:r>
              <a:rPr sz="1250" spc="4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City</a:t>
            </a:r>
            <a:r>
              <a:rPr sz="1250" spc="5" dirty="0">
                <a:latin typeface="Calibri"/>
                <a:cs typeface="Calibri"/>
              </a:rPr>
              <a:t> </a:t>
            </a:r>
            <a:r>
              <a:rPr sz="1250" spc="-10" dirty="0">
                <a:latin typeface="Calibri"/>
                <a:cs typeface="Calibri"/>
              </a:rPr>
              <a:t>varies</a:t>
            </a:r>
            <a:endParaRPr sz="1250">
              <a:latin typeface="Calibri"/>
              <a:cs typeface="Calibri"/>
            </a:endParaRPr>
          </a:p>
          <a:p>
            <a:pPr marL="344170">
              <a:lnSpc>
                <a:spcPct val="100000"/>
              </a:lnSpc>
              <a:spcBef>
                <a:spcPts val="10"/>
              </a:spcBef>
            </a:pPr>
            <a:r>
              <a:rPr sz="1300" spc="-10" dirty="0">
                <a:latin typeface="Calibri"/>
                <a:cs typeface="Calibri"/>
              </a:rPr>
              <a:t>significantly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across </a:t>
            </a:r>
            <a:r>
              <a:rPr sz="1300" spc="-20" dirty="0">
                <a:latin typeface="Calibri"/>
                <a:cs typeface="Calibri"/>
              </a:rPr>
              <a:t>different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neighborhoods,</a:t>
            </a:r>
            <a:endParaRPr sz="1300">
              <a:latin typeface="Calibri"/>
              <a:cs typeface="Calibri"/>
            </a:endParaRPr>
          </a:p>
          <a:p>
            <a:pPr marL="346075" marR="5080" indent="-3810">
              <a:lnSpc>
                <a:spcPct val="104000"/>
              </a:lnSpc>
              <a:spcBef>
                <a:spcPts val="20"/>
              </a:spcBef>
            </a:pPr>
            <a:r>
              <a:rPr sz="1250" dirty="0">
                <a:latin typeface="Calibri"/>
                <a:cs typeface="Calibri"/>
              </a:rPr>
              <a:t>with</a:t>
            </a:r>
            <a:r>
              <a:rPr sz="1250" spc="10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Manhattan</a:t>
            </a:r>
            <a:r>
              <a:rPr sz="1250" spc="17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having</a:t>
            </a:r>
            <a:r>
              <a:rPr sz="1250" spc="13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the</a:t>
            </a:r>
            <a:r>
              <a:rPr sz="1250" spc="7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highest</a:t>
            </a:r>
            <a:r>
              <a:rPr sz="1250" spc="16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146$/day</a:t>
            </a:r>
            <a:r>
              <a:rPr sz="1250" spc="140" dirty="0">
                <a:latin typeface="Calibri"/>
                <a:cs typeface="Calibri"/>
              </a:rPr>
              <a:t> </a:t>
            </a:r>
            <a:r>
              <a:rPr sz="1250" spc="-10" dirty="0">
                <a:latin typeface="Calibri"/>
                <a:cs typeface="Calibri"/>
              </a:rPr>
              <a:t>average </a:t>
            </a:r>
            <a:r>
              <a:rPr sz="1250" dirty="0">
                <a:latin typeface="Calibri"/>
                <a:cs typeface="Calibri"/>
              </a:rPr>
              <a:t>price</a:t>
            </a:r>
            <a:r>
              <a:rPr sz="1250" spc="8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and</a:t>
            </a:r>
            <a:r>
              <a:rPr sz="1250" spc="7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the</a:t>
            </a:r>
            <a:r>
              <a:rPr sz="1250" spc="2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Bronx</a:t>
            </a:r>
            <a:r>
              <a:rPr sz="1250" spc="7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having</a:t>
            </a:r>
            <a:r>
              <a:rPr sz="1250" spc="10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the</a:t>
            </a:r>
            <a:r>
              <a:rPr sz="1250" spc="5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lowest</a:t>
            </a:r>
            <a:r>
              <a:rPr sz="1250" spc="6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near</a:t>
            </a:r>
            <a:r>
              <a:rPr sz="1250" spc="145" dirty="0">
                <a:latin typeface="Calibri"/>
                <a:cs typeface="Calibri"/>
              </a:rPr>
              <a:t> </a:t>
            </a:r>
            <a:r>
              <a:rPr sz="1250" spc="-10" dirty="0">
                <a:latin typeface="Calibri"/>
                <a:cs typeface="Calibri"/>
              </a:rPr>
              <a:t>77$/day.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5280" y="3149138"/>
            <a:ext cx="3741420" cy="27774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54940" marR="6350" indent="-142875">
              <a:lnSpc>
                <a:spcPct val="105000"/>
              </a:lnSpc>
              <a:spcBef>
                <a:spcPts val="50"/>
              </a:spcBef>
              <a:buChar char="•"/>
              <a:tabLst>
                <a:tab pos="154940" algn="l"/>
                <a:tab pos="157480" algn="l"/>
              </a:tabLst>
            </a:pPr>
            <a:r>
              <a:rPr sz="1250" dirty="0">
                <a:latin typeface="Calibri"/>
                <a:cs typeface="Calibri"/>
              </a:rPr>
              <a:t>	The</a:t>
            </a:r>
            <a:r>
              <a:rPr sz="1250" spc="4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average</a:t>
            </a:r>
            <a:r>
              <a:rPr sz="1250" spc="10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price</a:t>
            </a:r>
            <a:r>
              <a:rPr sz="1250" spc="7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increases</a:t>
            </a:r>
            <a:r>
              <a:rPr sz="1250" spc="7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as</a:t>
            </a:r>
            <a:r>
              <a:rPr sz="1250" spc="-1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you</a:t>
            </a:r>
            <a:r>
              <a:rPr sz="1250" spc="3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move</a:t>
            </a:r>
            <a:r>
              <a:rPr sz="1250" spc="10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from</a:t>
            </a:r>
            <a:r>
              <a:rPr sz="1250" spc="75" dirty="0">
                <a:latin typeface="Calibri"/>
                <a:cs typeface="Calibri"/>
              </a:rPr>
              <a:t> </a:t>
            </a:r>
            <a:r>
              <a:rPr sz="1250" spc="-25" dirty="0">
                <a:latin typeface="Calibri"/>
                <a:cs typeface="Calibri"/>
              </a:rPr>
              <a:t>the </a:t>
            </a:r>
            <a:r>
              <a:rPr sz="1250" dirty="0">
                <a:latin typeface="Calibri"/>
                <a:cs typeface="Calibri"/>
              </a:rPr>
              <a:t>outer</a:t>
            </a:r>
            <a:r>
              <a:rPr sz="1250" spc="7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boroughs</a:t>
            </a:r>
            <a:r>
              <a:rPr sz="1250" spc="13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(Bronx,</a:t>
            </a:r>
            <a:r>
              <a:rPr sz="1250" spc="6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Brooklyn,</a:t>
            </a:r>
            <a:r>
              <a:rPr sz="1250" spc="13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Queens,</a:t>
            </a:r>
            <a:r>
              <a:rPr sz="1250" spc="10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and</a:t>
            </a:r>
            <a:r>
              <a:rPr sz="1250" spc="65" dirty="0">
                <a:latin typeface="Calibri"/>
                <a:cs typeface="Calibri"/>
              </a:rPr>
              <a:t> </a:t>
            </a:r>
            <a:r>
              <a:rPr sz="1250" spc="-10" dirty="0">
                <a:latin typeface="Calibri"/>
                <a:cs typeface="Calibri"/>
              </a:rPr>
              <a:t>Staten </a:t>
            </a:r>
            <a:r>
              <a:rPr sz="1250" dirty="0">
                <a:latin typeface="Calibri"/>
                <a:cs typeface="Calibri"/>
              </a:rPr>
              <a:t>Island)</a:t>
            </a:r>
            <a:r>
              <a:rPr sz="1250" spc="11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towards</a:t>
            </a:r>
            <a:r>
              <a:rPr sz="1250" spc="13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the</a:t>
            </a:r>
            <a:r>
              <a:rPr sz="1250" spc="2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center</a:t>
            </a:r>
            <a:r>
              <a:rPr sz="1250" spc="9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of</a:t>
            </a:r>
            <a:r>
              <a:rPr sz="1250" spc="7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the</a:t>
            </a:r>
            <a:r>
              <a:rPr sz="1250" spc="3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city</a:t>
            </a:r>
            <a:r>
              <a:rPr sz="1250" spc="35" dirty="0">
                <a:latin typeface="Calibri"/>
                <a:cs typeface="Calibri"/>
              </a:rPr>
              <a:t> </a:t>
            </a:r>
            <a:r>
              <a:rPr sz="1250" spc="-10" dirty="0">
                <a:latin typeface="Calibri"/>
                <a:cs typeface="Calibri"/>
              </a:rPr>
              <a:t>(Manhattan).</a:t>
            </a:r>
            <a:endParaRPr sz="1250">
              <a:latin typeface="Calibri"/>
              <a:cs typeface="Calibri"/>
            </a:endParaRPr>
          </a:p>
          <a:p>
            <a:pPr marL="153670" marR="175895" indent="-141605">
              <a:lnSpc>
                <a:spcPct val="102899"/>
              </a:lnSpc>
              <a:spcBef>
                <a:spcPts val="665"/>
              </a:spcBef>
              <a:buChar char="•"/>
              <a:tabLst>
                <a:tab pos="153670" algn="l"/>
                <a:tab pos="157480" algn="l"/>
              </a:tabLst>
            </a:pPr>
            <a:r>
              <a:rPr sz="1250" dirty="0">
                <a:latin typeface="Calibri"/>
                <a:cs typeface="Calibri"/>
              </a:rPr>
              <a:t>	The</a:t>
            </a:r>
            <a:r>
              <a:rPr sz="1250" spc="5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average</a:t>
            </a:r>
            <a:r>
              <a:rPr sz="1250" spc="10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price</a:t>
            </a:r>
            <a:r>
              <a:rPr sz="1250" spc="7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in</a:t>
            </a:r>
            <a:r>
              <a:rPr sz="1250" spc="3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queens</a:t>
            </a:r>
            <a:r>
              <a:rPr sz="1250" spc="6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and</a:t>
            </a:r>
            <a:r>
              <a:rPr sz="1250" spc="6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Staten</a:t>
            </a:r>
            <a:r>
              <a:rPr sz="1250" spc="8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Island</a:t>
            </a:r>
            <a:r>
              <a:rPr sz="1250" spc="75" dirty="0">
                <a:latin typeface="Calibri"/>
                <a:cs typeface="Calibri"/>
              </a:rPr>
              <a:t> </a:t>
            </a:r>
            <a:r>
              <a:rPr sz="1250" spc="-25" dirty="0">
                <a:latin typeface="Calibri"/>
                <a:cs typeface="Calibri"/>
              </a:rPr>
              <a:t>is </a:t>
            </a:r>
            <a:r>
              <a:rPr sz="1300" spc="-10" dirty="0">
                <a:latin typeface="Calibri"/>
                <a:cs typeface="Calibri"/>
              </a:rPr>
              <a:t>relatively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similar,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despite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being</a:t>
            </a:r>
            <a:r>
              <a:rPr sz="1300" spc="-4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in</a:t>
            </a:r>
            <a:r>
              <a:rPr sz="1300" spc="-6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different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parts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spc="-25" dirty="0">
                <a:latin typeface="Calibri"/>
                <a:cs typeface="Calibri"/>
              </a:rPr>
              <a:t>of </a:t>
            </a:r>
            <a:r>
              <a:rPr sz="1250" dirty="0">
                <a:latin typeface="Calibri"/>
                <a:cs typeface="Calibri"/>
              </a:rPr>
              <a:t>the</a:t>
            </a:r>
            <a:r>
              <a:rPr sz="1250" spc="15" dirty="0">
                <a:latin typeface="Calibri"/>
                <a:cs typeface="Calibri"/>
              </a:rPr>
              <a:t> </a:t>
            </a:r>
            <a:r>
              <a:rPr sz="1250" spc="-10" dirty="0">
                <a:latin typeface="Calibri"/>
                <a:cs typeface="Calibri"/>
              </a:rPr>
              <a:t>city.</a:t>
            </a:r>
            <a:endParaRPr sz="1250">
              <a:latin typeface="Calibri"/>
              <a:cs typeface="Calibri"/>
            </a:endParaRPr>
          </a:p>
          <a:p>
            <a:pPr marL="156210" marR="5080" indent="-136525">
              <a:lnSpc>
                <a:spcPct val="104700"/>
              </a:lnSpc>
              <a:spcBef>
                <a:spcPts val="635"/>
              </a:spcBef>
              <a:buChar char="•"/>
              <a:tabLst>
                <a:tab pos="156210" algn="l"/>
                <a:tab pos="161290" algn="l"/>
              </a:tabLst>
            </a:pPr>
            <a:r>
              <a:rPr sz="1250" dirty="0">
                <a:latin typeface="Calibri"/>
                <a:cs typeface="Calibri"/>
              </a:rPr>
              <a:t>	The</a:t>
            </a:r>
            <a:r>
              <a:rPr sz="1250" spc="5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data</a:t>
            </a:r>
            <a:r>
              <a:rPr sz="1250" spc="3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suggests</a:t>
            </a:r>
            <a:r>
              <a:rPr sz="1250" spc="12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that</a:t>
            </a:r>
            <a:r>
              <a:rPr sz="1250" spc="7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the</a:t>
            </a:r>
            <a:r>
              <a:rPr sz="1250" spc="6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overall</a:t>
            </a:r>
            <a:r>
              <a:rPr sz="1250" spc="7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cost</a:t>
            </a:r>
            <a:r>
              <a:rPr sz="1250" spc="5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of</a:t>
            </a:r>
            <a:r>
              <a:rPr sz="1250" spc="9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living</a:t>
            </a:r>
            <a:r>
              <a:rPr sz="1250" spc="90" dirty="0">
                <a:latin typeface="Calibri"/>
                <a:cs typeface="Calibri"/>
              </a:rPr>
              <a:t> </a:t>
            </a:r>
            <a:r>
              <a:rPr sz="1250" spc="-25" dirty="0">
                <a:latin typeface="Calibri"/>
                <a:cs typeface="Calibri"/>
              </a:rPr>
              <a:t>in </a:t>
            </a:r>
            <a:r>
              <a:rPr sz="1250" dirty="0">
                <a:latin typeface="Calibri"/>
                <a:cs typeface="Calibri"/>
              </a:rPr>
              <a:t>New</a:t>
            </a:r>
            <a:r>
              <a:rPr sz="1250" spc="3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York</a:t>
            </a:r>
            <a:r>
              <a:rPr sz="1250" spc="5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City</a:t>
            </a:r>
            <a:r>
              <a:rPr sz="1250" spc="3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is</a:t>
            </a:r>
            <a:r>
              <a:rPr sz="1250" spc="3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higher</a:t>
            </a:r>
            <a:r>
              <a:rPr sz="1250" spc="14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in</a:t>
            </a:r>
            <a:r>
              <a:rPr sz="1250" spc="4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the</a:t>
            </a:r>
            <a:r>
              <a:rPr sz="1250" spc="1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center</a:t>
            </a:r>
            <a:r>
              <a:rPr sz="1250" spc="9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of</a:t>
            </a:r>
            <a:r>
              <a:rPr sz="1250" spc="6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the</a:t>
            </a:r>
            <a:r>
              <a:rPr sz="1250" spc="15" dirty="0">
                <a:latin typeface="Calibri"/>
                <a:cs typeface="Calibri"/>
              </a:rPr>
              <a:t> </a:t>
            </a:r>
            <a:r>
              <a:rPr sz="1250" spc="-20" dirty="0">
                <a:latin typeface="Calibri"/>
                <a:cs typeface="Calibri"/>
              </a:rPr>
              <a:t>city </a:t>
            </a:r>
            <a:r>
              <a:rPr sz="1250" dirty="0">
                <a:latin typeface="Calibri"/>
                <a:cs typeface="Calibri"/>
              </a:rPr>
              <a:t>(Manhattan)</a:t>
            </a:r>
            <a:r>
              <a:rPr sz="1250" spc="13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compared</a:t>
            </a:r>
            <a:r>
              <a:rPr sz="1250" spc="11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to</a:t>
            </a:r>
            <a:r>
              <a:rPr sz="1250" spc="2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the</a:t>
            </a:r>
            <a:r>
              <a:rPr sz="1250" spc="5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outer</a:t>
            </a:r>
            <a:r>
              <a:rPr sz="1250" spc="8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boroughs.</a:t>
            </a:r>
            <a:r>
              <a:rPr sz="1250" spc="17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This</a:t>
            </a:r>
            <a:r>
              <a:rPr sz="1250" spc="45" dirty="0">
                <a:latin typeface="Calibri"/>
                <a:cs typeface="Calibri"/>
              </a:rPr>
              <a:t> </a:t>
            </a:r>
            <a:r>
              <a:rPr sz="1250" spc="-25" dirty="0">
                <a:latin typeface="Calibri"/>
                <a:cs typeface="Calibri"/>
              </a:rPr>
              <a:t>is </a:t>
            </a:r>
            <a:r>
              <a:rPr sz="1250" dirty="0">
                <a:latin typeface="Calibri"/>
                <a:cs typeface="Calibri"/>
              </a:rPr>
              <a:t>likely</a:t>
            </a:r>
            <a:r>
              <a:rPr sz="1250" spc="4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due</a:t>
            </a:r>
            <a:r>
              <a:rPr sz="1250" spc="7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to</a:t>
            </a:r>
            <a:r>
              <a:rPr sz="1250" spc="6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the</a:t>
            </a:r>
            <a:r>
              <a:rPr sz="1250" spc="6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fact</a:t>
            </a:r>
            <a:r>
              <a:rPr sz="1250" spc="6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that</a:t>
            </a:r>
            <a:r>
              <a:rPr sz="1250" spc="7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Manhattan</a:t>
            </a:r>
            <a:r>
              <a:rPr sz="1250" spc="16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is</a:t>
            </a:r>
            <a:r>
              <a:rPr sz="1250" spc="2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the</a:t>
            </a:r>
            <a:r>
              <a:rPr sz="1250" spc="45" dirty="0">
                <a:latin typeface="Calibri"/>
                <a:cs typeface="Calibri"/>
              </a:rPr>
              <a:t> </a:t>
            </a:r>
            <a:r>
              <a:rPr sz="1250" spc="-20" dirty="0">
                <a:latin typeface="Calibri"/>
                <a:cs typeface="Calibri"/>
              </a:rPr>
              <a:t>most </a:t>
            </a:r>
            <a:r>
              <a:rPr sz="1250" dirty="0">
                <a:latin typeface="Calibri"/>
                <a:cs typeface="Calibri"/>
              </a:rPr>
              <a:t>densely</a:t>
            </a:r>
            <a:r>
              <a:rPr sz="1250" spc="7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populated</a:t>
            </a:r>
            <a:r>
              <a:rPr sz="1250" spc="15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and</a:t>
            </a:r>
            <a:r>
              <a:rPr sz="1250" spc="8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commercially</a:t>
            </a:r>
            <a:r>
              <a:rPr sz="1250" spc="195" dirty="0">
                <a:latin typeface="Calibri"/>
                <a:cs typeface="Calibri"/>
              </a:rPr>
              <a:t> </a:t>
            </a:r>
            <a:r>
              <a:rPr sz="1250" spc="-10" dirty="0">
                <a:latin typeface="Calibri"/>
                <a:cs typeface="Calibri"/>
              </a:rPr>
              <a:t>important </a:t>
            </a:r>
            <a:r>
              <a:rPr sz="1250" dirty="0">
                <a:latin typeface="Calibri"/>
                <a:cs typeface="Calibri"/>
              </a:rPr>
              <a:t>borough,</a:t>
            </a:r>
            <a:r>
              <a:rPr sz="1250" spc="10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and</a:t>
            </a:r>
            <a:r>
              <a:rPr sz="1250" spc="5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therefore</a:t>
            </a:r>
            <a:r>
              <a:rPr sz="1250" spc="10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has</a:t>
            </a:r>
            <a:r>
              <a:rPr sz="1250" spc="4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higher</a:t>
            </a:r>
            <a:r>
              <a:rPr sz="1250" spc="12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demand</a:t>
            </a:r>
            <a:r>
              <a:rPr sz="1250" spc="105" dirty="0">
                <a:latin typeface="Calibri"/>
                <a:cs typeface="Calibri"/>
              </a:rPr>
              <a:t> </a:t>
            </a:r>
            <a:r>
              <a:rPr sz="1250" spc="-25" dirty="0">
                <a:latin typeface="Calibri"/>
                <a:cs typeface="Calibri"/>
              </a:rPr>
              <a:t>for </a:t>
            </a:r>
            <a:r>
              <a:rPr sz="1250" dirty="0">
                <a:latin typeface="Calibri"/>
                <a:cs typeface="Calibri"/>
              </a:rPr>
              <a:t>housing</a:t>
            </a:r>
            <a:r>
              <a:rPr sz="1250" spc="11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in</a:t>
            </a:r>
            <a:r>
              <a:rPr sz="1250" spc="5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the</a:t>
            </a:r>
            <a:r>
              <a:rPr sz="1250" spc="6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centrally</a:t>
            </a:r>
            <a:r>
              <a:rPr sz="1250" spc="8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located</a:t>
            </a:r>
            <a:r>
              <a:rPr sz="1250" spc="114" dirty="0">
                <a:latin typeface="Calibri"/>
                <a:cs typeface="Calibri"/>
              </a:rPr>
              <a:t> </a:t>
            </a:r>
            <a:r>
              <a:rPr sz="1250" spc="-10" dirty="0">
                <a:latin typeface="Calibri"/>
                <a:cs typeface="Calibri"/>
              </a:rPr>
              <a:t>neighborhoods.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83874" y="1855428"/>
            <a:ext cx="274320" cy="18992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25"/>
              </a:spcBef>
            </a:pPr>
            <a:r>
              <a:rPr sz="1100" spc="-30" dirty="0">
                <a:solidFill>
                  <a:srgbClr val="383838"/>
                </a:solidFill>
                <a:latin typeface="Courier New"/>
                <a:cs typeface="Courier New"/>
              </a:rPr>
              <a:t>190</a:t>
            </a:r>
            <a:endParaRPr sz="1100">
              <a:latin typeface="Courier New"/>
              <a:cs typeface="Courier New"/>
            </a:endParaRPr>
          </a:p>
          <a:p>
            <a:pPr marL="23495">
              <a:lnSpc>
                <a:spcPct val="100000"/>
              </a:lnSpc>
              <a:spcBef>
                <a:spcPts val="890"/>
              </a:spcBef>
            </a:pPr>
            <a:r>
              <a:rPr sz="1100" spc="-30" dirty="0">
                <a:solidFill>
                  <a:srgbClr val="232323"/>
                </a:solidFill>
                <a:latin typeface="Courier New"/>
                <a:cs typeface="Courier New"/>
              </a:rPr>
              <a:t>140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100" spc="-25" dirty="0">
                <a:solidFill>
                  <a:srgbClr val="383838"/>
                </a:solidFill>
                <a:latin typeface="Courier New"/>
                <a:cs typeface="Courier New"/>
              </a:rPr>
              <a:t>130</a:t>
            </a:r>
            <a:endParaRPr sz="1100">
              <a:latin typeface="Courier New"/>
              <a:cs typeface="Courier New"/>
            </a:endParaRPr>
          </a:p>
          <a:p>
            <a:pPr marL="12700" marR="5080" indent="13970">
              <a:lnSpc>
                <a:spcPct val="167300"/>
              </a:lnSpc>
              <a:spcBef>
                <a:spcPts val="85"/>
              </a:spcBef>
            </a:pPr>
            <a:r>
              <a:rPr sz="1100" spc="-65" dirty="0">
                <a:solidFill>
                  <a:srgbClr val="1F1F1F"/>
                </a:solidFill>
                <a:latin typeface="Courier New"/>
                <a:cs typeface="Courier New"/>
              </a:rPr>
              <a:t>lZ0 </a:t>
            </a:r>
            <a:r>
              <a:rPr sz="1100" spc="-30" dirty="0">
                <a:solidFill>
                  <a:srgbClr val="2F2F2F"/>
                </a:solidFill>
                <a:latin typeface="Courier New"/>
                <a:cs typeface="Courier New"/>
              </a:rPr>
              <a:t>110</a:t>
            </a:r>
            <a:endParaRPr sz="1100">
              <a:latin typeface="Courier New"/>
              <a:cs typeface="Courier New"/>
            </a:endParaRPr>
          </a:p>
          <a:p>
            <a:pPr marL="13335">
              <a:lnSpc>
                <a:spcPct val="100000"/>
              </a:lnSpc>
              <a:spcBef>
                <a:spcPts val="940"/>
              </a:spcBef>
            </a:pPr>
            <a:r>
              <a:rPr sz="1050" spc="-25" dirty="0">
                <a:solidFill>
                  <a:srgbClr val="343434"/>
                </a:solidFill>
                <a:latin typeface="Courier New"/>
                <a:cs typeface="Courier New"/>
              </a:rPr>
              <a:t>100</a:t>
            </a:r>
            <a:endParaRPr sz="1050">
              <a:latin typeface="Courier New"/>
              <a:cs typeface="Courier New"/>
            </a:endParaRPr>
          </a:p>
          <a:p>
            <a:pPr marL="115570">
              <a:lnSpc>
                <a:spcPct val="100000"/>
              </a:lnSpc>
              <a:spcBef>
                <a:spcPts val="1135"/>
              </a:spcBef>
            </a:pPr>
            <a:r>
              <a:rPr sz="950" spc="-25" dirty="0">
                <a:solidFill>
                  <a:srgbClr val="464646"/>
                </a:solidFill>
                <a:latin typeface="Cambria"/>
                <a:cs typeface="Cambria"/>
              </a:rPr>
              <a:t>9O</a:t>
            </a:r>
            <a:endParaRPr sz="95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86551" y="3859558"/>
            <a:ext cx="16700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25" dirty="0">
                <a:solidFill>
                  <a:srgbClr val="383838"/>
                </a:solidFill>
                <a:latin typeface="Cambria"/>
                <a:cs typeface="Cambria"/>
              </a:rPr>
              <a:t>8O</a:t>
            </a:r>
            <a:endParaRPr sz="95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69850" y="1228513"/>
            <a:ext cx="1042035" cy="2946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50" spc="100" dirty="0">
                <a:solidFill>
                  <a:srgbClr val="FF0500"/>
                </a:solidFill>
                <a:latin typeface="Calibri"/>
                <a:cs typeface="Calibri"/>
              </a:rPr>
              <a:t>Point</a:t>
            </a:r>
            <a:r>
              <a:rPr sz="1750" spc="80" dirty="0">
                <a:solidFill>
                  <a:srgbClr val="FF0500"/>
                </a:solidFill>
                <a:latin typeface="Calibri"/>
                <a:cs typeface="Calibri"/>
              </a:rPr>
              <a:t> </a:t>
            </a:r>
            <a:r>
              <a:rPr sz="1750" spc="80" dirty="0">
                <a:solidFill>
                  <a:srgbClr val="FD0100"/>
                </a:solidFill>
                <a:latin typeface="Calibri"/>
                <a:cs typeface="Calibri"/>
              </a:rPr>
              <a:t>Plot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68422" y="1700879"/>
            <a:ext cx="3572510" cy="2349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85" dirty="0">
                <a:solidFill>
                  <a:srgbClr val="181818"/>
                </a:solidFill>
                <a:latin typeface="Arial MT"/>
                <a:cs typeface="Arial MT"/>
              </a:rPr>
              <a:t>Averag</a:t>
            </a:r>
            <a:r>
              <a:rPr sz="1350" spc="-14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282828"/>
                </a:solidFill>
                <a:latin typeface="Arial MT"/>
                <a:cs typeface="Arial MT"/>
              </a:rPr>
              <a:t>e</a:t>
            </a:r>
            <a:r>
              <a:rPr sz="1350" spc="165" dirty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1A1A1A"/>
                </a:solidFill>
                <a:latin typeface="Arial MT"/>
                <a:cs typeface="Arial MT"/>
              </a:rPr>
              <a:t>Pri</a:t>
            </a:r>
            <a:r>
              <a:rPr sz="1350" spc="-190" dirty="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sz="1350" spc="80" dirty="0">
                <a:solidFill>
                  <a:srgbClr val="262626"/>
                </a:solidFill>
                <a:latin typeface="Arial MT"/>
                <a:cs typeface="Arial MT"/>
              </a:rPr>
              <a:t>ce</a:t>
            </a:r>
            <a:r>
              <a:rPr sz="1350" spc="90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350" spc="85" dirty="0">
                <a:solidFill>
                  <a:srgbClr val="1C1C1C"/>
                </a:solidFill>
                <a:latin typeface="Arial MT"/>
                <a:cs typeface="Arial MT"/>
              </a:rPr>
              <a:t>by</a:t>
            </a:r>
            <a:r>
              <a:rPr sz="1350" spc="310" dirty="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sz="1350" spc="70" dirty="0">
                <a:solidFill>
                  <a:srgbClr val="1F1F1F"/>
                </a:solidFill>
                <a:latin typeface="Arial MT"/>
                <a:cs typeface="Arial MT"/>
              </a:rPr>
              <a:t>N</a:t>
            </a:r>
            <a:r>
              <a:rPr sz="1350" spc="70" dirty="0">
                <a:solidFill>
                  <a:srgbClr val="2B2B2B"/>
                </a:solidFill>
                <a:latin typeface="Arial MT"/>
                <a:cs typeface="Arial MT"/>
              </a:rPr>
              <a:t>eig</a:t>
            </a:r>
            <a:r>
              <a:rPr sz="1350" spc="-220" dirty="0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sz="1350" spc="105" dirty="0">
                <a:solidFill>
                  <a:srgbClr val="363636"/>
                </a:solidFill>
                <a:latin typeface="Arial MT"/>
                <a:cs typeface="Arial MT"/>
              </a:rPr>
              <a:t>h</a:t>
            </a:r>
            <a:r>
              <a:rPr sz="1350" spc="105" dirty="0">
                <a:solidFill>
                  <a:srgbClr val="212121"/>
                </a:solidFill>
                <a:latin typeface="Arial MT"/>
                <a:cs typeface="Arial MT"/>
              </a:rPr>
              <a:t>bou</a:t>
            </a:r>
            <a:r>
              <a:rPr sz="1350" spc="-24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1F1F1F"/>
                </a:solidFill>
                <a:latin typeface="Arial MT"/>
                <a:cs typeface="Arial MT"/>
              </a:rPr>
              <a:t>rhoDd</a:t>
            </a:r>
            <a:r>
              <a:rPr sz="1350" spc="229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350" spc="60" dirty="0">
                <a:solidFill>
                  <a:srgbClr val="161616"/>
                </a:solidFill>
                <a:latin typeface="Arial MT"/>
                <a:cs typeface="Arial MT"/>
              </a:rPr>
              <a:t>Grou</a:t>
            </a:r>
            <a:r>
              <a:rPr sz="1350" spc="-235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350" spc="15" dirty="0">
                <a:solidFill>
                  <a:srgbClr val="1C1C1C"/>
                </a:solidFill>
                <a:latin typeface="Arial MT"/>
                <a:cs typeface="Arial MT"/>
              </a:rPr>
              <a:t>p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63699" y="4245926"/>
            <a:ext cx="3667125" cy="373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1080"/>
              </a:lnSpc>
              <a:spcBef>
                <a:spcPts val="130"/>
              </a:spcBef>
              <a:tabLst>
                <a:tab pos="761365" algn="l"/>
                <a:tab pos="1662430" algn="l"/>
                <a:tab pos="2265045" algn="l"/>
                <a:tab pos="3298825" algn="l"/>
              </a:tabLst>
            </a:pPr>
            <a:r>
              <a:rPr sz="1000" spc="-10" dirty="0">
                <a:solidFill>
                  <a:srgbClr val="3F3F3F"/>
                </a:solidFill>
                <a:latin typeface="Calibri"/>
                <a:cs typeface="Calibri"/>
              </a:rPr>
              <a:t>ELrook</a:t>
            </a:r>
            <a:r>
              <a:rPr sz="10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-25" dirty="0">
                <a:solidFill>
                  <a:srgbClr val="3F3F3F"/>
                </a:solidFill>
                <a:latin typeface="Calibri"/>
                <a:cs typeface="Calibri"/>
              </a:rPr>
              <a:t>lyn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	</a:t>
            </a:r>
            <a:r>
              <a:rPr sz="1000" spc="-125" dirty="0">
                <a:solidFill>
                  <a:srgbClr val="232323"/>
                </a:solidFill>
                <a:latin typeface="Calibri"/>
                <a:cs typeface="Calibri"/>
              </a:rPr>
              <a:t>fi•1an</a:t>
            </a:r>
            <a:r>
              <a:rPr sz="1000" spc="-5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1000" spc="50" dirty="0">
                <a:solidFill>
                  <a:srgbClr val="1A1A1A"/>
                </a:solidFill>
                <a:latin typeface="Calibri"/>
                <a:cs typeface="Calibri"/>
              </a:rPr>
              <a:t>hatLar‹</a:t>
            </a:r>
            <a:r>
              <a:rPr sz="1000" dirty="0">
                <a:solidFill>
                  <a:srgbClr val="1A1A1A"/>
                </a:solidFill>
                <a:latin typeface="Calibri"/>
                <a:cs typeface="Calibri"/>
              </a:rPr>
              <a:t>	</a:t>
            </a:r>
            <a:r>
              <a:rPr sz="1000" spc="75" dirty="0">
                <a:solidFill>
                  <a:srgbClr val="3D3D3D"/>
                </a:solidFill>
                <a:latin typeface="Calibri"/>
                <a:cs typeface="Calibri"/>
              </a:rPr>
              <a:t>Queens</a:t>
            </a:r>
            <a:r>
              <a:rPr sz="1000" dirty="0">
                <a:solidFill>
                  <a:srgbClr val="3D3D3D"/>
                </a:solidFill>
                <a:latin typeface="Calibri"/>
                <a:cs typeface="Calibri"/>
              </a:rPr>
              <a:t>	</a:t>
            </a:r>
            <a:r>
              <a:rPr sz="1000" dirty="0">
                <a:solidFill>
                  <a:srgbClr val="1A1A1A"/>
                </a:solidFill>
                <a:latin typeface="Calibri"/>
                <a:cs typeface="Calibri"/>
              </a:rPr>
              <a:t>'2ta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men</a:t>
            </a:r>
            <a:r>
              <a:rPr sz="1000" spc="1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1F1F"/>
                </a:solidFill>
                <a:latin typeface="Calibri"/>
                <a:cs typeface="Calibri"/>
              </a:rPr>
              <a:t>ml</a:t>
            </a:r>
            <a:r>
              <a:rPr sz="1000" spc="-13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000" spc="-20" dirty="0">
                <a:solidFill>
                  <a:srgbClr val="424242"/>
                </a:solidFill>
                <a:latin typeface="Calibri"/>
                <a:cs typeface="Calibri"/>
              </a:rPr>
              <a:t>anci</a:t>
            </a:r>
            <a:r>
              <a:rPr sz="1000" dirty="0">
                <a:solidFill>
                  <a:srgbClr val="424242"/>
                </a:solidFill>
                <a:latin typeface="Calibri"/>
                <a:cs typeface="Calibri"/>
              </a:rPr>
              <a:t>	</a:t>
            </a:r>
            <a:r>
              <a:rPr sz="1000" spc="55" dirty="0">
                <a:solidFill>
                  <a:srgbClr val="313131"/>
                </a:solidFill>
                <a:latin typeface="Calibri"/>
                <a:cs typeface="Calibri"/>
              </a:rPr>
              <a:t>Bra</a:t>
            </a:r>
            <a:r>
              <a:rPr sz="1000" spc="-60" dirty="0">
                <a:solidFill>
                  <a:srgbClr val="313131"/>
                </a:solidFill>
                <a:latin typeface="Calibri"/>
                <a:cs typeface="Calibri"/>
              </a:rPr>
              <a:t> </a:t>
            </a:r>
            <a:r>
              <a:rPr sz="1000" spc="-25" dirty="0">
                <a:solidFill>
                  <a:srgbClr val="363636"/>
                </a:solidFill>
                <a:latin typeface="Calibri"/>
                <a:cs typeface="Calibri"/>
              </a:rPr>
              <a:t>nx</a:t>
            </a:r>
            <a:endParaRPr sz="1000">
              <a:latin typeface="Calibri"/>
              <a:cs typeface="Calibri"/>
            </a:endParaRPr>
          </a:p>
          <a:p>
            <a:pPr marL="972185">
              <a:lnSpc>
                <a:spcPts val="1620"/>
              </a:lnSpc>
            </a:pPr>
            <a:r>
              <a:rPr sz="1450" dirty="0">
                <a:solidFill>
                  <a:srgbClr val="111111"/>
                </a:solidFill>
                <a:latin typeface="Calibri"/>
                <a:cs typeface="Calibri"/>
              </a:rPr>
              <a:t>Neighbourhood</a:t>
            </a:r>
            <a:r>
              <a:rPr sz="1450" spc="260" dirty="0">
                <a:solidFill>
                  <a:srgbClr val="111111"/>
                </a:solidFill>
                <a:latin typeface="Calibri"/>
                <a:cs typeface="Calibri"/>
              </a:rPr>
              <a:t>  </a:t>
            </a:r>
            <a:r>
              <a:rPr sz="1450" spc="-10" dirty="0">
                <a:solidFill>
                  <a:srgbClr val="232323"/>
                </a:solidFill>
                <a:latin typeface="Calibri"/>
                <a:cs typeface="Calibri"/>
              </a:rPr>
              <a:t>Group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88288" y="5336483"/>
            <a:ext cx="753110" cy="220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50" spc="-10" dirty="0">
                <a:latin typeface="Calibri"/>
                <a:cs typeface="Calibri"/>
              </a:rPr>
              <a:t>Manhattan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02495" y="5639346"/>
            <a:ext cx="529590" cy="220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50" spc="-10" dirty="0">
                <a:latin typeface="Calibri"/>
                <a:cs typeface="Calibri"/>
              </a:rPr>
              <a:t>Queens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28973" y="5942208"/>
            <a:ext cx="881380" cy="220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50" dirty="0">
                <a:latin typeface="Calibri"/>
                <a:cs typeface="Calibri"/>
              </a:rPr>
              <a:t>Staten</a:t>
            </a:r>
            <a:r>
              <a:rPr sz="1250" spc="80" dirty="0">
                <a:latin typeface="Calibri"/>
                <a:cs typeface="Calibri"/>
              </a:rPr>
              <a:t> </a:t>
            </a:r>
            <a:r>
              <a:rPr sz="1250" spc="-10" dirty="0">
                <a:latin typeface="Calibri"/>
                <a:cs typeface="Calibri"/>
              </a:rPr>
              <a:t>Island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64023" y="6245071"/>
            <a:ext cx="414655" cy="220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50" spc="-10" dirty="0">
                <a:latin typeface="Calibri"/>
                <a:cs typeface="Calibri"/>
              </a:rPr>
              <a:t>Bronx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075472" y="5336483"/>
            <a:ext cx="471805" cy="220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50" spc="-10" dirty="0">
                <a:latin typeface="Calibri"/>
                <a:cs typeface="Calibri"/>
              </a:rPr>
              <a:t>145.90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12412" y="5633114"/>
            <a:ext cx="398145" cy="527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spc="-10" dirty="0">
                <a:latin typeface="Calibri"/>
                <a:cs typeface="Calibri"/>
              </a:rPr>
              <a:t>88.90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200" spc="-10" dirty="0">
                <a:latin typeface="Calibri"/>
                <a:cs typeface="Calibri"/>
              </a:rPr>
              <a:t>89.24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111619" y="6251303"/>
            <a:ext cx="398145" cy="212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00" spc="-10" dirty="0">
                <a:latin typeface="Calibri"/>
                <a:cs typeface="Calibri"/>
              </a:rPr>
              <a:t>77.37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8439" y="1876852"/>
            <a:ext cx="721636" cy="241168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29802" y="1865635"/>
            <a:ext cx="482337" cy="244533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30913" y="1914243"/>
            <a:ext cx="923544" cy="23219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53581" y="1977806"/>
            <a:ext cx="721636" cy="234812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574341" y="1888068"/>
            <a:ext cx="919805" cy="244907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00376" y="1323473"/>
            <a:ext cx="6692894" cy="1794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504193" y="2478839"/>
            <a:ext cx="299123" cy="11217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151094" y="1224774"/>
            <a:ext cx="3089910" cy="2946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50" u="none" spc="105" dirty="0">
                <a:solidFill>
                  <a:srgbClr val="FB0100"/>
                </a:solidFill>
              </a:rPr>
              <a:t>Price</a:t>
            </a:r>
            <a:r>
              <a:rPr sz="1750" u="none" spc="114" dirty="0">
                <a:solidFill>
                  <a:srgbClr val="FB0100"/>
                </a:solidFill>
              </a:rPr>
              <a:t> </a:t>
            </a:r>
            <a:r>
              <a:rPr sz="1750" u="none" spc="85" dirty="0">
                <a:solidFill>
                  <a:srgbClr val="FD0100"/>
                </a:solidFill>
              </a:rPr>
              <a:t>Distribution</a:t>
            </a:r>
            <a:r>
              <a:rPr sz="1750" u="none" spc="170" dirty="0">
                <a:solidFill>
                  <a:srgbClr val="FD0100"/>
                </a:solidFill>
              </a:rPr>
              <a:t> </a:t>
            </a:r>
            <a:r>
              <a:rPr sz="1750" u="none" spc="55" dirty="0">
                <a:solidFill>
                  <a:srgbClr val="F70105"/>
                </a:solidFill>
              </a:rPr>
              <a:t>Of</a:t>
            </a:r>
            <a:r>
              <a:rPr sz="1750" u="none" spc="140" dirty="0">
                <a:solidFill>
                  <a:srgbClr val="F70105"/>
                </a:solidFill>
              </a:rPr>
              <a:t> </a:t>
            </a:r>
            <a:r>
              <a:rPr sz="1750" u="none" spc="120" dirty="0">
                <a:solidFill>
                  <a:srgbClr val="FD0100"/>
                </a:solidFill>
              </a:rPr>
              <a:t>Each</a:t>
            </a:r>
            <a:r>
              <a:rPr sz="1750" u="none" spc="114" dirty="0">
                <a:solidFill>
                  <a:srgbClr val="FD0100"/>
                </a:solidFill>
              </a:rPr>
              <a:t> </a:t>
            </a:r>
            <a:r>
              <a:rPr sz="1750" u="none" spc="55" dirty="0">
                <a:solidFill>
                  <a:srgbClr val="ED0805"/>
                </a:solidFill>
              </a:rPr>
              <a:t>Nei</a:t>
            </a:r>
            <a:endParaRPr sz="1750"/>
          </a:p>
        </p:txBody>
      </p:sp>
      <p:sp>
        <p:nvSpPr>
          <p:cNvPr id="10" name="object 10"/>
          <p:cNvSpPr txBox="1"/>
          <p:nvPr/>
        </p:nvSpPr>
        <p:spPr>
          <a:xfrm>
            <a:off x="4346323" y="1224774"/>
            <a:ext cx="1572260" cy="2946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50" spc="65" dirty="0">
                <a:solidFill>
                  <a:srgbClr val="FD0100"/>
                </a:solidFill>
                <a:latin typeface="Calibri"/>
                <a:cs typeface="Calibri"/>
              </a:rPr>
              <a:t>hborhood</a:t>
            </a:r>
            <a:r>
              <a:rPr sz="1750" spc="190" dirty="0">
                <a:solidFill>
                  <a:srgbClr val="FD0100"/>
                </a:solidFill>
                <a:latin typeface="Calibri"/>
                <a:cs typeface="Calibri"/>
              </a:rPr>
              <a:t> </a:t>
            </a:r>
            <a:r>
              <a:rPr sz="1750" spc="55" dirty="0">
                <a:solidFill>
                  <a:srgbClr val="F40000"/>
                </a:solidFill>
                <a:latin typeface="Calibri"/>
                <a:cs typeface="Calibri"/>
              </a:rPr>
              <a:t>Grou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3040" y="4486322"/>
            <a:ext cx="7908925" cy="169862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R="11430" algn="ctr">
              <a:lnSpc>
                <a:spcPct val="100000"/>
              </a:lnSpc>
              <a:spcBef>
                <a:spcPts val="225"/>
              </a:spcBef>
              <a:tabLst>
                <a:tab pos="1038860" algn="l"/>
                <a:tab pos="2315210" algn="l"/>
                <a:tab pos="3165475" algn="l"/>
                <a:tab pos="4620895" algn="l"/>
              </a:tabLst>
            </a:pPr>
            <a:r>
              <a:rPr sz="1100" spc="165" dirty="0">
                <a:solidFill>
                  <a:srgbClr val="343434"/>
                </a:solidFill>
                <a:latin typeface="Calibri"/>
                <a:cs typeface="Calibri"/>
              </a:rPr>
              <a:t>Brool&lt;</a:t>
            </a:r>
            <a:r>
              <a:rPr sz="1100" spc="-125" dirty="0">
                <a:solidFill>
                  <a:srgbClr val="343434"/>
                </a:solidFill>
                <a:latin typeface="Calibri"/>
                <a:cs typeface="Calibri"/>
              </a:rPr>
              <a:t> </a:t>
            </a:r>
            <a:r>
              <a:rPr sz="1100" spc="130" dirty="0">
                <a:solidFill>
                  <a:srgbClr val="4B4B4B"/>
                </a:solidFill>
                <a:latin typeface="Calibri"/>
                <a:cs typeface="Calibri"/>
              </a:rPr>
              <a:t>lan</a:t>
            </a:r>
            <a:r>
              <a:rPr sz="1100" dirty="0">
                <a:solidFill>
                  <a:srgbClr val="4B4B4B"/>
                </a:solidFill>
                <a:latin typeface="Calibri"/>
                <a:cs typeface="Calibri"/>
              </a:rPr>
              <a:t>	</a:t>
            </a:r>
            <a:r>
              <a:rPr sz="1100" spc="-90" dirty="0">
                <a:solidFill>
                  <a:srgbClr val="313131"/>
                </a:solidFill>
                <a:latin typeface="Calibri"/>
                <a:cs typeface="Calibri"/>
              </a:rPr>
              <a:t>F•1a </a:t>
            </a:r>
            <a:r>
              <a:rPr sz="1100" dirty="0">
                <a:solidFill>
                  <a:srgbClr val="565656"/>
                </a:solidFill>
                <a:latin typeface="Calibri"/>
                <a:cs typeface="Calibri"/>
              </a:rPr>
              <a:t>n</a:t>
            </a:r>
            <a:r>
              <a:rPr sz="1100" spc="13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5D5D5D"/>
                </a:solidFill>
                <a:latin typeface="Calibri"/>
                <a:cs typeface="Calibri"/>
              </a:rPr>
              <a:t>In</a:t>
            </a:r>
            <a:r>
              <a:rPr sz="1100" spc="-100" dirty="0">
                <a:solidFill>
                  <a:srgbClr val="5D5D5D"/>
                </a:solidFill>
                <a:latin typeface="Calibri"/>
                <a:cs typeface="Calibri"/>
              </a:rPr>
              <a:t> </a:t>
            </a:r>
            <a:r>
              <a:rPr sz="1100" spc="300" dirty="0">
                <a:solidFill>
                  <a:srgbClr val="1C1C1C"/>
                </a:solidFill>
                <a:latin typeface="Calibri"/>
                <a:cs typeface="Calibri"/>
              </a:rPr>
              <a:t>atta</a:t>
            </a:r>
            <a:r>
              <a:rPr sz="1100" spc="300" dirty="0">
                <a:solidFill>
                  <a:srgbClr val="575757"/>
                </a:solidFill>
                <a:latin typeface="Calibri"/>
                <a:cs typeface="Calibri"/>
              </a:rPr>
              <a:t>n</a:t>
            </a:r>
            <a:r>
              <a:rPr sz="1100" dirty="0">
                <a:solidFill>
                  <a:srgbClr val="575757"/>
                </a:solidFill>
                <a:latin typeface="Calibri"/>
                <a:cs typeface="Calibri"/>
              </a:rPr>
              <a:t>	</a:t>
            </a:r>
            <a:r>
              <a:rPr sz="1100" spc="85" dirty="0">
                <a:solidFill>
                  <a:srgbClr val="232323"/>
                </a:solidFill>
                <a:latin typeface="Calibri"/>
                <a:cs typeface="Calibri"/>
              </a:rPr>
              <a:t>Quie•en</a:t>
            </a:r>
            <a:r>
              <a:rPr sz="1100" spc="-3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1100" spc="25" dirty="0">
                <a:solidFill>
                  <a:srgbClr val="575757"/>
                </a:solidFill>
                <a:latin typeface="Calibri"/>
                <a:cs typeface="Calibri"/>
              </a:rPr>
              <a:t>s</a:t>
            </a:r>
            <a:r>
              <a:rPr sz="1100" dirty="0">
                <a:solidFill>
                  <a:srgbClr val="575757"/>
                </a:solidFill>
                <a:latin typeface="Calibri"/>
                <a:cs typeface="Calibri"/>
              </a:rPr>
              <a:t>	</a:t>
            </a:r>
            <a:r>
              <a:rPr sz="1100" spc="190" dirty="0">
                <a:solidFill>
                  <a:srgbClr val="2F2F2F"/>
                </a:solidFill>
                <a:latin typeface="Calibri"/>
                <a:cs typeface="Calibri"/>
              </a:rPr>
              <a:t>'Sta</a:t>
            </a:r>
            <a:r>
              <a:rPr sz="1100" spc="190" dirty="0">
                <a:solidFill>
                  <a:srgbClr val="363636"/>
                </a:solidFill>
                <a:latin typeface="Calibri"/>
                <a:cs typeface="Calibri"/>
              </a:rPr>
              <a:t>ten</a:t>
            </a:r>
            <a:r>
              <a:rPr sz="1100" spc="155" dirty="0">
                <a:solidFill>
                  <a:srgbClr val="363636"/>
                </a:solidFill>
                <a:latin typeface="Calibri"/>
                <a:cs typeface="Calibri"/>
              </a:rPr>
              <a:t>  </a:t>
            </a:r>
            <a:r>
              <a:rPr sz="1100" dirty="0">
                <a:solidFill>
                  <a:srgbClr val="1F1F1F"/>
                </a:solidFill>
                <a:latin typeface="Calibri"/>
                <a:cs typeface="Calibri"/>
              </a:rPr>
              <a:t>I</a:t>
            </a:r>
            <a:r>
              <a:rPr sz="1100" dirty="0">
                <a:solidFill>
                  <a:srgbClr val="3D3D3D"/>
                </a:solidFill>
                <a:latin typeface="Calibri"/>
                <a:cs typeface="Calibri"/>
              </a:rPr>
              <a:t>s</a:t>
            </a:r>
            <a:r>
              <a:rPr sz="1100" dirty="0">
                <a:solidFill>
                  <a:srgbClr val="464646"/>
                </a:solidFill>
                <a:latin typeface="Calibri"/>
                <a:cs typeface="Calibri"/>
              </a:rPr>
              <a:t>a</a:t>
            </a:r>
            <a:r>
              <a:rPr sz="1100" dirty="0">
                <a:solidFill>
                  <a:srgbClr val="2F2F2F"/>
                </a:solidFill>
                <a:latin typeface="Calibri"/>
                <a:cs typeface="Calibri"/>
              </a:rPr>
              <a:t>I</a:t>
            </a:r>
            <a:r>
              <a:rPr sz="1100" spc="254" dirty="0">
                <a:solidFill>
                  <a:srgbClr val="2F2F2F"/>
                </a:solidFill>
                <a:latin typeface="Calibri"/>
                <a:cs typeface="Calibri"/>
              </a:rPr>
              <a:t>  </a:t>
            </a:r>
            <a:r>
              <a:rPr sz="1100" spc="204" dirty="0">
                <a:solidFill>
                  <a:srgbClr val="4D4D4D"/>
                </a:solidFill>
                <a:latin typeface="Calibri"/>
                <a:cs typeface="Calibri"/>
              </a:rPr>
              <a:t>nd</a:t>
            </a:r>
            <a:r>
              <a:rPr sz="1100" dirty="0">
                <a:solidFill>
                  <a:srgbClr val="4D4D4D"/>
                </a:solidFill>
                <a:latin typeface="Calibri"/>
                <a:cs typeface="Calibri"/>
              </a:rPr>
              <a:t>	</a:t>
            </a:r>
            <a:r>
              <a:rPr sz="1100" spc="200" dirty="0">
                <a:solidFill>
                  <a:srgbClr val="3B3B3B"/>
                </a:solidFill>
                <a:latin typeface="Calibri"/>
                <a:cs typeface="Calibri"/>
              </a:rPr>
              <a:t>Bra</a:t>
            </a:r>
            <a:r>
              <a:rPr sz="1100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100" spc="185" dirty="0">
                <a:solidFill>
                  <a:srgbClr val="2F2F2F"/>
                </a:solidFill>
                <a:latin typeface="Calibri"/>
                <a:cs typeface="Calibri"/>
              </a:rPr>
              <a:t>nx</a:t>
            </a:r>
            <a:endParaRPr sz="1100">
              <a:latin typeface="Calibri"/>
              <a:cs typeface="Calibri"/>
            </a:endParaRPr>
          </a:p>
          <a:p>
            <a:pPr marL="371475" algn="ctr">
              <a:lnSpc>
                <a:spcPct val="100000"/>
              </a:lnSpc>
              <a:spcBef>
                <a:spcPts val="140"/>
              </a:spcBef>
            </a:pPr>
            <a:r>
              <a:rPr sz="1200" spc="-20" dirty="0">
                <a:solidFill>
                  <a:srgbClr val="363636"/>
                </a:solidFill>
                <a:latin typeface="Calibri"/>
                <a:cs typeface="Calibri"/>
              </a:rPr>
              <a:t>i</a:t>
            </a:r>
            <a:r>
              <a:rPr sz="1200" spc="-110" dirty="0">
                <a:solidFill>
                  <a:srgbClr val="363636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83838"/>
                </a:solidFill>
                <a:latin typeface="Calibri"/>
                <a:cs typeface="Calibri"/>
              </a:rPr>
              <a:t>g</a:t>
            </a:r>
            <a:r>
              <a:rPr sz="1200" spc="175" dirty="0">
                <a:solidFill>
                  <a:srgbClr val="38383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63636"/>
                </a:solidFill>
                <a:latin typeface="Calibri"/>
                <a:cs typeface="Calibri"/>
              </a:rPr>
              <a:t>h</a:t>
            </a:r>
            <a:r>
              <a:rPr sz="1200" spc="185" dirty="0">
                <a:solidFill>
                  <a:srgbClr val="363636"/>
                </a:solidFill>
                <a:latin typeface="Calibri"/>
                <a:cs typeface="Calibri"/>
              </a:rPr>
              <a:t> </a:t>
            </a:r>
            <a:r>
              <a:rPr sz="1200" spc="225" dirty="0">
                <a:solidFill>
                  <a:srgbClr val="212121"/>
                </a:solidFill>
                <a:latin typeface="Calibri"/>
                <a:cs typeface="Calibri"/>
              </a:rPr>
              <a:t>bDLJ</a:t>
            </a:r>
            <a:r>
              <a:rPr sz="1200" spc="225" dirty="0">
                <a:solidFill>
                  <a:srgbClr val="4F4F4F"/>
                </a:solidFill>
                <a:latin typeface="Calibri"/>
                <a:cs typeface="Calibri"/>
              </a:rPr>
              <a:t>Fhaa</a:t>
            </a:r>
            <a:r>
              <a:rPr sz="1200" spc="225" dirty="0">
                <a:solidFill>
                  <a:srgbClr val="797979"/>
                </a:solidFill>
                <a:latin typeface="Calibri"/>
                <a:cs typeface="Calibri"/>
              </a:rPr>
              <a:t>cl</a:t>
            </a:r>
            <a:r>
              <a:rPr sz="1200" spc="26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200" spc="290" dirty="0">
                <a:solidFill>
                  <a:srgbClr val="565656"/>
                </a:solidFill>
                <a:latin typeface="Calibri"/>
                <a:cs typeface="Calibri"/>
              </a:rPr>
              <a:t>g</a:t>
            </a:r>
            <a:r>
              <a:rPr sz="1200" spc="-13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200" spc="275" dirty="0">
                <a:solidFill>
                  <a:srgbClr val="313131"/>
                </a:solidFill>
                <a:latin typeface="Calibri"/>
                <a:cs typeface="Calibri"/>
              </a:rPr>
              <a:t>rDu</a:t>
            </a:r>
            <a:r>
              <a:rPr sz="1200" spc="275" dirty="0">
                <a:solidFill>
                  <a:srgbClr val="494949"/>
                </a:solidFill>
                <a:latin typeface="Calibri"/>
                <a:cs typeface="Calibri"/>
              </a:rPr>
              <a:t>p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500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OBSERVATIONS</a:t>
            </a:r>
            <a:r>
              <a:rPr sz="1500" spc="65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:-</a:t>
            </a:r>
            <a:endParaRPr sz="1500">
              <a:latin typeface="Calibri"/>
              <a:cs typeface="Calibri"/>
            </a:endParaRPr>
          </a:p>
          <a:p>
            <a:pPr marL="343535" marR="5080" indent="-135890">
              <a:lnSpc>
                <a:spcPct val="100000"/>
              </a:lnSpc>
              <a:spcBef>
                <a:spcPts val="605"/>
              </a:spcBef>
              <a:buChar char="•"/>
              <a:tabLst>
                <a:tab pos="343535" algn="l"/>
                <a:tab pos="345440" algn="l"/>
              </a:tabLst>
            </a:pPr>
            <a:r>
              <a:rPr sz="1300" dirty="0">
                <a:latin typeface="Calibri"/>
                <a:cs typeface="Calibri"/>
              </a:rPr>
              <a:t>	price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distribution</a:t>
            </a:r>
            <a:r>
              <a:rPr sz="1300" spc="5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is</a:t>
            </a:r>
            <a:r>
              <a:rPr sz="1300" spc="-7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very</a:t>
            </a:r>
            <a:r>
              <a:rPr sz="1300" spc="-4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high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in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spc="-20" dirty="0">
                <a:latin typeface="Calibri"/>
                <a:cs typeface="Calibri"/>
              </a:rPr>
              <a:t>Manhattan</a:t>
            </a:r>
            <a:r>
              <a:rPr sz="1300" spc="5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and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Brooklyn.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but</a:t>
            </a:r>
            <a:r>
              <a:rPr sz="1300" spc="-25" dirty="0">
                <a:latin typeface="Calibri"/>
                <a:cs typeface="Calibri"/>
              </a:rPr>
              <a:t> Manhattan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have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more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Diversity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in</a:t>
            </a:r>
            <a:r>
              <a:rPr sz="1300" spc="-5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price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range, </a:t>
            </a:r>
            <a:r>
              <a:rPr sz="1300" spc="-25" dirty="0">
                <a:latin typeface="Calibri"/>
                <a:cs typeface="Calibri"/>
              </a:rPr>
              <a:t>you </a:t>
            </a:r>
            <a:r>
              <a:rPr sz="1300" dirty="0">
                <a:latin typeface="Calibri"/>
                <a:cs typeface="Calibri"/>
              </a:rPr>
              <a:t>can</a:t>
            </a:r>
            <a:r>
              <a:rPr sz="1300" spc="-4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see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in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violin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plot.</a:t>
            </a:r>
            <a:endParaRPr sz="1300">
              <a:latin typeface="Calibri"/>
              <a:cs typeface="Calibri"/>
            </a:endParaRPr>
          </a:p>
          <a:p>
            <a:pPr marL="342900" marR="1221740" indent="-139065">
              <a:lnSpc>
                <a:spcPct val="104000"/>
              </a:lnSpc>
              <a:spcBef>
                <a:spcPts val="465"/>
              </a:spcBef>
              <a:buChar char="•"/>
              <a:tabLst>
                <a:tab pos="347980" algn="l"/>
              </a:tabLst>
            </a:pPr>
            <a:r>
              <a:rPr sz="1250" dirty="0">
                <a:latin typeface="Calibri"/>
                <a:cs typeface="Calibri"/>
              </a:rPr>
              <a:t>Queens</a:t>
            </a:r>
            <a:r>
              <a:rPr sz="1250" spc="13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and</a:t>
            </a:r>
            <a:r>
              <a:rPr sz="1250" spc="4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Bronx</a:t>
            </a:r>
            <a:r>
              <a:rPr sz="1250" spc="7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have</a:t>
            </a:r>
            <a:r>
              <a:rPr sz="1250" spc="4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same</a:t>
            </a:r>
            <a:r>
              <a:rPr sz="1250" spc="8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price</a:t>
            </a:r>
            <a:r>
              <a:rPr sz="1250" spc="7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distribution</a:t>
            </a:r>
            <a:r>
              <a:rPr sz="1250" spc="15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but</a:t>
            </a:r>
            <a:r>
              <a:rPr sz="1250" spc="5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in</a:t>
            </a:r>
            <a:r>
              <a:rPr sz="1250" spc="3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Queens</a:t>
            </a:r>
            <a:r>
              <a:rPr sz="1250" spc="9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area</a:t>
            </a:r>
            <a:r>
              <a:rPr sz="1250" spc="7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more</a:t>
            </a:r>
            <a:r>
              <a:rPr sz="1250" spc="6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distribution</a:t>
            </a:r>
            <a:r>
              <a:rPr sz="1250" spc="17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in</a:t>
            </a:r>
            <a:r>
              <a:rPr sz="1250" spc="3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50$</a:t>
            </a:r>
            <a:r>
              <a:rPr sz="1250" spc="60" dirty="0">
                <a:latin typeface="Calibri"/>
                <a:cs typeface="Calibri"/>
              </a:rPr>
              <a:t> </a:t>
            </a:r>
            <a:r>
              <a:rPr sz="1250" spc="-25" dirty="0">
                <a:latin typeface="Calibri"/>
                <a:cs typeface="Calibri"/>
              </a:rPr>
              <a:t>to 	</a:t>
            </a:r>
            <a:r>
              <a:rPr sz="1250" dirty="0">
                <a:latin typeface="Calibri"/>
                <a:cs typeface="Calibri"/>
              </a:rPr>
              <a:t>100$</a:t>
            </a:r>
            <a:r>
              <a:rPr sz="1250" spc="7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but</a:t>
            </a:r>
            <a:r>
              <a:rPr sz="1250" spc="5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diversity</a:t>
            </a:r>
            <a:r>
              <a:rPr sz="1250" spc="11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in</a:t>
            </a:r>
            <a:r>
              <a:rPr sz="1250" spc="3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price</a:t>
            </a:r>
            <a:r>
              <a:rPr sz="1250" spc="6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is</a:t>
            </a:r>
            <a:r>
              <a:rPr sz="1250" spc="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not</a:t>
            </a:r>
            <a:r>
              <a:rPr sz="1250" spc="4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like</a:t>
            </a:r>
            <a:r>
              <a:rPr sz="1250" spc="8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Manhattan</a:t>
            </a:r>
            <a:r>
              <a:rPr sz="1250" spc="13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and</a:t>
            </a:r>
            <a:r>
              <a:rPr sz="1250" spc="45" dirty="0">
                <a:latin typeface="Calibri"/>
                <a:cs typeface="Calibri"/>
              </a:rPr>
              <a:t> </a:t>
            </a:r>
            <a:r>
              <a:rPr sz="1250" spc="-10" dirty="0">
                <a:latin typeface="Calibri"/>
                <a:cs typeface="Calibri"/>
              </a:rPr>
              <a:t>Brooklyn.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14938" y="1221035"/>
            <a:ext cx="1082675" cy="2946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50" spc="75" dirty="0">
                <a:solidFill>
                  <a:srgbClr val="FF1515"/>
                </a:solidFill>
                <a:latin typeface="Calibri"/>
                <a:cs typeface="Calibri"/>
              </a:rPr>
              <a:t>Violin</a:t>
            </a:r>
            <a:r>
              <a:rPr sz="1750" spc="175" dirty="0">
                <a:solidFill>
                  <a:srgbClr val="FF1515"/>
                </a:solidFill>
                <a:latin typeface="Calibri"/>
                <a:cs typeface="Calibri"/>
              </a:rPr>
              <a:t> </a:t>
            </a:r>
            <a:r>
              <a:rPr sz="1750" spc="80" dirty="0">
                <a:solidFill>
                  <a:srgbClr val="FB0100"/>
                </a:solidFill>
                <a:latin typeface="Calibri"/>
                <a:cs typeface="Calibri"/>
              </a:rPr>
              <a:t>Plot</a:t>
            </a:r>
            <a:endParaRPr sz="1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3054" y="3839852"/>
            <a:ext cx="74780" cy="64685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03317" y="1962850"/>
            <a:ext cx="261733" cy="18096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05303" y="3847331"/>
            <a:ext cx="48607" cy="22434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04350" y="2486317"/>
            <a:ext cx="269211" cy="128997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403629" y="3839852"/>
            <a:ext cx="59824" cy="53468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306414" y="2882656"/>
            <a:ext cx="269211" cy="88989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413172" y="3836114"/>
            <a:ext cx="59824" cy="37390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835685" y="2949958"/>
            <a:ext cx="239299" cy="140214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332978" y="3021001"/>
            <a:ext cx="246777" cy="74780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923747" y="3847331"/>
            <a:ext cx="59824" cy="26921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837749" y="3211693"/>
            <a:ext cx="246777" cy="55711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89081" y="1196345"/>
            <a:ext cx="6498464" cy="321558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6251287" y="1870122"/>
            <a:ext cx="0" cy="290195"/>
          </a:xfrm>
          <a:custGeom>
            <a:avLst/>
            <a:gdLst/>
            <a:ahLst/>
            <a:cxnLst/>
            <a:rect l="l" t="t" r="r" b="b"/>
            <a:pathLst>
              <a:path h="290194">
                <a:moveTo>
                  <a:pt x="0" y="290150"/>
                </a:moveTo>
                <a:lnTo>
                  <a:pt x="0" y="0"/>
                </a:lnTo>
              </a:path>
            </a:pathLst>
          </a:custGeom>
          <a:ln w="89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6246801" y="1870122"/>
            <a:ext cx="3948429" cy="290195"/>
            <a:chOff x="6246801" y="1870122"/>
            <a:chExt cx="3948429" cy="290195"/>
          </a:xfrm>
        </p:grpSpPr>
        <p:sp>
          <p:nvSpPr>
            <p:cNvPr id="16" name="object 16"/>
            <p:cNvSpPr/>
            <p:nvPr/>
          </p:nvSpPr>
          <p:spPr>
            <a:xfrm>
              <a:off x="10190749" y="1870122"/>
              <a:ext cx="0" cy="290195"/>
            </a:xfrm>
            <a:custGeom>
              <a:avLst/>
              <a:gdLst/>
              <a:ahLst/>
              <a:cxnLst/>
              <a:rect l="l" t="t" r="r" b="b"/>
              <a:pathLst>
                <a:path h="290194">
                  <a:moveTo>
                    <a:pt x="0" y="290150"/>
                  </a:moveTo>
                  <a:lnTo>
                    <a:pt x="0" y="0"/>
                  </a:lnTo>
                </a:path>
              </a:pathLst>
            </a:custGeom>
            <a:ln w="89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246801" y="1874609"/>
              <a:ext cx="3948429" cy="0"/>
            </a:xfrm>
            <a:custGeom>
              <a:avLst/>
              <a:gdLst/>
              <a:ahLst/>
              <a:cxnLst/>
              <a:rect l="l" t="t" r="r" b="b"/>
              <a:pathLst>
                <a:path w="3948429">
                  <a:moveTo>
                    <a:pt x="0" y="0"/>
                  </a:moveTo>
                  <a:lnTo>
                    <a:pt x="3948432" y="0"/>
                  </a:lnTo>
                </a:path>
              </a:pathLst>
            </a:custGeom>
            <a:ln w="89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246801" y="2155785"/>
              <a:ext cx="3948429" cy="0"/>
            </a:xfrm>
            <a:custGeom>
              <a:avLst/>
              <a:gdLst/>
              <a:ahLst/>
              <a:cxnLst/>
              <a:rect l="l" t="t" r="r" b="b"/>
              <a:pathLst>
                <a:path w="3948429">
                  <a:moveTo>
                    <a:pt x="0" y="0"/>
                  </a:moveTo>
                  <a:lnTo>
                    <a:pt x="3948432" y="0"/>
                  </a:lnTo>
                </a:path>
              </a:pathLst>
            </a:custGeom>
            <a:ln w="89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207557" y="2146063"/>
              <a:ext cx="0" cy="14604"/>
            </a:xfrm>
            <a:custGeom>
              <a:avLst/>
              <a:gdLst/>
              <a:ahLst/>
              <a:cxnLst/>
              <a:rect l="l" t="t" r="r" b="b"/>
              <a:pathLst>
                <a:path h="14605">
                  <a:moveTo>
                    <a:pt x="0" y="0"/>
                  </a:moveTo>
                  <a:lnTo>
                    <a:pt x="0" y="14208"/>
                  </a:lnTo>
                </a:path>
              </a:pathLst>
            </a:custGeom>
            <a:ln w="89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203071" y="1871617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897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1" name="object 2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34904" y="2265713"/>
            <a:ext cx="194430" cy="1035716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8197089" y="1873113"/>
            <a:ext cx="1993264" cy="273050"/>
          </a:xfrm>
          <a:prstGeom prst="rect">
            <a:avLst/>
          </a:prstGeom>
          <a:solidFill>
            <a:srgbClr val="5B9AD4"/>
          </a:solidFill>
        </p:spPr>
        <p:txBody>
          <a:bodyPr vert="horz" wrap="square" lIns="0" tIns="0" rIns="0" bIns="0" rtlCol="0">
            <a:spAutoFit/>
          </a:bodyPr>
          <a:lstStyle/>
          <a:p>
            <a:pPr marL="521970">
              <a:lnSpc>
                <a:spcPts val="1585"/>
              </a:lnSpc>
            </a:pPr>
            <a:r>
              <a:rPr sz="1450" spc="-10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145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FFFFFF"/>
                </a:solidFill>
                <a:latin typeface="Calibri"/>
                <a:cs typeface="Calibri"/>
              </a:rPr>
              <a:t>Listings</a:t>
            </a:r>
            <a:endParaRPr sz="1450">
              <a:latin typeface="Calibri"/>
              <a:cs typeface="Calibri"/>
            </a:endParaRPr>
          </a:p>
        </p:txBody>
      </p:sp>
      <p:pic>
        <p:nvPicPr>
          <p:cNvPr id="23" name="object 2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260261" y="1884329"/>
            <a:ext cx="1944305" cy="254255"/>
          </a:xfrm>
          <a:prstGeom prst="rect">
            <a:avLst/>
          </a:prstGeom>
        </p:spPr>
      </p:pic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062684" y="1080198"/>
            <a:ext cx="3559175" cy="74993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 marR="5080" indent="18415">
              <a:lnSpc>
                <a:spcPct val="72400"/>
              </a:lnSpc>
              <a:spcBef>
                <a:spcPts val="805"/>
              </a:spcBef>
              <a:tabLst>
                <a:tab pos="540385" algn="l"/>
                <a:tab pos="1104265" algn="l"/>
                <a:tab pos="2870835" algn="l"/>
              </a:tabLst>
            </a:pPr>
            <a:r>
              <a:rPr sz="2100" u="none" spc="-25" dirty="0">
                <a:solidFill>
                  <a:srgbClr val="FF110E"/>
                </a:solidFill>
                <a:latin typeface="Arial MT"/>
                <a:cs typeface="Arial MT"/>
              </a:rPr>
              <a:t>To</a:t>
            </a:r>
            <a:r>
              <a:rPr sz="2100" u="none" dirty="0">
                <a:solidFill>
                  <a:srgbClr val="FF110E"/>
                </a:solidFill>
                <a:latin typeface="Arial MT"/>
                <a:cs typeface="Arial MT"/>
              </a:rPr>
              <a:t>	</a:t>
            </a:r>
            <a:r>
              <a:rPr sz="2100" u="none" spc="-25" dirty="0">
                <a:solidFill>
                  <a:srgbClr val="FD0001"/>
                </a:solidFill>
                <a:latin typeface="Arial MT"/>
                <a:cs typeface="Arial MT"/>
              </a:rPr>
              <a:t>Nei</a:t>
            </a:r>
            <a:r>
              <a:rPr sz="2100" u="none" dirty="0">
                <a:solidFill>
                  <a:srgbClr val="FD0001"/>
                </a:solidFill>
                <a:latin typeface="Arial MT"/>
                <a:cs typeface="Arial MT"/>
              </a:rPr>
              <a:t>	</a:t>
            </a:r>
            <a:r>
              <a:rPr sz="2100" u="none" dirty="0">
                <a:solidFill>
                  <a:srgbClr val="F20300"/>
                </a:solidFill>
                <a:latin typeface="Arial MT"/>
                <a:cs typeface="Arial MT"/>
              </a:rPr>
              <a:t>hborhoods</a:t>
            </a:r>
            <a:r>
              <a:rPr sz="2100" u="none" spc="420" dirty="0">
                <a:solidFill>
                  <a:srgbClr val="F20300"/>
                </a:solidFill>
                <a:latin typeface="Arial MT"/>
                <a:cs typeface="Arial MT"/>
              </a:rPr>
              <a:t> </a:t>
            </a:r>
            <a:r>
              <a:rPr sz="2100" u="none" spc="-50" dirty="0">
                <a:solidFill>
                  <a:srgbClr val="F90C0C"/>
                </a:solidFill>
                <a:latin typeface="Arial MT"/>
                <a:cs typeface="Arial MT"/>
              </a:rPr>
              <a:t>b</a:t>
            </a:r>
            <a:r>
              <a:rPr sz="2100" u="none" dirty="0">
                <a:solidFill>
                  <a:srgbClr val="F90C0C"/>
                </a:solidFill>
                <a:latin typeface="Arial MT"/>
                <a:cs typeface="Arial MT"/>
              </a:rPr>
              <a:t>	</a:t>
            </a:r>
            <a:r>
              <a:rPr sz="2100" u="none" spc="50" dirty="0">
                <a:solidFill>
                  <a:srgbClr val="F60801"/>
                </a:solidFill>
                <a:latin typeface="Arial MT"/>
                <a:cs typeface="Arial MT"/>
              </a:rPr>
              <a:t>Listin </a:t>
            </a:r>
            <a:r>
              <a:rPr sz="2100" u="none" spc="-10" dirty="0">
                <a:solidFill>
                  <a:srgbClr val="F70000"/>
                </a:solidFill>
                <a:latin typeface="Arial MT"/>
                <a:cs typeface="Arial MT"/>
              </a:rPr>
              <a:t>Ijaot</a:t>
            </a:r>
            <a:endParaRPr sz="2100">
              <a:latin typeface="Arial MT"/>
              <a:cs typeface="Arial MT"/>
            </a:endParaRPr>
          </a:p>
          <a:p>
            <a:pPr marL="1770380">
              <a:lnSpc>
                <a:spcPct val="100000"/>
              </a:lnSpc>
              <a:spcBef>
                <a:spcPts val="320"/>
              </a:spcBef>
            </a:pPr>
            <a:r>
              <a:rPr sz="850" u="none" dirty="0">
                <a:solidFill>
                  <a:srgbClr val="1D1D1D"/>
                </a:solidFill>
              </a:rPr>
              <a:t>Listings</a:t>
            </a:r>
            <a:r>
              <a:rPr sz="850" u="none" spc="85" dirty="0">
                <a:solidFill>
                  <a:srgbClr val="1D1D1D"/>
                </a:solidFill>
              </a:rPr>
              <a:t> </a:t>
            </a:r>
            <a:r>
              <a:rPr sz="850" u="none" dirty="0">
                <a:solidFill>
                  <a:srgbClr val="212121"/>
                </a:solidFill>
              </a:rPr>
              <a:t>by</a:t>
            </a:r>
            <a:r>
              <a:rPr sz="850" u="none" spc="65" dirty="0">
                <a:solidFill>
                  <a:srgbClr val="212121"/>
                </a:solidFill>
              </a:rPr>
              <a:t> </a:t>
            </a:r>
            <a:r>
              <a:rPr sz="850" u="none" spc="-25" dirty="0">
                <a:solidFill>
                  <a:srgbClr val="1A1A1A"/>
                </a:solidFill>
              </a:rPr>
              <a:t>Top</a:t>
            </a:r>
            <a:r>
              <a:rPr sz="850" u="none" spc="90" dirty="0">
                <a:solidFill>
                  <a:srgbClr val="1A1A1A"/>
                </a:solidFill>
              </a:rPr>
              <a:t> </a:t>
            </a:r>
            <a:r>
              <a:rPr sz="850" u="none" spc="-10" dirty="0">
                <a:solidFill>
                  <a:srgbClr val="1F1F1F"/>
                </a:solidFill>
              </a:rPr>
              <a:t>Neighborhoods</a:t>
            </a:r>
            <a:r>
              <a:rPr sz="850" u="none" spc="120" dirty="0">
                <a:solidFill>
                  <a:srgbClr val="1F1F1F"/>
                </a:solidFill>
              </a:rPr>
              <a:t> </a:t>
            </a:r>
            <a:r>
              <a:rPr sz="850" u="none" dirty="0">
                <a:solidFill>
                  <a:srgbClr val="181818"/>
                </a:solidFill>
              </a:rPr>
              <a:t>in</a:t>
            </a:r>
            <a:r>
              <a:rPr sz="850" u="none" spc="10" dirty="0">
                <a:solidFill>
                  <a:srgbClr val="181818"/>
                </a:solidFill>
              </a:rPr>
              <a:t> </a:t>
            </a:r>
            <a:r>
              <a:rPr sz="850" u="none" spc="-25" dirty="0">
                <a:solidFill>
                  <a:srgbClr val="232323"/>
                </a:solidFill>
              </a:rPr>
              <a:t>NYC</a:t>
            </a:r>
            <a:endParaRPr sz="850"/>
          </a:p>
        </p:txBody>
      </p:sp>
      <p:sp>
        <p:nvSpPr>
          <p:cNvPr id="25" name="object 25"/>
          <p:cNvSpPr txBox="1"/>
          <p:nvPr/>
        </p:nvSpPr>
        <p:spPr>
          <a:xfrm>
            <a:off x="945883" y="1978816"/>
            <a:ext cx="180340" cy="1079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500" spc="30" dirty="0">
                <a:solidFill>
                  <a:srgbClr val="3D3D3D"/>
                </a:solidFill>
                <a:latin typeface="Calibri"/>
                <a:cs typeface="Calibri"/>
              </a:rPr>
              <a:t>350</a:t>
            </a:r>
            <a:r>
              <a:rPr sz="500" spc="-15" dirty="0">
                <a:solidFill>
                  <a:srgbClr val="3D3D3D"/>
                </a:solidFill>
                <a:latin typeface="Calibri"/>
                <a:cs typeface="Calibri"/>
              </a:rPr>
              <a:t> </a:t>
            </a:r>
            <a:r>
              <a:rPr sz="500" spc="-50" dirty="0">
                <a:solidFill>
                  <a:srgbClr val="313131"/>
                </a:solidFill>
                <a:latin typeface="Calibri"/>
                <a:cs typeface="Calibri"/>
              </a:rPr>
              <a:t>0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87180" y="3463219"/>
            <a:ext cx="139065" cy="1079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500" spc="-25" dirty="0">
                <a:solidFill>
                  <a:srgbClr val="414141"/>
                </a:solidFill>
                <a:latin typeface="Times New Roman"/>
                <a:cs typeface="Times New Roman"/>
              </a:rPr>
              <a:t>50</a:t>
            </a:r>
            <a:r>
              <a:rPr sz="500" spc="-25" dirty="0">
                <a:solidFill>
                  <a:srgbClr val="333333"/>
                </a:solidFill>
                <a:latin typeface="Times New Roman"/>
                <a:cs typeface="Times New Roman"/>
              </a:rPr>
              <a:t>0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53040" y="4653099"/>
            <a:ext cx="7512050" cy="138239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1500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OBSERVATIONS</a:t>
            </a:r>
            <a:r>
              <a:rPr sz="1500" spc="65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:-</a:t>
            </a:r>
            <a:endParaRPr sz="1500">
              <a:latin typeface="Calibri"/>
              <a:cs typeface="Calibri"/>
            </a:endParaRPr>
          </a:p>
          <a:p>
            <a:pPr marL="422909" marR="71120" indent="-140335">
              <a:lnSpc>
                <a:spcPct val="104000"/>
              </a:lnSpc>
              <a:spcBef>
                <a:spcPts val="595"/>
              </a:spcBef>
              <a:buChar char="•"/>
              <a:tabLst>
                <a:tab pos="422909" algn="l"/>
                <a:tab pos="428625" algn="l"/>
              </a:tabLst>
            </a:pPr>
            <a:r>
              <a:rPr sz="1250" dirty="0">
                <a:latin typeface="Calibri"/>
                <a:cs typeface="Calibri"/>
              </a:rPr>
              <a:t>The</a:t>
            </a:r>
            <a:r>
              <a:rPr sz="1250" spc="4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top</a:t>
            </a:r>
            <a:r>
              <a:rPr sz="1250" spc="2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neighborhoods</a:t>
            </a:r>
            <a:r>
              <a:rPr sz="1250" spc="19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in</a:t>
            </a:r>
            <a:r>
              <a:rPr sz="1250" spc="3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New</a:t>
            </a:r>
            <a:r>
              <a:rPr sz="1250" spc="4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York</a:t>
            </a:r>
            <a:r>
              <a:rPr sz="1250" spc="7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City</a:t>
            </a:r>
            <a:r>
              <a:rPr sz="1250" spc="5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in</a:t>
            </a:r>
            <a:r>
              <a:rPr sz="1250" spc="9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terms</a:t>
            </a:r>
            <a:r>
              <a:rPr sz="1250" spc="7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of</a:t>
            </a:r>
            <a:r>
              <a:rPr sz="1250" spc="10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listing</a:t>
            </a:r>
            <a:r>
              <a:rPr sz="1250" spc="7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counts</a:t>
            </a:r>
            <a:r>
              <a:rPr sz="1250" spc="9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are</a:t>
            </a:r>
            <a:r>
              <a:rPr sz="1250" spc="-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Williamsburg,</a:t>
            </a:r>
            <a:r>
              <a:rPr sz="1250" spc="21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Bedford-</a:t>
            </a:r>
            <a:r>
              <a:rPr sz="1250" spc="-10" dirty="0">
                <a:latin typeface="Calibri"/>
                <a:cs typeface="Calibri"/>
              </a:rPr>
              <a:t>Stuyvesant, </a:t>
            </a:r>
            <a:r>
              <a:rPr sz="1250" dirty="0">
                <a:latin typeface="Calibri"/>
                <a:cs typeface="Calibri"/>
              </a:rPr>
              <a:t>Harlem,</a:t>
            </a:r>
            <a:r>
              <a:rPr sz="1250" spc="10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Bushwick,</a:t>
            </a:r>
            <a:r>
              <a:rPr sz="1250" spc="16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and</a:t>
            </a:r>
            <a:r>
              <a:rPr sz="1250" spc="7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the</a:t>
            </a:r>
            <a:r>
              <a:rPr sz="1250" spc="4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Upper</a:t>
            </a:r>
            <a:r>
              <a:rPr sz="1250" spc="7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West</a:t>
            </a:r>
            <a:r>
              <a:rPr sz="1250" spc="110" dirty="0">
                <a:latin typeface="Calibri"/>
                <a:cs typeface="Calibri"/>
              </a:rPr>
              <a:t> </a:t>
            </a:r>
            <a:r>
              <a:rPr sz="1250" spc="-10" dirty="0">
                <a:latin typeface="Calibri"/>
                <a:cs typeface="Calibri"/>
              </a:rPr>
              <a:t>Side.</a:t>
            </a:r>
            <a:endParaRPr sz="1250">
              <a:latin typeface="Calibri"/>
              <a:cs typeface="Calibri"/>
            </a:endParaRPr>
          </a:p>
          <a:p>
            <a:pPr marL="426720" marR="5080" indent="-144145">
              <a:lnSpc>
                <a:spcPct val="104000"/>
              </a:lnSpc>
              <a:spcBef>
                <a:spcPts val="1270"/>
              </a:spcBef>
              <a:buChar char="•"/>
              <a:tabLst>
                <a:tab pos="426720" algn="l"/>
                <a:tab pos="428625" algn="l"/>
              </a:tabLst>
            </a:pPr>
            <a:r>
              <a:rPr sz="1250" dirty="0">
                <a:latin typeface="Calibri"/>
                <a:cs typeface="Calibri"/>
              </a:rPr>
              <a:t>	The</a:t>
            </a:r>
            <a:r>
              <a:rPr sz="1250" spc="3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top</a:t>
            </a:r>
            <a:r>
              <a:rPr sz="1250" spc="2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neighborhoods</a:t>
            </a:r>
            <a:r>
              <a:rPr sz="1250" spc="17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are</a:t>
            </a:r>
            <a:r>
              <a:rPr sz="1250" spc="6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primarily</a:t>
            </a:r>
            <a:r>
              <a:rPr sz="1250" spc="9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located</a:t>
            </a:r>
            <a:r>
              <a:rPr sz="1250" spc="9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in</a:t>
            </a:r>
            <a:r>
              <a:rPr sz="1250" spc="1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Brooklyn</a:t>
            </a:r>
            <a:r>
              <a:rPr sz="1250" spc="14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and</a:t>
            </a:r>
            <a:r>
              <a:rPr sz="1250" spc="9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Manhattan.</a:t>
            </a:r>
            <a:r>
              <a:rPr sz="1250" spc="19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This</a:t>
            </a:r>
            <a:r>
              <a:rPr sz="1250" spc="5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may</a:t>
            </a:r>
            <a:r>
              <a:rPr sz="1250" spc="6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be</a:t>
            </a:r>
            <a:r>
              <a:rPr sz="1250" spc="5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due</a:t>
            </a:r>
            <a:r>
              <a:rPr sz="1250" spc="7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to</a:t>
            </a:r>
            <a:r>
              <a:rPr sz="1250" spc="2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the</a:t>
            </a:r>
            <a:r>
              <a:rPr sz="1250" spc="6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fact</a:t>
            </a:r>
            <a:r>
              <a:rPr sz="1250" spc="75" dirty="0">
                <a:latin typeface="Calibri"/>
                <a:cs typeface="Calibri"/>
              </a:rPr>
              <a:t> </a:t>
            </a:r>
            <a:r>
              <a:rPr sz="1250" spc="-20" dirty="0">
                <a:latin typeface="Calibri"/>
                <a:cs typeface="Calibri"/>
              </a:rPr>
              <a:t>that </a:t>
            </a:r>
            <a:r>
              <a:rPr sz="1250" dirty="0">
                <a:latin typeface="Calibri"/>
                <a:cs typeface="Calibri"/>
              </a:rPr>
              <a:t>these</a:t>
            </a:r>
            <a:r>
              <a:rPr sz="1250" spc="4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boroughs</a:t>
            </a:r>
            <a:r>
              <a:rPr sz="1250" spc="9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have</a:t>
            </a:r>
            <a:r>
              <a:rPr sz="1250" spc="6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higher</a:t>
            </a:r>
            <a:r>
              <a:rPr sz="1250" spc="10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overall</a:t>
            </a:r>
            <a:r>
              <a:rPr sz="1250" spc="8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population</a:t>
            </a:r>
            <a:r>
              <a:rPr sz="1250" spc="15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and</a:t>
            </a:r>
            <a:r>
              <a:rPr sz="1250" spc="4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</a:t>
            </a:r>
            <a:r>
              <a:rPr sz="1250" spc="1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higher</a:t>
            </a:r>
            <a:r>
              <a:rPr sz="1250" spc="9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demand</a:t>
            </a:r>
            <a:r>
              <a:rPr sz="1250" spc="13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for</a:t>
            </a:r>
            <a:r>
              <a:rPr sz="1250" spc="35" dirty="0">
                <a:latin typeface="Calibri"/>
                <a:cs typeface="Calibri"/>
              </a:rPr>
              <a:t> </a:t>
            </a:r>
            <a:r>
              <a:rPr sz="1250" spc="-10" dirty="0">
                <a:latin typeface="Calibri"/>
                <a:cs typeface="Calibri"/>
              </a:rPr>
              <a:t>housing.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360121" y="4449081"/>
            <a:ext cx="650875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-10" dirty="0">
                <a:solidFill>
                  <a:srgbClr val="131313"/>
                </a:solidFill>
                <a:latin typeface="Calibri"/>
                <a:cs typeface="Calibri"/>
              </a:rPr>
              <a:t>Neighbourhood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408499" y="1063996"/>
            <a:ext cx="38608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45" dirty="0">
                <a:solidFill>
                  <a:srgbClr val="ED0803"/>
                </a:solidFill>
                <a:latin typeface="Calibri"/>
                <a:cs typeface="Calibri"/>
              </a:rPr>
              <a:t>ert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474376" y="2063569"/>
            <a:ext cx="1511935" cy="124079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-14604" algn="ctr">
              <a:lnSpc>
                <a:spcPct val="133300"/>
              </a:lnSpc>
              <a:spcBef>
                <a:spcPts val="80"/>
              </a:spcBef>
            </a:pPr>
            <a:r>
              <a:rPr sz="1500" spc="-10" dirty="0">
                <a:latin typeface="Calibri"/>
                <a:cs typeface="Calibri"/>
              </a:rPr>
              <a:t>Williamsburg </a:t>
            </a:r>
            <a:r>
              <a:rPr sz="1500" spc="-35" dirty="0">
                <a:latin typeface="Calibri"/>
                <a:cs typeface="Calibri"/>
              </a:rPr>
              <a:t>Bedford-</a:t>
            </a:r>
            <a:r>
              <a:rPr sz="1500" spc="-25" dirty="0">
                <a:latin typeface="Calibri"/>
                <a:cs typeface="Calibri"/>
              </a:rPr>
              <a:t>Stuyvesant </a:t>
            </a:r>
            <a:r>
              <a:rPr sz="1500" spc="-10" dirty="0">
                <a:latin typeface="Calibri"/>
                <a:cs typeface="Calibri"/>
              </a:rPr>
              <a:t>Harlem</a:t>
            </a:r>
            <a:endParaRPr sz="15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85"/>
              </a:spcBef>
            </a:pPr>
            <a:r>
              <a:rPr sz="1500" spc="-10" dirty="0">
                <a:latin typeface="Calibri"/>
                <a:cs typeface="Calibri"/>
              </a:rPr>
              <a:t>Bushwick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586734" y="3278758"/>
            <a:ext cx="1294130" cy="934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32500"/>
              </a:lnSpc>
              <a:spcBef>
                <a:spcPts val="95"/>
              </a:spcBef>
            </a:pPr>
            <a:r>
              <a:rPr sz="1500" spc="-10" dirty="0">
                <a:latin typeface="Calibri"/>
                <a:cs typeface="Calibri"/>
              </a:rPr>
              <a:t>Upper</a:t>
            </a:r>
            <a:r>
              <a:rPr sz="1500" spc="-7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West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Side Hell's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Kitchen </a:t>
            </a:r>
            <a:r>
              <a:rPr sz="1500" spc="-25" dirty="0">
                <a:latin typeface="Calibri"/>
                <a:cs typeface="Calibri"/>
              </a:rPr>
              <a:t>East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Village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007788" y="2062323"/>
            <a:ext cx="405130" cy="214820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740"/>
              </a:spcBef>
            </a:pPr>
            <a:r>
              <a:rPr sz="1450" spc="-20" dirty="0">
                <a:latin typeface="Calibri"/>
                <a:cs typeface="Calibri"/>
              </a:rPr>
              <a:t>3732</a:t>
            </a:r>
            <a:endParaRPr sz="1450">
              <a:latin typeface="Calibri"/>
              <a:cs typeface="Calibri"/>
            </a:endParaRPr>
          </a:p>
          <a:p>
            <a:pPr marL="17145">
              <a:lnSpc>
                <a:spcPct val="100000"/>
              </a:lnSpc>
              <a:spcBef>
                <a:spcPts val="645"/>
              </a:spcBef>
            </a:pPr>
            <a:r>
              <a:rPr sz="1450" spc="-20" dirty="0">
                <a:latin typeface="Calibri"/>
                <a:cs typeface="Calibri"/>
              </a:rPr>
              <a:t>3638</a:t>
            </a:r>
            <a:endParaRPr sz="1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450" spc="-20" dirty="0">
                <a:latin typeface="Calibri"/>
                <a:cs typeface="Calibri"/>
              </a:rPr>
              <a:t>2585</a:t>
            </a:r>
            <a:endParaRPr sz="1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450" spc="-20" dirty="0">
                <a:latin typeface="Calibri"/>
                <a:cs typeface="Calibri"/>
              </a:rPr>
              <a:t>2438</a:t>
            </a:r>
            <a:endParaRPr sz="1450">
              <a:latin typeface="Calibri"/>
              <a:cs typeface="Calibri"/>
            </a:endParaRPr>
          </a:p>
          <a:p>
            <a:pPr marL="17780">
              <a:lnSpc>
                <a:spcPct val="100000"/>
              </a:lnSpc>
              <a:spcBef>
                <a:spcPts val="590"/>
              </a:spcBef>
            </a:pPr>
            <a:r>
              <a:rPr sz="1500" spc="-20" dirty="0">
                <a:latin typeface="Calibri"/>
                <a:cs typeface="Calibri"/>
              </a:rPr>
              <a:t>1788</a:t>
            </a:r>
            <a:endParaRPr sz="1500">
              <a:latin typeface="Calibri"/>
              <a:cs typeface="Calibri"/>
            </a:endParaRPr>
          </a:p>
          <a:p>
            <a:pPr marL="18415">
              <a:lnSpc>
                <a:spcPct val="100000"/>
              </a:lnSpc>
              <a:spcBef>
                <a:spcPts val="635"/>
              </a:spcBef>
            </a:pPr>
            <a:r>
              <a:rPr sz="1450" spc="-20" dirty="0">
                <a:latin typeface="Calibri"/>
                <a:cs typeface="Calibri"/>
              </a:rPr>
              <a:t>1731</a:t>
            </a:r>
            <a:endParaRPr sz="1450">
              <a:latin typeface="Calibri"/>
              <a:cs typeface="Calibri"/>
            </a:endParaRPr>
          </a:p>
          <a:p>
            <a:pPr marL="18415">
              <a:lnSpc>
                <a:spcPct val="100000"/>
              </a:lnSpc>
              <a:spcBef>
                <a:spcPts val="695"/>
              </a:spcBef>
            </a:pPr>
            <a:r>
              <a:rPr sz="1400" spc="-20" dirty="0">
                <a:latin typeface="Calibri"/>
                <a:cs typeface="Calibri"/>
              </a:rPr>
              <a:t>1714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0376" y="1323473"/>
            <a:ext cx="5862826" cy="190691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165111" y="1880591"/>
          <a:ext cx="3077845" cy="2040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2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3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marL="394335">
                        <a:lnSpc>
                          <a:spcPts val="1675"/>
                        </a:lnSpc>
                      </a:pPr>
                      <a:r>
                        <a:rPr sz="145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Top</a:t>
                      </a:r>
                      <a:r>
                        <a:rPr sz="1450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Hosts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5999D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75"/>
                        </a:lnSpc>
                      </a:pPr>
                      <a:r>
                        <a:rPr sz="145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5999D6"/>
                    </a:solidFill>
                  </a:tcPr>
                </a:tc>
                <a:tc>
                  <a:txBody>
                    <a:bodyPr/>
                    <a:lstStyle/>
                    <a:p>
                      <a:pPr marR="143510" algn="ctr">
                        <a:lnSpc>
                          <a:spcPts val="1675"/>
                        </a:lnSpc>
                      </a:pPr>
                      <a:r>
                        <a:rPr sz="145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Total</a:t>
                      </a:r>
                      <a:r>
                        <a:rPr sz="1450" spc="-6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Listings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5999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marR="171450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Michael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9065" algn="ctr">
                        <a:lnSpc>
                          <a:spcPts val="1735"/>
                        </a:lnSpc>
                      </a:pPr>
                      <a:r>
                        <a:rPr sz="1450" spc="-25" dirty="0">
                          <a:latin typeface="Calibri"/>
                          <a:cs typeface="Calibri"/>
                        </a:rPr>
                        <a:t>383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515">
                <a:tc>
                  <a:txBody>
                    <a:bodyPr/>
                    <a:lstStyle/>
                    <a:p>
                      <a:pPr marL="5511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David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478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500" spc="-25" dirty="0">
                          <a:latin typeface="Calibri"/>
                          <a:cs typeface="Calibri"/>
                        </a:rPr>
                        <a:t>368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marL="10350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400" spc="-20" dirty="0">
                          <a:latin typeface="Calibri"/>
                          <a:cs typeface="Calibri"/>
                        </a:rPr>
                        <a:t>John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287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50" spc="-25" dirty="0">
                          <a:latin typeface="Calibri"/>
                          <a:cs typeface="Calibri"/>
                        </a:rPr>
                        <a:t>276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1206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pPr marR="122555"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Sonder</a:t>
                      </a:r>
                      <a:r>
                        <a:rPr sz="1400" spc="20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(NYC)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5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450" spc="-25" dirty="0">
                          <a:latin typeface="Calibri"/>
                          <a:cs typeface="Calibri"/>
                        </a:rPr>
                        <a:t>272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pPr marL="10096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450" spc="-20" dirty="0">
                          <a:latin typeface="Calibri"/>
                          <a:cs typeface="Calibri"/>
                        </a:rPr>
                        <a:t>Alex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287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450" spc="-25" dirty="0">
                          <a:latin typeface="Calibri"/>
                          <a:cs typeface="Calibri"/>
                        </a:rPr>
                        <a:t>253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554355">
                        <a:lnSpc>
                          <a:spcPts val="1720"/>
                        </a:lnSpc>
                        <a:spcBef>
                          <a:spcPts val="110"/>
                        </a:spcBef>
                      </a:pPr>
                      <a:r>
                        <a:rPr sz="1450" spc="-10" dirty="0">
                          <a:latin typeface="Calibri"/>
                          <a:cs typeface="Calibri"/>
                        </a:rPr>
                        <a:t>Sarah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50" algn="ctr">
                        <a:lnSpc>
                          <a:spcPts val="1720"/>
                        </a:lnSpc>
                        <a:spcBef>
                          <a:spcPts val="110"/>
                        </a:spcBef>
                      </a:pPr>
                      <a:r>
                        <a:rPr sz="1450" spc="-25" dirty="0">
                          <a:latin typeface="Calibri"/>
                          <a:cs typeface="Calibri"/>
                        </a:rPr>
                        <a:t>221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7688" y="2658313"/>
            <a:ext cx="228081" cy="82632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85941" y="1219789"/>
            <a:ext cx="4019550" cy="3098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461645" algn="l"/>
                <a:tab pos="3671570" algn="l"/>
              </a:tabLst>
            </a:pPr>
            <a:r>
              <a:rPr u="none" spc="-25" dirty="0">
                <a:solidFill>
                  <a:srgbClr val="F60500"/>
                </a:solidFill>
              </a:rPr>
              <a:t>To</a:t>
            </a:r>
            <a:r>
              <a:rPr u="none" dirty="0">
                <a:solidFill>
                  <a:srgbClr val="F60500"/>
                </a:solidFill>
              </a:rPr>
              <a:t>	</a:t>
            </a:r>
            <a:r>
              <a:rPr u="none" spc="120" dirty="0">
                <a:solidFill>
                  <a:srgbClr val="FB0300"/>
                </a:solidFill>
              </a:rPr>
              <a:t>Hosts</a:t>
            </a:r>
            <a:r>
              <a:rPr u="none" spc="210" dirty="0">
                <a:solidFill>
                  <a:srgbClr val="FB0300"/>
                </a:solidFill>
              </a:rPr>
              <a:t> </a:t>
            </a:r>
            <a:r>
              <a:rPr u="none" spc="65" dirty="0">
                <a:solidFill>
                  <a:srgbClr val="F70000"/>
                </a:solidFill>
              </a:rPr>
              <a:t>With</a:t>
            </a:r>
            <a:r>
              <a:rPr u="none" spc="200" dirty="0">
                <a:solidFill>
                  <a:srgbClr val="F70000"/>
                </a:solidFill>
              </a:rPr>
              <a:t> </a:t>
            </a:r>
            <a:r>
              <a:rPr u="none" dirty="0">
                <a:solidFill>
                  <a:srgbClr val="FB0100"/>
                </a:solidFill>
              </a:rPr>
              <a:t>More</a:t>
            </a:r>
            <a:r>
              <a:rPr u="none" spc="210" dirty="0">
                <a:solidFill>
                  <a:srgbClr val="FB0100"/>
                </a:solidFill>
              </a:rPr>
              <a:t> </a:t>
            </a:r>
            <a:r>
              <a:rPr u="none" spc="114" dirty="0">
                <a:solidFill>
                  <a:srgbClr val="FB0801"/>
                </a:solidFill>
              </a:rPr>
              <a:t>Listin</a:t>
            </a:r>
            <a:r>
              <a:rPr u="none" dirty="0">
                <a:solidFill>
                  <a:srgbClr val="FB0801"/>
                </a:solidFill>
              </a:rPr>
              <a:t>	</a:t>
            </a:r>
            <a:r>
              <a:rPr u="none" spc="114" dirty="0">
                <a:solidFill>
                  <a:srgbClr val="FD0E0F"/>
                </a:solidFill>
              </a:rPr>
              <a:t>ert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42061" y="1847949"/>
            <a:ext cx="138430" cy="1079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500" spc="-25" dirty="0">
                <a:solidFill>
                  <a:srgbClr val="343434"/>
                </a:solidFill>
                <a:latin typeface="Cambria"/>
                <a:cs typeface="Cambria"/>
              </a:rPr>
              <a:t>40</a:t>
            </a:r>
            <a:r>
              <a:rPr sz="500" spc="-25" dirty="0">
                <a:solidFill>
                  <a:srgbClr val="383838"/>
                </a:solidFill>
                <a:latin typeface="Cambria"/>
                <a:cs typeface="Cambria"/>
              </a:rPr>
              <a:t>O</a:t>
            </a:r>
            <a:endParaRPr sz="5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64902" y="1749488"/>
            <a:ext cx="2515235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10" dirty="0">
                <a:solidFill>
                  <a:srgbClr val="282828"/>
                </a:solidFill>
                <a:latin typeface="Calibri"/>
                <a:cs typeface="Calibri"/>
              </a:rPr>
              <a:t>top</a:t>
            </a:r>
            <a:r>
              <a:rPr sz="750" spc="13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750" spc="10" dirty="0">
                <a:solidFill>
                  <a:srgbClr val="1A1A1A"/>
                </a:solidFill>
                <a:latin typeface="Calibri"/>
                <a:cs typeface="Calibri"/>
              </a:rPr>
              <a:t>10</a:t>
            </a:r>
            <a:r>
              <a:rPr sz="750" spc="19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750" spc="10" dirty="0">
                <a:solidFill>
                  <a:srgbClr val="232323"/>
                </a:solidFill>
                <a:latin typeface="Calibri"/>
                <a:cs typeface="Calibri"/>
              </a:rPr>
              <a:t>hosts</a:t>
            </a:r>
            <a:r>
              <a:rPr sz="750" spc="17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750" spc="10" dirty="0">
                <a:solidFill>
                  <a:srgbClr val="3A3A3A"/>
                </a:solidFill>
                <a:latin typeface="Calibri"/>
                <a:cs typeface="Calibri"/>
              </a:rPr>
              <a:t>on</a:t>
            </a:r>
            <a:r>
              <a:rPr sz="750" spc="180" dirty="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sz="750" spc="10" dirty="0">
                <a:solidFill>
                  <a:srgbClr val="1C1C1C"/>
                </a:solidFill>
                <a:latin typeface="Calibri"/>
                <a:cs typeface="Calibri"/>
              </a:rPr>
              <a:t>the</a:t>
            </a:r>
            <a:r>
              <a:rPr sz="750" spc="190" dirty="0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sz="750" spc="10" dirty="0">
                <a:solidFill>
                  <a:srgbClr val="262626"/>
                </a:solidFill>
                <a:latin typeface="Calibri"/>
                <a:cs typeface="Calibri"/>
              </a:rPr>
              <a:t>oasi</a:t>
            </a:r>
            <a:r>
              <a:rPr sz="750" spc="-6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750" spc="10" dirty="0">
                <a:solidFill>
                  <a:srgbClr val="333333"/>
                </a:solidFill>
                <a:latin typeface="Calibri"/>
                <a:cs typeface="Calibri"/>
              </a:rPr>
              <a:t>s</a:t>
            </a:r>
            <a:r>
              <a:rPr sz="750" spc="1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750" spc="10" dirty="0">
                <a:solidFill>
                  <a:srgbClr val="383838"/>
                </a:solidFill>
                <a:latin typeface="Calibri"/>
                <a:cs typeface="Calibri"/>
              </a:rPr>
              <a:t>of</a:t>
            </a:r>
            <a:r>
              <a:rPr sz="750" spc="125" dirty="0">
                <a:solidFill>
                  <a:srgbClr val="383838"/>
                </a:solidFill>
                <a:latin typeface="Calibri"/>
                <a:cs typeface="Calibri"/>
              </a:rPr>
              <a:t> </a:t>
            </a:r>
            <a:r>
              <a:rPr sz="750" spc="10" dirty="0">
                <a:solidFill>
                  <a:srgbClr val="1C1C1C"/>
                </a:solidFill>
                <a:latin typeface="Calibri"/>
                <a:cs typeface="Calibri"/>
              </a:rPr>
              <a:t>no</a:t>
            </a:r>
            <a:r>
              <a:rPr sz="750" spc="135" dirty="0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sz="750" spc="10" dirty="0">
                <a:solidFill>
                  <a:srgbClr val="424242"/>
                </a:solidFill>
                <a:latin typeface="Calibri"/>
                <a:cs typeface="Calibri"/>
              </a:rPr>
              <a:t>of</a:t>
            </a:r>
            <a:r>
              <a:rPr sz="750" spc="17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750" spc="10" dirty="0">
                <a:solidFill>
                  <a:srgbClr val="1F1F1F"/>
                </a:solidFill>
                <a:latin typeface="Calibri"/>
                <a:cs typeface="Calibri"/>
              </a:rPr>
              <a:t>listings</a:t>
            </a:r>
            <a:r>
              <a:rPr sz="750" spc="19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750" spc="10" dirty="0">
                <a:solidFill>
                  <a:srgbClr val="3F3F3F"/>
                </a:solidFill>
                <a:latin typeface="Calibri"/>
                <a:cs typeface="Calibri"/>
              </a:rPr>
              <a:t>in</a:t>
            </a:r>
            <a:r>
              <a:rPr sz="750" spc="18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750" spc="10" dirty="0">
                <a:solidFill>
                  <a:srgbClr val="181818"/>
                </a:solidFill>
                <a:latin typeface="Calibri"/>
                <a:cs typeface="Calibri"/>
              </a:rPr>
              <a:t>enti</a:t>
            </a:r>
            <a:r>
              <a:rPr sz="750" spc="10" dirty="0">
                <a:solidFill>
                  <a:srgbClr val="232323"/>
                </a:solidFill>
                <a:latin typeface="Calibri"/>
                <a:cs typeface="Calibri"/>
              </a:rPr>
              <a:t>re</a:t>
            </a:r>
            <a:r>
              <a:rPr sz="750" spc="114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750" spc="-20" dirty="0">
                <a:solidFill>
                  <a:srgbClr val="1A1A1A"/>
                </a:solidFill>
                <a:latin typeface="Calibri"/>
                <a:cs typeface="Calibri"/>
              </a:rPr>
              <a:t>NYC!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63328" y="4410444"/>
            <a:ext cx="521334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dirty="0">
                <a:solidFill>
                  <a:srgbClr val="525252"/>
                </a:solidFill>
                <a:latin typeface="Calibri"/>
                <a:cs typeface="Calibri"/>
              </a:rPr>
              <a:t>top</a:t>
            </a:r>
            <a:r>
              <a:rPr sz="700" spc="-80" dirty="0">
                <a:solidFill>
                  <a:srgbClr val="525252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1C1C1C"/>
                </a:solidFill>
                <a:latin typeface="Calibri"/>
                <a:cs typeface="Calibri"/>
              </a:rPr>
              <a:t>LD</a:t>
            </a:r>
            <a:r>
              <a:rPr sz="700" spc="229" dirty="0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181818"/>
                </a:solidFill>
                <a:latin typeface="Calibri"/>
                <a:cs typeface="Calibri"/>
              </a:rPr>
              <a:t>hosts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3040" y="4445295"/>
            <a:ext cx="7447280" cy="1780539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1500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OBSERVATIONS</a:t>
            </a:r>
            <a:r>
              <a:rPr sz="1500" spc="65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:-</a:t>
            </a:r>
            <a:endParaRPr sz="1500">
              <a:latin typeface="Calibri"/>
              <a:cs typeface="Calibri"/>
            </a:endParaRPr>
          </a:p>
          <a:p>
            <a:pPr marL="346075" marR="236220" indent="-137795">
              <a:lnSpc>
                <a:spcPct val="104000"/>
              </a:lnSpc>
              <a:spcBef>
                <a:spcPts val="685"/>
              </a:spcBef>
              <a:buChar char="•"/>
              <a:tabLst>
                <a:tab pos="346075" algn="l"/>
                <a:tab pos="349885" algn="l"/>
              </a:tabLst>
            </a:pPr>
            <a:r>
              <a:rPr sz="1250" dirty="0">
                <a:latin typeface="Calibri"/>
                <a:cs typeface="Calibri"/>
              </a:rPr>
              <a:t>	The</a:t>
            </a:r>
            <a:r>
              <a:rPr sz="1250" spc="5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top</a:t>
            </a:r>
            <a:r>
              <a:rPr sz="1250" spc="6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three</a:t>
            </a:r>
            <a:r>
              <a:rPr sz="1250" spc="7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hosts</a:t>
            </a:r>
            <a:r>
              <a:rPr sz="1250" spc="9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in</a:t>
            </a:r>
            <a:r>
              <a:rPr sz="1250" spc="3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terms</a:t>
            </a:r>
            <a:r>
              <a:rPr sz="1250" spc="8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of</a:t>
            </a:r>
            <a:r>
              <a:rPr sz="1250" spc="6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total</a:t>
            </a:r>
            <a:r>
              <a:rPr sz="1250" spc="5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listings</a:t>
            </a:r>
            <a:r>
              <a:rPr sz="1250" spc="10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are</a:t>
            </a:r>
            <a:r>
              <a:rPr sz="1250" spc="6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Michael,</a:t>
            </a:r>
            <a:r>
              <a:rPr sz="1250" spc="8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David,</a:t>
            </a:r>
            <a:r>
              <a:rPr sz="1250" spc="8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and</a:t>
            </a:r>
            <a:r>
              <a:rPr sz="1250" spc="8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John,</a:t>
            </a:r>
            <a:r>
              <a:rPr sz="1250" spc="4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who</a:t>
            </a:r>
            <a:r>
              <a:rPr sz="1250" spc="5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have</a:t>
            </a:r>
            <a:r>
              <a:rPr sz="1250" spc="8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383,</a:t>
            </a:r>
            <a:r>
              <a:rPr sz="1250" spc="8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368,</a:t>
            </a:r>
            <a:r>
              <a:rPr sz="1250" spc="6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and</a:t>
            </a:r>
            <a:r>
              <a:rPr sz="1250" spc="70" dirty="0">
                <a:latin typeface="Calibri"/>
                <a:cs typeface="Calibri"/>
              </a:rPr>
              <a:t> </a:t>
            </a:r>
            <a:r>
              <a:rPr sz="1250" spc="-25" dirty="0">
                <a:latin typeface="Calibri"/>
                <a:cs typeface="Calibri"/>
              </a:rPr>
              <a:t>276 </a:t>
            </a:r>
            <a:r>
              <a:rPr sz="1250" dirty="0">
                <a:latin typeface="Calibri"/>
                <a:cs typeface="Calibri"/>
              </a:rPr>
              <a:t>listings,</a:t>
            </a:r>
            <a:r>
              <a:rPr sz="1250" spc="130" dirty="0">
                <a:latin typeface="Calibri"/>
                <a:cs typeface="Calibri"/>
              </a:rPr>
              <a:t> </a:t>
            </a:r>
            <a:r>
              <a:rPr sz="1250" spc="-10" dirty="0">
                <a:latin typeface="Calibri"/>
                <a:cs typeface="Calibri"/>
              </a:rPr>
              <a:t>respectively.</a:t>
            </a:r>
            <a:endParaRPr sz="1250">
              <a:latin typeface="Calibri"/>
              <a:cs typeface="Calibri"/>
            </a:endParaRPr>
          </a:p>
          <a:p>
            <a:pPr marL="346075" indent="-137795">
              <a:lnSpc>
                <a:spcPct val="100000"/>
              </a:lnSpc>
              <a:spcBef>
                <a:spcPts val="500"/>
              </a:spcBef>
              <a:buChar char="•"/>
              <a:tabLst>
                <a:tab pos="346075" algn="l"/>
              </a:tabLst>
            </a:pPr>
            <a:r>
              <a:rPr sz="1250" dirty="0">
                <a:latin typeface="Calibri"/>
                <a:cs typeface="Calibri"/>
              </a:rPr>
              <a:t>There</a:t>
            </a:r>
            <a:r>
              <a:rPr sz="1250" spc="10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is</a:t>
            </a:r>
            <a:r>
              <a:rPr sz="1250" spc="4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</a:t>
            </a:r>
            <a:r>
              <a:rPr sz="1250" spc="2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relatively</a:t>
            </a:r>
            <a:r>
              <a:rPr sz="1250" spc="8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large</a:t>
            </a:r>
            <a:r>
              <a:rPr sz="1250" spc="6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gap</a:t>
            </a:r>
            <a:r>
              <a:rPr sz="1250" spc="1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between</a:t>
            </a:r>
            <a:r>
              <a:rPr sz="1250" spc="114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the</a:t>
            </a:r>
            <a:r>
              <a:rPr sz="1250" spc="5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top</a:t>
            </a:r>
            <a:r>
              <a:rPr sz="1250" spc="4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two</a:t>
            </a:r>
            <a:r>
              <a:rPr sz="1250" spc="1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hosts</a:t>
            </a:r>
            <a:r>
              <a:rPr sz="1250" spc="7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and</a:t>
            </a:r>
            <a:r>
              <a:rPr sz="1250" spc="6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the</a:t>
            </a:r>
            <a:r>
              <a:rPr sz="1250" spc="4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rest</a:t>
            </a:r>
            <a:r>
              <a:rPr sz="1250" spc="7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of</a:t>
            </a:r>
            <a:r>
              <a:rPr sz="1250" spc="10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the</a:t>
            </a:r>
            <a:r>
              <a:rPr sz="1250" spc="4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hosts.</a:t>
            </a:r>
            <a:r>
              <a:rPr sz="1250" spc="4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For</a:t>
            </a:r>
            <a:r>
              <a:rPr sz="1250" spc="6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example,</a:t>
            </a:r>
            <a:r>
              <a:rPr sz="1250" spc="15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john</a:t>
            </a:r>
            <a:r>
              <a:rPr sz="1250" spc="90" dirty="0">
                <a:latin typeface="Calibri"/>
                <a:cs typeface="Calibri"/>
              </a:rPr>
              <a:t> </a:t>
            </a:r>
            <a:r>
              <a:rPr sz="1250" spc="-25" dirty="0">
                <a:latin typeface="Calibri"/>
                <a:cs typeface="Calibri"/>
              </a:rPr>
              <a:t>has</a:t>
            </a:r>
            <a:endParaRPr sz="1250">
              <a:latin typeface="Calibri"/>
              <a:cs typeface="Calibri"/>
            </a:endParaRPr>
          </a:p>
          <a:p>
            <a:pPr marL="341630">
              <a:lnSpc>
                <a:spcPct val="100000"/>
              </a:lnSpc>
              <a:spcBef>
                <a:spcPts val="15"/>
              </a:spcBef>
            </a:pPr>
            <a:r>
              <a:rPr sz="1300" dirty="0">
                <a:latin typeface="Calibri"/>
                <a:cs typeface="Calibri"/>
              </a:rPr>
              <a:t>276</a:t>
            </a:r>
            <a:r>
              <a:rPr sz="1300" spc="-4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listings,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which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is</a:t>
            </a:r>
            <a:r>
              <a:rPr sz="1300" spc="-7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significantly</a:t>
            </a:r>
            <a:r>
              <a:rPr sz="1300" spc="4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fewer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than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Michael's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383</a:t>
            </a:r>
            <a:r>
              <a:rPr sz="1300" spc="-5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listings.</a:t>
            </a:r>
            <a:endParaRPr sz="1300">
              <a:latin typeface="Calibri"/>
              <a:cs typeface="Calibri"/>
            </a:endParaRPr>
          </a:p>
          <a:p>
            <a:pPr marL="342265" marR="5080" indent="-134620">
              <a:lnSpc>
                <a:spcPct val="104000"/>
              </a:lnSpc>
              <a:spcBef>
                <a:spcPts val="635"/>
              </a:spcBef>
              <a:buChar char="•"/>
              <a:tabLst>
                <a:tab pos="342265" algn="l"/>
                <a:tab pos="346075" algn="l"/>
              </a:tabLst>
            </a:pPr>
            <a:r>
              <a:rPr sz="1250" dirty="0">
                <a:latin typeface="Calibri"/>
                <a:cs typeface="Calibri"/>
              </a:rPr>
              <a:t>	There</a:t>
            </a:r>
            <a:r>
              <a:rPr sz="1250" spc="10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are</a:t>
            </a:r>
            <a:r>
              <a:rPr sz="1250" spc="2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relatively</a:t>
            </a:r>
            <a:r>
              <a:rPr sz="1250" spc="12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few</a:t>
            </a:r>
            <a:r>
              <a:rPr sz="1250" spc="7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hosts</a:t>
            </a:r>
            <a:r>
              <a:rPr sz="1250" spc="6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with</a:t>
            </a:r>
            <a:r>
              <a:rPr sz="1250" spc="9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</a:t>
            </a:r>
            <a:r>
              <a:rPr sz="1250" spc="3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large</a:t>
            </a:r>
            <a:r>
              <a:rPr sz="1250" spc="7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number</a:t>
            </a:r>
            <a:r>
              <a:rPr sz="1250" spc="12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of</a:t>
            </a:r>
            <a:r>
              <a:rPr sz="1250" spc="9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listings.</a:t>
            </a:r>
            <a:r>
              <a:rPr sz="1250" spc="10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This</a:t>
            </a:r>
            <a:r>
              <a:rPr sz="1250" spc="5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could</a:t>
            </a:r>
            <a:r>
              <a:rPr sz="1250" spc="8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indicate</a:t>
            </a:r>
            <a:r>
              <a:rPr sz="1250" spc="8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that</a:t>
            </a:r>
            <a:r>
              <a:rPr sz="1250" spc="7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the</a:t>
            </a:r>
            <a:r>
              <a:rPr sz="1250" spc="-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Airbnb</a:t>
            </a:r>
            <a:r>
              <a:rPr sz="1250" spc="8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market</a:t>
            </a:r>
            <a:r>
              <a:rPr sz="1250" spc="105" dirty="0">
                <a:latin typeface="Calibri"/>
                <a:cs typeface="Calibri"/>
              </a:rPr>
              <a:t> </a:t>
            </a:r>
            <a:r>
              <a:rPr sz="1250" spc="-25" dirty="0">
                <a:latin typeface="Calibri"/>
                <a:cs typeface="Calibri"/>
              </a:rPr>
              <a:t>is </a:t>
            </a:r>
            <a:r>
              <a:rPr sz="1250" dirty="0">
                <a:latin typeface="Calibri"/>
                <a:cs typeface="Calibri"/>
              </a:rPr>
              <a:t>relatively</a:t>
            </a:r>
            <a:r>
              <a:rPr sz="1250" spc="8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competitive,</a:t>
            </a:r>
            <a:r>
              <a:rPr sz="1250" spc="18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with</a:t>
            </a:r>
            <a:r>
              <a:rPr sz="1250" spc="8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</a:t>
            </a:r>
            <a:r>
              <a:rPr sz="1250" spc="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small</a:t>
            </a:r>
            <a:r>
              <a:rPr sz="1250" spc="6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number</a:t>
            </a:r>
            <a:r>
              <a:rPr sz="1250" spc="10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of</a:t>
            </a:r>
            <a:r>
              <a:rPr sz="1250" spc="8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hosts</a:t>
            </a:r>
            <a:r>
              <a:rPr sz="1250" spc="9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dominating</a:t>
            </a:r>
            <a:r>
              <a:rPr sz="1250" spc="14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</a:t>
            </a:r>
            <a:r>
              <a:rPr sz="1250" spc="2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large</a:t>
            </a:r>
            <a:r>
              <a:rPr sz="1250" spc="6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portion</a:t>
            </a:r>
            <a:r>
              <a:rPr sz="1250" spc="14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of</a:t>
            </a:r>
            <a:r>
              <a:rPr sz="1250" spc="9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the</a:t>
            </a:r>
            <a:r>
              <a:rPr sz="1250" spc="40" dirty="0">
                <a:latin typeface="Calibri"/>
                <a:cs typeface="Calibri"/>
              </a:rPr>
              <a:t> </a:t>
            </a:r>
            <a:r>
              <a:rPr sz="1250" spc="-10" dirty="0">
                <a:latin typeface="Calibri"/>
                <a:cs typeface="Calibri"/>
              </a:rPr>
              <a:t>market.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28550" y="1223528"/>
            <a:ext cx="1037590" cy="3098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850" spc="55" dirty="0">
                <a:solidFill>
                  <a:srgbClr val="F70500"/>
                </a:solidFill>
                <a:latin typeface="Calibri"/>
                <a:cs typeface="Calibri"/>
              </a:rPr>
              <a:t>Bar</a:t>
            </a:r>
            <a:r>
              <a:rPr sz="1850" spc="325" dirty="0">
                <a:solidFill>
                  <a:srgbClr val="F70500"/>
                </a:solidFill>
                <a:latin typeface="Calibri"/>
                <a:cs typeface="Calibri"/>
              </a:rPr>
              <a:t> </a:t>
            </a:r>
            <a:r>
              <a:rPr sz="1850" spc="90" dirty="0">
                <a:solidFill>
                  <a:srgbClr val="F90101"/>
                </a:solidFill>
                <a:latin typeface="Calibri"/>
                <a:cs typeface="Calibri"/>
              </a:rPr>
              <a:t>chart</a:t>
            </a:r>
            <a:endParaRPr sz="18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0804" y="1906764"/>
            <a:ext cx="4580333" cy="193682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13771" y="2261360"/>
            <a:ext cx="150495" cy="124650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025"/>
              </a:lnSpc>
            </a:pPr>
            <a:r>
              <a:rPr sz="950" dirty="0">
                <a:solidFill>
                  <a:srgbClr val="1A1A1A"/>
                </a:solidFill>
                <a:latin typeface="Calibri"/>
                <a:cs typeface="Calibri"/>
              </a:rPr>
              <a:t>Number</a:t>
            </a:r>
            <a:r>
              <a:rPr sz="950" spc="12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950" spc="-65" dirty="0">
                <a:solidFill>
                  <a:srgbClr val="1A1A1A"/>
                </a:solidFill>
                <a:latin typeface="Calibri"/>
                <a:cs typeface="Calibri"/>
              </a:rPr>
              <a:t>o*</a:t>
            </a:r>
            <a:r>
              <a:rPr sz="950" spc="1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950" dirty="0">
                <a:solidFill>
                  <a:srgbClr val="1F1F1F"/>
                </a:solidFill>
                <a:latin typeface="Calibri"/>
                <a:cs typeface="Calibri"/>
              </a:rPr>
              <a:t>Active</a:t>
            </a:r>
            <a:r>
              <a:rPr sz="950" spc="14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950" spc="-10" dirty="0">
                <a:solidFill>
                  <a:srgbClr val="212121"/>
                </a:solidFill>
                <a:latin typeface="Calibri"/>
                <a:cs typeface="Calibri"/>
              </a:rPr>
              <a:t>Hosts</a:t>
            </a:r>
            <a:endParaRPr sz="9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9081" y="1297299"/>
            <a:ext cx="347731" cy="22060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13563" y="2097456"/>
            <a:ext cx="3750264" cy="28416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20980" y="3944546"/>
            <a:ext cx="213125" cy="5982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150"/>
              </a:lnSpc>
              <a:spcBef>
                <a:spcPts val="110"/>
              </a:spcBef>
            </a:pPr>
            <a:r>
              <a:rPr sz="2100" u="heavy" dirty="0">
                <a:solidFill>
                  <a:srgbClr val="EF0703"/>
                </a:solidFill>
                <a:uFill>
                  <a:solidFill>
                    <a:srgbClr val="DF0C08"/>
                  </a:solidFill>
                </a:uFill>
                <a:latin typeface="Arial MT"/>
                <a:cs typeface="Arial MT"/>
              </a:rPr>
              <a:t>Number</a:t>
            </a:r>
            <a:r>
              <a:rPr sz="2100" u="heavy" spc="190" dirty="0">
                <a:solidFill>
                  <a:srgbClr val="EF0703"/>
                </a:solidFill>
                <a:uFill>
                  <a:solidFill>
                    <a:srgbClr val="DF0C08"/>
                  </a:solidFill>
                </a:uFill>
                <a:latin typeface="Arial MT"/>
                <a:cs typeface="Arial MT"/>
              </a:rPr>
              <a:t> </a:t>
            </a:r>
            <a:r>
              <a:rPr sz="2100" u="heavy" dirty="0">
                <a:solidFill>
                  <a:srgbClr val="F70003"/>
                </a:solidFill>
                <a:uFill>
                  <a:solidFill>
                    <a:srgbClr val="DF0C08"/>
                  </a:solidFill>
                </a:uFill>
                <a:latin typeface="Arial MT"/>
                <a:cs typeface="Arial MT"/>
              </a:rPr>
              <a:t>Of</a:t>
            </a:r>
            <a:r>
              <a:rPr sz="2100" u="heavy" spc="190" dirty="0">
                <a:solidFill>
                  <a:srgbClr val="F70003"/>
                </a:solidFill>
                <a:uFill>
                  <a:solidFill>
                    <a:srgbClr val="DF0C08"/>
                  </a:solidFill>
                </a:uFill>
                <a:latin typeface="Arial MT"/>
                <a:cs typeface="Arial MT"/>
              </a:rPr>
              <a:t> </a:t>
            </a:r>
            <a:r>
              <a:rPr sz="2100" u="heavy" dirty="0">
                <a:solidFill>
                  <a:srgbClr val="F40307"/>
                </a:solidFill>
                <a:uFill>
                  <a:solidFill>
                    <a:srgbClr val="DF0C08"/>
                  </a:solidFill>
                </a:uFill>
                <a:latin typeface="Arial MT"/>
                <a:cs typeface="Arial MT"/>
              </a:rPr>
              <a:t>Active</a:t>
            </a:r>
            <a:r>
              <a:rPr sz="2100" u="heavy" spc="90" dirty="0">
                <a:solidFill>
                  <a:srgbClr val="F40307"/>
                </a:solidFill>
                <a:uFill>
                  <a:solidFill>
                    <a:srgbClr val="DF0C08"/>
                  </a:solidFill>
                </a:uFill>
                <a:latin typeface="Arial MT"/>
                <a:cs typeface="Arial MT"/>
              </a:rPr>
              <a:t> </a:t>
            </a:r>
            <a:r>
              <a:rPr sz="2100" u="heavy" dirty="0">
                <a:solidFill>
                  <a:srgbClr val="F20308"/>
                </a:solidFill>
                <a:uFill>
                  <a:solidFill>
                    <a:srgbClr val="DF0C08"/>
                  </a:solidFill>
                </a:uFill>
                <a:latin typeface="Arial MT"/>
                <a:cs typeface="Arial MT"/>
              </a:rPr>
              <a:t>Hosts</a:t>
            </a:r>
            <a:r>
              <a:rPr sz="2100" u="heavy" spc="90" dirty="0">
                <a:solidFill>
                  <a:srgbClr val="F20308"/>
                </a:solidFill>
                <a:uFill>
                  <a:solidFill>
                    <a:srgbClr val="DF0C08"/>
                  </a:solidFill>
                </a:uFill>
                <a:latin typeface="Arial MT"/>
                <a:cs typeface="Arial MT"/>
              </a:rPr>
              <a:t> </a:t>
            </a:r>
            <a:r>
              <a:rPr sz="2100" u="heavy" dirty="0">
                <a:solidFill>
                  <a:srgbClr val="F40500"/>
                </a:solidFill>
                <a:uFill>
                  <a:solidFill>
                    <a:srgbClr val="DF0C08"/>
                  </a:solidFill>
                </a:uFill>
                <a:latin typeface="Arial MT"/>
                <a:cs typeface="Arial MT"/>
              </a:rPr>
              <a:t>Per</a:t>
            </a:r>
            <a:r>
              <a:rPr sz="2100" u="heavy" spc="114" dirty="0">
                <a:solidFill>
                  <a:srgbClr val="F40500"/>
                </a:solidFill>
                <a:uFill>
                  <a:solidFill>
                    <a:srgbClr val="DF0C08"/>
                  </a:solidFill>
                </a:uFill>
                <a:latin typeface="Arial MT"/>
                <a:cs typeface="Arial MT"/>
              </a:rPr>
              <a:t> </a:t>
            </a:r>
            <a:r>
              <a:rPr sz="2100" u="heavy" dirty="0">
                <a:solidFill>
                  <a:srgbClr val="FD0001"/>
                </a:solidFill>
                <a:uFill>
                  <a:solidFill>
                    <a:srgbClr val="DF0C08"/>
                  </a:solidFill>
                </a:uFill>
                <a:latin typeface="Arial MT"/>
                <a:cs typeface="Arial MT"/>
              </a:rPr>
              <a:t>Location</a:t>
            </a:r>
            <a:r>
              <a:rPr sz="2100" u="heavy" spc="185" dirty="0">
                <a:solidFill>
                  <a:srgbClr val="FD0001"/>
                </a:solidFill>
                <a:uFill>
                  <a:solidFill>
                    <a:srgbClr val="DF0C08"/>
                  </a:solidFill>
                </a:uFill>
                <a:latin typeface="Arial MT"/>
                <a:cs typeface="Arial MT"/>
              </a:rPr>
              <a:t> </a:t>
            </a:r>
            <a:r>
              <a:rPr sz="2100" u="heavy" dirty="0">
                <a:solidFill>
                  <a:srgbClr val="FB0303"/>
                </a:solidFill>
                <a:uFill>
                  <a:solidFill>
                    <a:srgbClr val="DF0C08"/>
                  </a:solidFill>
                </a:uFill>
                <a:latin typeface="Arial MT"/>
                <a:cs typeface="Arial MT"/>
              </a:rPr>
              <a:t>Usina</a:t>
            </a:r>
            <a:r>
              <a:rPr sz="2100" u="heavy" spc="175" dirty="0">
                <a:solidFill>
                  <a:srgbClr val="FB0303"/>
                </a:solidFill>
                <a:uFill>
                  <a:solidFill>
                    <a:srgbClr val="DF0C08"/>
                  </a:solidFill>
                </a:uFill>
                <a:latin typeface="Arial MT"/>
                <a:cs typeface="Arial MT"/>
              </a:rPr>
              <a:t> </a:t>
            </a:r>
            <a:r>
              <a:rPr sz="2100" u="heavy" spc="-20" dirty="0">
                <a:solidFill>
                  <a:srgbClr val="F40500"/>
                </a:solidFill>
                <a:uFill>
                  <a:solidFill>
                    <a:srgbClr val="DF0C08"/>
                  </a:solidFill>
                </a:uFill>
                <a:latin typeface="Arial MT"/>
                <a:cs typeface="Arial MT"/>
              </a:rPr>
              <a:t>Line</a:t>
            </a:r>
            <a:endParaRPr sz="2100">
              <a:latin typeface="Arial MT"/>
              <a:cs typeface="Arial MT"/>
            </a:endParaRPr>
          </a:p>
          <a:p>
            <a:pPr marL="12065">
              <a:lnSpc>
                <a:spcPts val="2210"/>
              </a:lnSpc>
            </a:pPr>
            <a:r>
              <a:rPr sz="2150" u="heavy" spc="-10" dirty="0">
                <a:solidFill>
                  <a:srgbClr val="FD0305"/>
                </a:solidFill>
                <a:uFill>
                  <a:solidFill>
                    <a:srgbClr val="DF0C08"/>
                  </a:solidFill>
                </a:uFill>
                <a:latin typeface="Arial MT"/>
                <a:cs typeface="Arial MT"/>
              </a:rPr>
              <a:t>Chart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1850" y="1670967"/>
            <a:ext cx="3812540" cy="5365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776095">
              <a:lnSpc>
                <a:spcPct val="100000"/>
              </a:lnSpc>
              <a:spcBef>
                <a:spcPts val="130"/>
              </a:spcBef>
            </a:pPr>
            <a:r>
              <a:rPr sz="1050" dirty="0">
                <a:solidFill>
                  <a:srgbClr val="111111"/>
                </a:solidFill>
                <a:latin typeface="Calibri"/>
                <a:cs typeface="Calibri"/>
              </a:rPr>
              <a:t>Number </a:t>
            </a:r>
            <a:r>
              <a:rPr sz="1050" dirty="0">
                <a:solidFill>
                  <a:srgbClr val="424242"/>
                </a:solidFill>
                <a:latin typeface="Calibri"/>
                <a:cs typeface="Calibri"/>
              </a:rPr>
              <a:t>of</a:t>
            </a:r>
            <a:r>
              <a:rPr sz="1050" spc="2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131313"/>
                </a:solidFill>
                <a:latin typeface="Calibri"/>
                <a:cs typeface="Calibri"/>
              </a:rPr>
              <a:t>Active</a:t>
            </a:r>
            <a:r>
              <a:rPr sz="1050" spc="3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1A1A1A"/>
                </a:solidFill>
                <a:latin typeface="Calibri"/>
                <a:cs typeface="Calibri"/>
              </a:rPr>
              <a:t>Hosts</a:t>
            </a:r>
            <a:r>
              <a:rPr sz="1050" spc="5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151515"/>
                </a:solidFill>
                <a:latin typeface="Calibri"/>
                <a:cs typeface="Calibri"/>
              </a:rPr>
              <a:t>per</a:t>
            </a:r>
            <a:r>
              <a:rPr sz="1050" spc="-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1A1A1A"/>
                </a:solidFill>
                <a:latin typeface="Calibri"/>
                <a:cs typeface="Calibri"/>
              </a:rPr>
              <a:t>Location</a:t>
            </a:r>
            <a:endParaRPr sz="1050">
              <a:latin typeface="Calibri"/>
              <a:cs typeface="Calibri"/>
            </a:endParaRPr>
          </a:p>
          <a:p>
            <a:pPr marL="17145">
              <a:lnSpc>
                <a:spcPct val="100000"/>
              </a:lnSpc>
              <a:spcBef>
                <a:spcPts val="30"/>
              </a:spcBef>
            </a:pPr>
            <a:r>
              <a:rPr sz="700" spc="-10" dirty="0">
                <a:solidFill>
                  <a:srgbClr val="282828"/>
                </a:solidFill>
                <a:latin typeface="Calibri"/>
                <a:cs typeface="Calibri"/>
              </a:rPr>
              <a:t>20000</a:t>
            </a:r>
            <a:endParaRPr sz="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700" spc="-10" dirty="0">
                <a:solidFill>
                  <a:srgbClr val="2B2B2B"/>
                </a:solidFill>
                <a:latin typeface="Arial MT"/>
                <a:cs typeface="Arial MT"/>
              </a:rPr>
              <a:t>17500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1622" y="2312837"/>
            <a:ext cx="275590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spc="-30" dirty="0">
                <a:solidFill>
                  <a:srgbClr val="363636"/>
                </a:solidFill>
                <a:latin typeface="Courier New"/>
                <a:cs typeface="Courier New"/>
              </a:rPr>
              <a:t>15000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2316" y="2554630"/>
            <a:ext cx="274320" cy="130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50" spc="-10" dirty="0">
                <a:solidFill>
                  <a:srgbClr val="1A1A1A"/>
                </a:solidFill>
                <a:latin typeface="Courier New"/>
                <a:cs typeface="Courier New"/>
              </a:rPr>
              <a:t>11500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6608" y="2787697"/>
            <a:ext cx="269240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spc="-10" dirty="0">
                <a:solidFill>
                  <a:srgbClr val="343434"/>
                </a:solidFill>
                <a:latin typeface="Calibri"/>
                <a:cs typeface="Calibri"/>
              </a:rPr>
              <a:t>10000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9856" y="3030735"/>
            <a:ext cx="212725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spc="-20" dirty="0">
                <a:solidFill>
                  <a:srgbClr val="2B2B2B"/>
                </a:solidFill>
                <a:latin typeface="Calibri"/>
                <a:cs typeface="Calibri"/>
              </a:rPr>
              <a:t>7500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9765" y="3266296"/>
            <a:ext cx="212725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spc="-20" dirty="0">
                <a:solidFill>
                  <a:srgbClr val="3A3A3A"/>
                </a:solidFill>
                <a:latin typeface="Calibri"/>
                <a:cs typeface="Calibri"/>
              </a:rPr>
              <a:t>5000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4662" y="3508087"/>
            <a:ext cx="222250" cy="130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50" spc="-20" dirty="0">
                <a:solidFill>
                  <a:srgbClr val="1C1C1C"/>
                </a:solidFill>
                <a:latin typeface="Courier New"/>
                <a:cs typeface="Courier New"/>
              </a:rPr>
              <a:t>1500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76527" y="3734923"/>
            <a:ext cx="84455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-50" dirty="0">
                <a:solidFill>
                  <a:srgbClr val="343434"/>
                </a:solidFill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3040" y="4193071"/>
            <a:ext cx="7461884" cy="1854835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500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OBSERVATIONS</a:t>
            </a:r>
            <a:r>
              <a:rPr sz="1500" spc="65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:-</a:t>
            </a:r>
            <a:endParaRPr sz="1500">
              <a:latin typeface="Calibri"/>
              <a:cs typeface="Calibri"/>
            </a:endParaRPr>
          </a:p>
          <a:p>
            <a:pPr marL="342900" marR="102235" indent="-139065">
              <a:lnSpc>
                <a:spcPct val="100000"/>
              </a:lnSpc>
              <a:spcBef>
                <a:spcPts val="785"/>
              </a:spcBef>
              <a:buChar char="•"/>
              <a:tabLst>
                <a:tab pos="342900" algn="l"/>
                <a:tab pos="348615" algn="l"/>
              </a:tabLst>
            </a:pPr>
            <a:r>
              <a:rPr sz="1300" dirty="0">
                <a:latin typeface="Calibri"/>
                <a:cs typeface="Calibri"/>
              </a:rPr>
              <a:t>	</a:t>
            </a:r>
            <a:r>
              <a:rPr sz="1300" spc="-20" dirty="0">
                <a:latin typeface="Calibri"/>
                <a:cs typeface="Calibri"/>
              </a:rPr>
              <a:t>Manhattan</a:t>
            </a:r>
            <a:r>
              <a:rPr sz="1300" spc="4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has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the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largest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number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of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hosts</a:t>
            </a:r>
            <a:r>
              <a:rPr sz="1300" spc="-4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with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20" dirty="0">
                <a:latin typeface="Calibri"/>
                <a:cs typeface="Calibri"/>
              </a:rPr>
              <a:t>19501,BrookIyn</a:t>
            </a:r>
            <a:r>
              <a:rPr sz="1300" spc="-5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has</a:t>
            </a:r>
            <a:r>
              <a:rPr sz="1300" spc="-4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the</a:t>
            </a:r>
            <a:r>
              <a:rPr sz="1300" spc="-4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second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largest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number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of</a:t>
            </a:r>
            <a:r>
              <a:rPr sz="1300" spc="-10" dirty="0">
                <a:latin typeface="Calibri"/>
                <a:cs typeface="Calibri"/>
              </a:rPr>
              <a:t> hosts </a:t>
            </a:r>
            <a:r>
              <a:rPr sz="1300" dirty="0">
                <a:latin typeface="Calibri"/>
                <a:cs typeface="Calibri"/>
              </a:rPr>
              <a:t>with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19415.</a:t>
            </a:r>
            <a:endParaRPr sz="1300">
              <a:latin typeface="Calibri"/>
              <a:cs typeface="Calibri"/>
            </a:endParaRPr>
          </a:p>
          <a:p>
            <a:pPr marL="344170" marR="3072765" indent="-140335">
              <a:lnSpc>
                <a:spcPct val="104000"/>
              </a:lnSpc>
              <a:spcBef>
                <a:spcPts val="815"/>
              </a:spcBef>
              <a:buChar char="•"/>
              <a:tabLst>
                <a:tab pos="348615" algn="l"/>
              </a:tabLst>
            </a:pPr>
            <a:r>
              <a:rPr sz="1250" dirty="0">
                <a:latin typeface="Calibri"/>
                <a:cs typeface="Calibri"/>
              </a:rPr>
              <a:t>After</a:t>
            </a:r>
            <a:r>
              <a:rPr sz="1250" spc="13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that</a:t>
            </a:r>
            <a:r>
              <a:rPr sz="1250" spc="5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Queens</a:t>
            </a:r>
            <a:r>
              <a:rPr sz="1250" spc="6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with</a:t>
            </a:r>
            <a:r>
              <a:rPr sz="1250" spc="7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5567</a:t>
            </a:r>
            <a:r>
              <a:rPr sz="1250" spc="4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and</a:t>
            </a:r>
            <a:r>
              <a:rPr sz="1250" spc="7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the</a:t>
            </a:r>
            <a:r>
              <a:rPr sz="1250" spc="6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Bronx</a:t>
            </a:r>
            <a:r>
              <a:rPr sz="1250" spc="1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with</a:t>
            </a:r>
            <a:r>
              <a:rPr sz="1250" spc="14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1070.</a:t>
            </a:r>
            <a:r>
              <a:rPr sz="1250" spc="55" dirty="0">
                <a:latin typeface="Calibri"/>
                <a:cs typeface="Calibri"/>
              </a:rPr>
              <a:t> </a:t>
            </a:r>
            <a:r>
              <a:rPr sz="1250" spc="-10" dirty="0">
                <a:latin typeface="Calibri"/>
                <a:cs typeface="Calibri"/>
              </a:rPr>
              <a:t>while 	</a:t>
            </a:r>
            <a:r>
              <a:rPr sz="1250" dirty="0">
                <a:latin typeface="Calibri"/>
                <a:cs typeface="Calibri"/>
              </a:rPr>
              <a:t>Staten</a:t>
            </a:r>
            <a:r>
              <a:rPr sz="1250" spc="8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Island</a:t>
            </a:r>
            <a:r>
              <a:rPr sz="1250" spc="10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has</a:t>
            </a:r>
            <a:r>
              <a:rPr sz="1250" spc="4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the</a:t>
            </a:r>
            <a:r>
              <a:rPr sz="1250" spc="5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fewest</a:t>
            </a:r>
            <a:r>
              <a:rPr sz="1250" spc="7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with</a:t>
            </a:r>
            <a:r>
              <a:rPr sz="1250" spc="9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365</a:t>
            </a:r>
            <a:r>
              <a:rPr sz="1250" spc="35" dirty="0">
                <a:latin typeface="Calibri"/>
                <a:cs typeface="Calibri"/>
              </a:rPr>
              <a:t> </a:t>
            </a:r>
            <a:r>
              <a:rPr sz="1250" spc="-10" dirty="0">
                <a:latin typeface="Calibri"/>
                <a:cs typeface="Calibri"/>
              </a:rPr>
              <a:t>Hosts.</a:t>
            </a:r>
            <a:endParaRPr sz="1250">
              <a:latin typeface="Calibri"/>
              <a:cs typeface="Calibri"/>
            </a:endParaRPr>
          </a:p>
          <a:p>
            <a:pPr marL="343535" marR="5080" indent="-136525">
              <a:lnSpc>
                <a:spcPct val="100000"/>
              </a:lnSpc>
              <a:spcBef>
                <a:spcPts val="750"/>
              </a:spcBef>
              <a:buChar char="•"/>
              <a:tabLst>
                <a:tab pos="346075" algn="l"/>
              </a:tabLst>
            </a:pPr>
            <a:r>
              <a:rPr sz="1300" spc="-10" dirty="0">
                <a:latin typeface="Calibri"/>
                <a:cs typeface="Calibri"/>
              </a:rPr>
              <a:t>Brooklyn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and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25" dirty="0">
                <a:latin typeface="Calibri"/>
                <a:cs typeface="Calibri"/>
              </a:rPr>
              <a:t>Manhattan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have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the</a:t>
            </a:r>
            <a:r>
              <a:rPr sz="1300" spc="-5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largest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number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of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hosts,</a:t>
            </a:r>
            <a:r>
              <a:rPr sz="1300" spc="-5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with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more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than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double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the</a:t>
            </a:r>
            <a:r>
              <a:rPr sz="1300" spc="-4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number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of</a:t>
            </a:r>
            <a:r>
              <a:rPr sz="1300" spc="-4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hosts</a:t>
            </a:r>
            <a:r>
              <a:rPr sz="1300" spc="-45" dirty="0">
                <a:latin typeface="Calibri"/>
                <a:cs typeface="Calibri"/>
              </a:rPr>
              <a:t> </a:t>
            </a:r>
            <a:r>
              <a:rPr sz="1300" spc="-25" dirty="0">
                <a:latin typeface="Calibri"/>
                <a:cs typeface="Calibri"/>
              </a:rPr>
              <a:t>in 	</a:t>
            </a:r>
            <a:r>
              <a:rPr sz="1300" dirty="0">
                <a:latin typeface="Calibri"/>
                <a:cs typeface="Calibri"/>
              </a:rPr>
              <a:t>Queens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and</a:t>
            </a:r>
            <a:r>
              <a:rPr sz="1300" spc="-4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more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than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18</a:t>
            </a:r>
            <a:r>
              <a:rPr sz="1300" spc="-4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times the</a:t>
            </a:r>
            <a:r>
              <a:rPr sz="1300" spc="-4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number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of</a:t>
            </a:r>
            <a:r>
              <a:rPr sz="1300" spc="-4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hosts</a:t>
            </a:r>
            <a:r>
              <a:rPr sz="1300" spc="-4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in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the</a:t>
            </a:r>
            <a:r>
              <a:rPr sz="1300" spc="-5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Bronx.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59103" y="3900687"/>
            <a:ext cx="367665" cy="130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50" dirty="0">
                <a:solidFill>
                  <a:srgbClr val="383838"/>
                </a:solidFill>
                <a:latin typeface="Calibri"/>
                <a:cs typeface="Calibri"/>
              </a:rPr>
              <a:t>Brook</a:t>
            </a:r>
            <a:r>
              <a:rPr sz="650" spc="5" dirty="0">
                <a:solidFill>
                  <a:srgbClr val="383838"/>
                </a:solidFill>
                <a:latin typeface="Calibri"/>
                <a:cs typeface="Calibri"/>
              </a:rPr>
              <a:t> </a:t>
            </a:r>
            <a:r>
              <a:rPr sz="650" dirty="0">
                <a:solidFill>
                  <a:srgbClr val="343434"/>
                </a:solidFill>
                <a:latin typeface="Calibri"/>
                <a:cs typeface="Calibri"/>
              </a:rPr>
              <a:t>Iy</a:t>
            </a:r>
            <a:r>
              <a:rPr sz="650" spc="-25" dirty="0">
                <a:solidFill>
                  <a:srgbClr val="343434"/>
                </a:solidFill>
                <a:latin typeface="Calibri"/>
                <a:cs typeface="Calibri"/>
              </a:rPr>
              <a:t> </a:t>
            </a:r>
            <a:r>
              <a:rPr sz="650" spc="-50" dirty="0">
                <a:solidFill>
                  <a:srgbClr val="343434"/>
                </a:solidFill>
                <a:latin typeface="Calibri"/>
                <a:cs typeface="Calibri"/>
              </a:rPr>
              <a:t>n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36547" y="3894456"/>
            <a:ext cx="452755" cy="2711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9050">
              <a:lnSpc>
                <a:spcPts val="795"/>
              </a:lnSpc>
              <a:spcBef>
                <a:spcPts val="135"/>
              </a:spcBef>
            </a:pPr>
            <a:r>
              <a:rPr sz="700" spc="-45" dirty="0">
                <a:solidFill>
                  <a:srgbClr val="313131"/>
                </a:solidFill>
                <a:latin typeface="Calibri"/>
                <a:cs typeface="Calibri"/>
              </a:rPr>
              <a:t>£Yanh</a:t>
            </a:r>
            <a:r>
              <a:rPr sz="700" spc="-35" dirty="0">
                <a:solidFill>
                  <a:srgbClr val="313131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383838"/>
                </a:solidFill>
                <a:latin typeface="Calibri"/>
                <a:cs typeface="Calibri"/>
              </a:rPr>
              <a:t>atta</a:t>
            </a:r>
            <a:r>
              <a:rPr sz="700" spc="-10" dirty="0">
                <a:solidFill>
                  <a:srgbClr val="808080"/>
                </a:solidFill>
                <a:latin typeface="Calibri"/>
                <a:cs typeface="Calibri"/>
              </a:rPr>
              <a:t>n</a:t>
            </a:r>
            <a:endParaRPr sz="700">
              <a:latin typeface="Calibri"/>
              <a:cs typeface="Calibri"/>
            </a:endParaRPr>
          </a:p>
          <a:p>
            <a:pPr marL="12700">
              <a:lnSpc>
                <a:spcPts val="1095"/>
              </a:lnSpc>
            </a:pPr>
            <a:r>
              <a:rPr sz="950" spc="-10" dirty="0">
                <a:solidFill>
                  <a:srgbClr val="151515"/>
                </a:solidFill>
                <a:latin typeface="Calibri"/>
                <a:cs typeface="Calibri"/>
              </a:rPr>
              <a:t>Location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23807" y="3894456"/>
            <a:ext cx="318770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spc="-40" dirty="0">
                <a:solidFill>
                  <a:srgbClr val="464646"/>
                </a:solidFill>
                <a:latin typeface="Courier New"/>
                <a:cs typeface="Courier New"/>
              </a:rPr>
              <a:t>Oueems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23638" y="3894456"/>
            <a:ext cx="551815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dirty="0">
                <a:solidFill>
                  <a:srgbClr val="2F2F2F"/>
                </a:solidFill>
                <a:latin typeface="Calibri"/>
                <a:cs typeface="Calibri"/>
              </a:rPr>
              <a:t>Staten</a:t>
            </a:r>
            <a:r>
              <a:rPr sz="700" spc="24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1C1C1C"/>
                </a:solidFill>
                <a:latin typeface="Calibri"/>
                <a:cs typeface="Calibri"/>
              </a:rPr>
              <a:t>Island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42850" y="2291650"/>
            <a:ext cx="999490" cy="15436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85090" marR="91440" algn="ctr">
              <a:lnSpc>
                <a:spcPct val="133000"/>
              </a:lnSpc>
              <a:spcBef>
                <a:spcPts val="85"/>
              </a:spcBef>
            </a:pPr>
            <a:r>
              <a:rPr sz="1500" spc="-55" dirty="0">
                <a:latin typeface="Calibri"/>
                <a:cs typeface="Calibri"/>
              </a:rPr>
              <a:t>Manhattan </a:t>
            </a:r>
            <a:r>
              <a:rPr sz="1500" spc="-10" dirty="0">
                <a:latin typeface="Calibri"/>
                <a:cs typeface="Calibri"/>
              </a:rPr>
              <a:t>Brooklyn Queens Bronx</a:t>
            </a:r>
            <a:endParaRPr sz="15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85"/>
              </a:spcBef>
            </a:pPr>
            <a:r>
              <a:rPr sz="1500" spc="-20" dirty="0">
                <a:latin typeface="Calibri"/>
                <a:cs typeface="Calibri"/>
              </a:rPr>
              <a:t>Staten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Island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983087" y="2291650"/>
            <a:ext cx="485140" cy="154368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500" spc="-35" dirty="0">
                <a:latin typeface="Calibri"/>
                <a:cs typeface="Calibri"/>
              </a:rPr>
              <a:t>19501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1500" spc="-35" dirty="0">
                <a:latin typeface="Calibri"/>
                <a:cs typeface="Calibri"/>
              </a:rPr>
              <a:t>19415</a:t>
            </a:r>
            <a:endParaRPr sz="1500">
              <a:latin typeface="Calibri"/>
              <a:cs typeface="Calibri"/>
            </a:endParaRPr>
          </a:p>
          <a:p>
            <a:pPr marL="56515">
              <a:lnSpc>
                <a:spcPct val="100000"/>
              </a:lnSpc>
              <a:spcBef>
                <a:spcPts val="585"/>
              </a:spcBef>
            </a:pPr>
            <a:r>
              <a:rPr sz="1500" spc="-20" dirty="0">
                <a:latin typeface="Calibri"/>
                <a:cs typeface="Calibri"/>
              </a:rPr>
              <a:t>5567</a:t>
            </a:r>
            <a:endParaRPr sz="1500">
              <a:latin typeface="Calibri"/>
              <a:cs typeface="Calibri"/>
            </a:endParaRPr>
          </a:p>
          <a:p>
            <a:pPr marL="57150">
              <a:lnSpc>
                <a:spcPct val="100000"/>
              </a:lnSpc>
              <a:spcBef>
                <a:spcPts val="615"/>
              </a:spcBef>
            </a:pPr>
            <a:r>
              <a:rPr sz="1500" spc="-20" dirty="0">
                <a:latin typeface="Calibri"/>
                <a:cs typeface="Calibri"/>
              </a:rPr>
              <a:t>1070</a:t>
            </a:r>
            <a:endParaRPr sz="1500">
              <a:latin typeface="Calibri"/>
              <a:cs typeface="Calibri"/>
            </a:endParaRPr>
          </a:p>
          <a:p>
            <a:pPr marL="104775">
              <a:lnSpc>
                <a:spcPct val="100000"/>
              </a:lnSpc>
              <a:spcBef>
                <a:spcPts val="580"/>
              </a:spcBef>
            </a:pPr>
            <a:r>
              <a:rPr sz="1500" spc="-25" dirty="0">
                <a:latin typeface="Calibri"/>
                <a:cs typeface="Calibri"/>
              </a:rPr>
              <a:t>365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2562</Words>
  <Application>Microsoft Office PowerPoint</Application>
  <PresentationFormat>Custom</PresentationFormat>
  <Paragraphs>363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 MT</vt:lpstr>
      <vt:lpstr>Calibri</vt:lpstr>
      <vt:lpstr>Cambria</vt:lpstr>
      <vt:lpstr>Courier New</vt:lpstr>
      <vt:lpstr>Times New Roman</vt:lpstr>
      <vt:lpstr>Office Theme</vt:lpstr>
      <vt:lpstr>Ca stone Proiect</vt:lpstr>
      <vt:lpstr>Correlation Heat Maa Visualization</vt:lpstr>
      <vt:lpstr>s Price Ran e Usin</vt:lpstr>
      <vt:lpstr>Total Listin</vt:lpstr>
      <vt:lpstr>Avera e Price Of Each Nei hborhood Grou</vt:lpstr>
      <vt:lpstr>Price Distribution Of Each Nei</vt:lpstr>
      <vt:lpstr>To Nei hborhoods b Listin Ijaot Listings by Top Neighborhoods in NYC</vt:lpstr>
      <vt:lpstr>To Hosts With More Listin ert</vt:lpstr>
      <vt:lpstr>Number Of Active Hosts Per Location Usina Line Chart</vt:lpstr>
      <vt:lpstr>Total Counts Of Each Room Tveqens in</vt:lpstr>
      <vt:lpstr>Re uirement counts b Minimum Ni hts usin Bar chart</vt:lpstr>
      <vt:lpstr>Total Reviews b</vt:lpstr>
      <vt:lpstr>Number of Max. Reviews bv Each Nei hborhood Grou usinq i_Pie Chart</vt:lpstr>
      <vt:lpstr>Most Reviewed Room Tvne Per Month In Neighborhood orouDS</vt:lpstr>
      <vt:lpstr>PowerPoint Presentation</vt:lpstr>
      <vt:lpstr>Distribution Of @OOI13 Tvaes Across NYC</vt:lpstr>
      <vt:lpstr>Price variations in NYC Nei ”scatter</vt:lpstr>
      <vt:lpstr>Find Best Location ListingPro/ o  terv Location For</vt:lpstr>
      <vt:lpstr>THANK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sandeep singh</dc:creator>
  <cp:lastModifiedBy>sandeep singh</cp:lastModifiedBy>
  <cp:revision>1</cp:revision>
  <dcterms:created xsi:type="dcterms:W3CDTF">2025-04-23T06:43:00Z</dcterms:created>
  <dcterms:modified xsi:type="dcterms:W3CDTF">2025-04-23T06:44:29Z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2023-01-21T00:00:00Z</vt:filetime>
  </property>
  <property fmtid="{D5CDD505-2E9C-101B-9397-08002B2CF9AE}" pid="3" name="Producer">
    <vt:lpwstr>FPDF 1.84</vt:lpwstr>
  </property>
  <property fmtid="{D5CDD505-2E9C-101B-9397-08002B2CF9AE}" pid="4" name="LastSaved">
    <vt:filetime>2023-01-21T00:00:00Z</vt:filetime>
  </property>
</Properties>
</file>