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439" y="3600553"/>
            <a:ext cx="2086389" cy="19966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3229" y="2078760"/>
            <a:ext cx="6603157" cy="530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8807" y="1669721"/>
            <a:ext cx="6568440" cy="967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 u="heavy">
                <a:solidFill>
                  <a:srgbClr val="EF0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298" y="1588945"/>
            <a:ext cx="343992" cy="2243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rgbClr val="EF0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rgbClr val="EF0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rgbClr val="EF0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86617" y="1405494"/>
            <a:ext cx="3511550" cy="481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 u="heavy">
                <a:solidFill>
                  <a:srgbClr val="EF03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7049" y="2138348"/>
            <a:ext cx="7692390" cy="421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81455" algn="l"/>
              </a:tabLst>
            </a:pPr>
            <a:r>
              <a:rPr sz="6150" u="none" spc="-345" dirty="0">
                <a:solidFill>
                  <a:srgbClr val="FD0000"/>
                </a:solidFill>
                <a:latin typeface="Arial MT"/>
                <a:cs typeface="Arial MT"/>
              </a:rPr>
              <a:t>Ca</a:t>
            </a:r>
            <a:r>
              <a:rPr sz="6150" u="none" dirty="0">
                <a:solidFill>
                  <a:srgbClr val="FD0000"/>
                </a:solidFill>
                <a:latin typeface="Arial MT"/>
                <a:cs typeface="Arial MT"/>
              </a:rPr>
              <a:t>	</a:t>
            </a:r>
            <a:r>
              <a:rPr sz="6150" u="none" spc="295" dirty="0">
                <a:solidFill>
                  <a:srgbClr val="FD0000"/>
                </a:solidFill>
                <a:latin typeface="Arial MT"/>
                <a:cs typeface="Arial MT"/>
              </a:rPr>
              <a:t>stone</a:t>
            </a:r>
            <a:r>
              <a:rPr sz="6150" u="none" spc="484" dirty="0">
                <a:solidFill>
                  <a:srgbClr val="FD0000"/>
                </a:solidFill>
                <a:latin typeface="Arial MT"/>
                <a:cs typeface="Arial MT"/>
              </a:rPr>
              <a:t> </a:t>
            </a:r>
            <a:r>
              <a:rPr sz="6150" u="none" spc="250" dirty="0">
                <a:solidFill>
                  <a:srgbClr val="FD0000"/>
                </a:solidFill>
                <a:latin typeface="Arial MT"/>
                <a:cs typeface="Arial MT"/>
              </a:rPr>
              <a:t>Proiect</a:t>
            </a:r>
            <a:endParaRPr sz="61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8647" y="2921057"/>
            <a:ext cx="3907154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10" dirty="0">
                <a:solidFill>
                  <a:srgbClr val="165082"/>
                </a:solidFill>
                <a:latin typeface="Calibri"/>
                <a:cs typeface="Calibri"/>
              </a:rPr>
              <a:t>Airbnb</a:t>
            </a:r>
            <a:r>
              <a:rPr sz="3050" spc="-155" dirty="0">
                <a:solidFill>
                  <a:srgbClr val="165082"/>
                </a:solidFill>
                <a:latin typeface="Calibri"/>
                <a:cs typeface="Calibri"/>
              </a:rPr>
              <a:t> </a:t>
            </a:r>
            <a:r>
              <a:rPr sz="3050" spc="-20" dirty="0">
                <a:solidFill>
                  <a:srgbClr val="1F4D79"/>
                </a:solidFill>
                <a:latin typeface="Calibri"/>
                <a:cs typeface="Calibri"/>
              </a:rPr>
              <a:t>Bookings</a:t>
            </a:r>
            <a:r>
              <a:rPr sz="3050" spc="-45" dirty="0">
                <a:solidFill>
                  <a:srgbClr val="1F4D79"/>
                </a:solidFill>
                <a:latin typeface="Calibri"/>
                <a:cs typeface="Calibri"/>
              </a:rPr>
              <a:t> </a:t>
            </a:r>
            <a:r>
              <a:rPr sz="3050" spc="-10" dirty="0">
                <a:solidFill>
                  <a:srgbClr val="214B80"/>
                </a:solidFill>
                <a:latin typeface="Calibri"/>
                <a:cs typeface="Calibri"/>
              </a:rPr>
              <a:t>Analysis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95" dirty="0">
                <a:solidFill>
                  <a:srgbClr val="F90108"/>
                </a:solidFill>
              </a:rPr>
              <a:t>Problem</a:t>
            </a:r>
            <a:r>
              <a:rPr spc="285" dirty="0">
                <a:solidFill>
                  <a:srgbClr val="F90108"/>
                </a:solidFill>
              </a:rPr>
              <a:t> </a:t>
            </a:r>
            <a:r>
              <a:rPr spc="95" dirty="0"/>
              <a:t>statements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511175" indent="-248285">
              <a:lnSpc>
                <a:spcPct val="100000"/>
              </a:lnSpc>
              <a:spcBef>
                <a:spcPts val="680"/>
              </a:spcBef>
              <a:buAutoNum type="arabicParenBoth"/>
              <a:tabLst>
                <a:tab pos="511175" algn="l"/>
              </a:tabLst>
            </a:pPr>
            <a:r>
              <a:rPr dirty="0"/>
              <a:t>Find</a:t>
            </a:r>
            <a:r>
              <a:rPr spc="-65" dirty="0"/>
              <a:t> </a:t>
            </a:r>
            <a:r>
              <a:rPr spc="-25" dirty="0"/>
              <a:t>Distribution</a:t>
            </a:r>
            <a:r>
              <a:rPr spc="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Airbnb</a:t>
            </a:r>
            <a:r>
              <a:rPr dirty="0"/>
              <a:t> </a:t>
            </a:r>
            <a:r>
              <a:rPr spc="-20" dirty="0"/>
              <a:t>Bookings</a:t>
            </a:r>
            <a:r>
              <a:rPr spc="5" dirty="0"/>
              <a:t> </a:t>
            </a:r>
            <a:r>
              <a:rPr spc="-20" dirty="0"/>
              <a:t>Price</a:t>
            </a:r>
            <a:r>
              <a:rPr spc="-55" dirty="0"/>
              <a:t> </a:t>
            </a:r>
            <a:r>
              <a:rPr spc="-10" dirty="0"/>
              <a:t>Range.</a:t>
            </a:r>
          </a:p>
          <a:p>
            <a:pPr marL="507365" indent="-248285">
              <a:lnSpc>
                <a:spcPct val="100000"/>
              </a:lnSpc>
              <a:spcBef>
                <a:spcPts val="585"/>
              </a:spcBef>
              <a:buAutoNum type="arabicParenBoth"/>
              <a:tabLst>
                <a:tab pos="507365" algn="l"/>
              </a:tabLst>
            </a:pPr>
            <a:r>
              <a:rPr dirty="0"/>
              <a:t>Find</a:t>
            </a:r>
            <a:r>
              <a:rPr spc="-35" dirty="0"/>
              <a:t> </a:t>
            </a:r>
            <a:r>
              <a:rPr spc="-65" dirty="0"/>
              <a:t>Total</a:t>
            </a:r>
            <a:r>
              <a:rPr spc="-20" dirty="0"/>
              <a:t> Listing/Property</a:t>
            </a:r>
            <a:r>
              <a:rPr spc="-45" dirty="0"/>
              <a:t> </a:t>
            </a:r>
            <a:r>
              <a:rPr spc="-20" dirty="0"/>
              <a:t>count</a:t>
            </a:r>
            <a:r>
              <a:rPr spc="-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20" dirty="0"/>
              <a:t>Each</a:t>
            </a:r>
            <a:r>
              <a:rPr spc="-40" dirty="0"/>
              <a:t> </a:t>
            </a:r>
            <a:r>
              <a:rPr spc="-25" dirty="0"/>
              <a:t>Neighborhood</a:t>
            </a:r>
            <a:r>
              <a:rPr spc="80" dirty="0"/>
              <a:t> </a:t>
            </a:r>
            <a:r>
              <a:rPr spc="-10" dirty="0"/>
              <a:t>Group</a:t>
            </a:r>
            <a:r>
              <a:rPr spc="-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20" dirty="0"/>
              <a:t>NYC.</a:t>
            </a:r>
          </a:p>
          <a:p>
            <a:pPr marL="507365" indent="-248285">
              <a:lnSpc>
                <a:spcPct val="100000"/>
              </a:lnSpc>
              <a:spcBef>
                <a:spcPts val="585"/>
              </a:spcBef>
              <a:buAutoNum type="arabicParenBoth"/>
              <a:tabLst>
                <a:tab pos="507365" algn="l"/>
              </a:tabLst>
            </a:pPr>
            <a:r>
              <a:rPr dirty="0"/>
              <a:t>Find</a:t>
            </a:r>
            <a:r>
              <a:rPr spc="-75" dirty="0"/>
              <a:t> </a:t>
            </a:r>
            <a:r>
              <a:rPr spc="-25" dirty="0"/>
              <a:t>Average</a:t>
            </a:r>
            <a:r>
              <a:rPr spc="5" dirty="0"/>
              <a:t> </a:t>
            </a:r>
            <a:r>
              <a:rPr spc="-20" dirty="0"/>
              <a:t>Price</a:t>
            </a:r>
            <a:r>
              <a:rPr spc="-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25" dirty="0"/>
              <a:t>listings/property</a:t>
            </a:r>
            <a:r>
              <a:rPr spc="-4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spc="-10" dirty="0"/>
              <a:t>each</a:t>
            </a:r>
            <a:r>
              <a:rPr spc="-65" dirty="0"/>
              <a:t> </a:t>
            </a:r>
            <a:r>
              <a:rPr spc="-25" dirty="0"/>
              <a:t>Neighborhood</a:t>
            </a:r>
            <a:r>
              <a:rPr spc="65" dirty="0"/>
              <a:t> </a:t>
            </a:r>
            <a:r>
              <a:rPr spc="-20" dirty="0"/>
              <a:t>Groups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also</a:t>
            </a:r>
            <a:r>
              <a:rPr spc="-75" dirty="0"/>
              <a:t> </a:t>
            </a:r>
            <a:r>
              <a:rPr spc="-10" dirty="0"/>
              <a:t>Neighborhoods.</a:t>
            </a:r>
          </a:p>
          <a:p>
            <a:pPr marL="507365" indent="-248285">
              <a:lnSpc>
                <a:spcPct val="100000"/>
              </a:lnSpc>
              <a:spcBef>
                <a:spcPts val="585"/>
              </a:spcBef>
              <a:buAutoNum type="arabicParenBoth"/>
              <a:tabLst>
                <a:tab pos="507365" algn="l"/>
              </a:tabLst>
            </a:pPr>
            <a:r>
              <a:rPr dirty="0"/>
              <a:t>Find</a:t>
            </a:r>
            <a:r>
              <a:rPr spc="-55" dirty="0"/>
              <a:t> </a:t>
            </a:r>
            <a:r>
              <a:rPr spc="-70" dirty="0"/>
              <a:t>Top</a:t>
            </a:r>
            <a:r>
              <a:rPr spc="-15" dirty="0"/>
              <a:t> </a:t>
            </a:r>
            <a:r>
              <a:rPr spc="-25" dirty="0"/>
              <a:t>Neighborhoods</a:t>
            </a:r>
            <a:r>
              <a:rPr spc="90" dirty="0"/>
              <a:t> </a:t>
            </a:r>
            <a:r>
              <a:rPr spc="-20" dirty="0"/>
              <a:t>and</a:t>
            </a:r>
            <a:r>
              <a:rPr spc="-65" dirty="0"/>
              <a:t> </a:t>
            </a:r>
            <a:r>
              <a:rPr dirty="0"/>
              <a:t>Hosts</a:t>
            </a:r>
            <a:r>
              <a:rPr spc="-20" dirty="0"/>
              <a:t> </a:t>
            </a:r>
            <a:r>
              <a:rPr spc="-10" dirty="0"/>
              <a:t>by</a:t>
            </a:r>
            <a:r>
              <a:rPr spc="-65" dirty="0"/>
              <a:t> </a:t>
            </a:r>
            <a:r>
              <a:rPr spc="-20" dirty="0"/>
              <a:t>Listing/property</a:t>
            </a:r>
            <a:r>
              <a:rPr spc="-4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20" dirty="0"/>
              <a:t>entire NYC.</a:t>
            </a:r>
          </a:p>
          <a:p>
            <a:pPr marL="507365" indent="-248285">
              <a:lnSpc>
                <a:spcPct val="100000"/>
              </a:lnSpc>
              <a:spcBef>
                <a:spcPts val="555"/>
              </a:spcBef>
              <a:buAutoNum type="arabicParenBoth"/>
              <a:tabLst>
                <a:tab pos="507365" algn="l"/>
              </a:tabLst>
            </a:pPr>
            <a:r>
              <a:rPr dirty="0"/>
              <a:t>Find</a:t>
            </a:r>
            <a:r>
              <a:rPr spc="-5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25" dirty="0"/>
              <a:t>Number</a:t>
            </a:r>
            <a:r>
              <a:rPr spc="2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20" dirty="0"/>
              <a:t>Active</a:t>
            </a:r>
            <a:r>
              <a:rPr spc="-55" dirty="0"/>
              <a:t> </a:t>
            </a:r>
            <a:r>
              <a:rPr spc="-10" dirty="0"/>
              <a:t>Hosts</a:t>
            </a:r>
            <a:r>
              <a:rPr spc="-70" dirty="0"/>
              <a:t> </a:t>
            </a:r>
            <a:r>
              <a:rPr spc="-10" dirty="0"/>
              <a:t>Per</a:t>
            </a:r>
            <a:r>
              <a:rPr spc="-50" dirty="0"/>
              <a:t> </a:t>
            </a:r>
            <a:r>
              <a:rPr spc="-20" dirty="0"/>
              <a:t>Location</a:t>
            </a:r>
            <a:r>
              <a:rPr spc="-5" dirty="0"/>
              <a:t> </a:t>
            </a:r>
            <a:r>
              <a:rPr dirty="0"/>
              <a:t>by</a:t>
            </a:r>
            <a:r>
              <a:rPr spc="-60" dirty="0"/>
              <a:t> </a:t>
            </a:r>
            <a:r>
              <a:rPr spc="-20" dirty="0"/>
              <a:t>Each</a:t>
            </a:r>
            <a:r>
              <a:rPr spc="-60" dirty="0"/>
              <a:t> </a:t>
            </a:r>
            <a:r>
              <a:rPr spc="-25" dirty="0"/>
              <a:t>Neighborhood</a:t>
            </a:r>
            <a:r>
              <a:rPr spc="45" dirty="0"/>
              <a:t> </a:t>
            </a:r>
            <a:r>
              <a:rPr spc="-10" dirty="0"/>
              <a:t>Groups.</a:t>
            </a:r>
          </a:p>
          <a:p>
            <a:pPr marL="507365" indent="-248285">
              <a:lnSpc>
                <a:spcPct val="100000"/>
              </a:lnSpc>
              <a:spcBef>
                <a:spcPts val="585"/>
              </a:spcBef>
              <a:buAutoNum type="arabicParenBoth"/>
              <a:tabLst>
                <a:tab pos="507365" algn="l"/>
              </a:tabLst>
            </a:pPr>
            <a:r>
              <a:rPr dirty="0"/>
              <a:t>Find</a:t>
            </a:r>
            <a:r>
              <a:rPr spc="-60" dirty="0"/>
              <a:t> </a:t>
            </a:r>
            <a:r>
              <a:rPr spc="-55" dirty="0"/>
              <a:t>Total</a:t>
            </a:r>
            <a:r>
              <a:rPr spc="-25" dirty="0"/>
              <a:t> </a:t>
            </a:r>
            <a:r>
              <a:rPr spc="-20" dirty="0"/>
              <a:t>Counts </a:t>
            </a:r>
            <a:r>
              <a:rPr dirty="0"/>
              <a:t>Of</a:t>
            </a:r>
            <a:r>
              <a:rPr spc="-50" dirty="0"/>
              <a:t> </a:t>
            </a:r>
            <a:r>
              <a:rPr spc="-20" dirty="0"/>
              <a:t>Each</a:t>
            </a:r>
            <a:r>
              <a:rPr spc="-55" dirty="0"/>
              <a:t> </a:t>
            </a:r>
            <a:r>
              <a:rPr spc="-10" dirty="0"/>
              <a:t>Room</a:t>
            </a:r>
            <a:r>
              <a:rPr spc="-20" dirty="0"/>
              <a:t> </a:t>
            </a:r>
            <a:r>
              <a:rPr spc="-30" dirty="0"/>
              <a:t>Types </a:t>
            </a:r>
            <a:r>
              <a:rPr dirty="0"/>
              <a:t>in</a:t>
            </a:r>
            <a:r>
              <a:rPr spc="-55" dirty="0"/>
              <a:t> </a:t>
            </a:r>
            <a:r>
              <a:rPr spc="-20" dirty="0"/>
              <a:t>entire</a:t>
            </a:r>
            <a:r>
              <a:rPr spc="-10" dirty="0"/>
              <a:t> </a:t>
            </a:r>
            <a:r>
              <a:rPr spc="-20" dirty="0"/>
              <a:t>NYC.</a:t>
            </a:r>
          </a:p>
          <a:p>
            <a:pPr marL="507365" indent="-248285">
              <a:lnSpc>
                <a:spcPct val="100000"/>
              </a:lnSpc>
              <a:spcBef>
                <a:spcPts val="585"/>
              </a:spcBef>
              <a:buAutoNum type="arabicParenBoth"/>
              <a:tabLst>
                <a:tab pos="507365" algn="l"/>
              </a:tabLst>
            </a:pPr>
            <a:r>
              <a:rPr dirty="0"/>
              <a:t>Find</a:t>
            </a:r>
            <a:r>
              <a:rPr spc="-65" dirty="0"/>
              <a:t> </a:t>
            </a:r>
            <a:r>
              <a:rPr spc="-20" dirty="0"/>
              <a:t>Stay</a:t>
            </a:r>
            <a:r>
              <a:rPr spc="-60" dirty="0"/>
              <a:t> </a:t>
            </a:r>
            <a:r>
              <a:rPr spc="-30" dirty="0"/>
              <a:t>Requirement</a:t>
            </a:r>
            <a:r>
              <a:rPr spc="70" dirty="0"/>
              <a:t> </a:t>
            </a:r>
            <a:r>
              <a:rPr spc="-20" dirty="0"/>
              <a:t>counts </a:t>
            </a:r>
            <a:r>
              <a:rPr dirty="0"/>
              <a:t>by</a:t>
            </a:r>
            <a:r>
              <a:rPr spc="-65" dirty="0"/>
              <a:t> </a:t>
            </a:r>
            <a:r>
              <a:rPr spc="-25" dirty="0"/>
              <a:t>Minimum</a:t>
            </a:r>
            <a:r>
              <a:rPr dirty="0"/>
              <a:t> </a:t>
            </a:r>
            <a:r>
              <a:rPr spc="-10" dirty="0"/>
              <a:t>Nights.</a:t>
            </a:r>
          </a:p>
          <a:p>
            <a:pPr marL="507365" indent="-248285">
              <a:lnSpc>
                <a:spcPct val="100000"/>
              </a:lnSpc>
              <a:spcBef>
                <a:spcPts val="585"/>
              </a:spcBef>
              <a:buAutoNum type="arabicParenBoth"/>
              <a:tabLst>
                <a:tab pos="507365" algn="l"/>
              </a:tabLst>
            </a:pPr>
            <a:r>
              <a:rPr dirty="0"/>
              <a:t>Find</a:t>
            </a:r>
            <a:r>
              <a:rPr spc="-6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20" dirty="0"/>
              <a:t>total</a:t>
            </a:r>
            <a:r>
              <a:rPr spc="-55" dirty="0"/>
              <a:t> </a:t>
            </a:r>
            <a:r>
              <a:rPr spc="-20" dirty="0"/>
              <a:t>numbers</a:t>
            </a:r>
            <a:r>
              <a:rPr spc="-1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25" dirty="0"/>
              <a:t>Reviews</a:t>
            </a:r>
            <a:r>
              <a:rPr spc="-1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25" dirty="0"/>
              <a:t>Maximum</a:t>
            </a:r>
            <a:r>
              <a:rPr spc="-20" dirty="0"/>
              <a:t> </a:t>
            </a:r>
            <a:r>
              <a:rPr spc="-25" dirty="0"/>
              <a:t>Reviews</a:t>
            </a:r>
            <a:r>
              <a:rPr spc="5" dirty="0"/>
              <a:t> </a:t>
            </a:r>
            <a:r>
              <a:rPr dirty="0"/>
              <a:t>by</a:t>
            </a:r>
            <a:r>
              <a:rPr spc="-65" dirty="0"/>
              <a:t> </a:t>
            </a:r>
            <a:r>
              <a:rPr spc="-20" dirty="0"/>
              <a:t>Each</a:t>
            </a:r>
            <a:r>
              <a:rPr spc="-65" dirty="0"/>
              <a:t> </a:t>
            </a:r>
            <a:r>
              <a:rPr spc="-25" dirty="0"/>
              <a:t>Neighborhood</a:t>
            </a:r>
            <a:r>
              <a:rPr spc="45" dirty="0"/>
              <a:t> </a:t>
            </a:r>
            <a:r>
              <a:rPr spc="-10" dirty="0"/>
              <a:t>Group.</a:t>
            </a:r>
          </a:p>
          <a:p>
            <a:pPr marL="259079" marR="2076450" indent="248285">
              <a:lnSpc>
                <a:spcPct val="130900"/>
              </a:lnSpc>
              <a:spcBef>
                <a:spcPts val="25"/>
              </a:spcBef>
              <a:buAutoNum type="arabicParenBoth"/>
              <a:tabLst>
                <a:tab pos="507365" algn="l"/>
              </a:tabLst>
            </a:pPr>
            <a:r>
              <a:rPr dirty="0"/>
              <a:t>Find</a:t>
            </a:r>
            <a:r>
              <a:rPr spc="-55" dirty="0"/>
              <a:t> </a:t>
            </a:r>
            <a:r>
              <a:rPr spc="-25" dirty="0"/>
              <a:t>Most</a:t>
            </a:r>
            <a:r>
              <a:rPr spc="-30" dirty="0"/>
              <a:t> </a:t>
            </a:r>
            <a:r>
              <a:rPr spc="-25" dirty="0"/>
              <a:t>reviewed</a:t>
            </a:r>
            <a:r>
              <a:rPr spc="-30" dirty="0"/>
              <a:t> </a:t>
            </a:r>
            <a:r>
              <a:rPr spc="-10" dirty="0"/>
              <a:t>room</a:t>
            </a:r>
            <a:r>
              <a:rPr spc="-20" dirty="0"/>
              <a:t> </a:t>
            </a:r>
            <a:r>
              <a:rPr spc="-10" dirty="0"/>
              <a:t>type</a:t>
            </a:r>
            <a:r>
              <a:rPr spc="-50" dirty="0"/>
              <a:t> </a:t>
            </a:r>
            <a:r>
              <a:rPr dirty="0"/>
              <a:t>in</a:t>
            </a:r>
            <a:r>
              <a:rPr spc="-85" dirty="0"/>
              <a:t> </a:t>
            </a:r>
            <a:r>
              <a:rPr spc="-25" dirty="0"/>
              <a:t>Neighborhood</a:t>
            </a:r>
            <a:r>
              <a:rPr spc="70" dirty="0"/>
              <a:t> </a:t>
            </a:r>
            <a:r>
              <a:rPr spc="-25" dirty="0"/>
              <a:t>groups</a:t>
            </a:r>
            <a:r>
              <a:rPr spc="-40" dirty="0"/>
              <a:t> </a:t>
            </a:r>
            <a:r>
              <a:rPr dirty="0"/>
              <a:t>per</a:t>
            </a:r>
            <a:r>
              <a:rPr spc="-20" dirty="0"/>
              <a:t> </a:t>
            </a:r>
            <a:r>
              <a:rPr spc="-10" dirty="0"/>
              <a:t>month. </a:t>
            </a:r>
            <a:r>
              <a:rPr dirty="0"/>
              <a:t>(1o)</a:t>
            </a:r>
            <a:r>
              <a:rPr spc="-60" dirty="0"/>
              <a:t> </a:t>
            </a:r>
            <a:r>
              <a:rPr dirty="0"/>
              <a:t>Find</a:t>
            </a:r>
            <a:r>
              <a:rPr spc="-35" dirty="0"/>
              <a:t> </a:t>
            </a:r>
            <a:r>
              <a:rPr spc="-10" dirty="0"/>
              <a:t>Best </a:t>
            </a:r>
            <a:r>
              <a:rPr spc="-25" dirty="0"/>
              <a:t>location</a:t>
            </a:r>
            <a:r>
              <a:rPr spc="-5" dirty="0"/>
              <a:t> </a:t>
            </a:r>
            <a:r>
              <a:rPr spc="-20" dirty="0"/>
              <a:t>listing/property</a:t>
            </a:r>
            <a:r>
              <a:rPr spc="-65" dirty="0"/>
              <a:t> </a:t>
            </a:r>
            <a:r>
              <a:rPr spc="-25" dirty="0"/>
              <a:t>location</a:t>
            </a:r>
            <a:r>
              <a:rPr spc="15" dirty="0"/>
              <a:t> </a:t>
            </a:r>
            <a:r>
              <a:rPr spc="-10" dirty="0"/>
              <a:t>for</a:t>
            </a:r>
            <a:r>
              <a:rPr spc="-40" dirty="0"/>
              <a:t> </a:t>
            </a:r>
            <a:r>
              <a:rPr spc="-10" dirty="0"/>
              <a:t>travelers.</a:t>
            </a:r>
          </a:p>
          <a:p>
            <a:pPr marL="600710" indent="-341630">
              <a:lnSpc>
                <a:spcPct val="100000"/>
              </a:lnSpc>
              <a:spcBef>
                <a:spcPts val="585"/>
              </a:spcBef>
              <a:buAutoNum type="arabicParenBoth" startAt="11"/>
              <a:tabLst>
                <a:tab pos="600710" algn="l"/>
              </a:tabLst>
            </a:pPr>
            <a:r>
              <a:rPr dirty="0"/>
              <a:t>Find</a:t>
            </a:r>
            <a:r>
              <a:rPr spc="-70" dirty="0"/>
              <a:t> </a:t>
            </a:r>
            <a:r>
              <a:rPr dirty="0"/>
              <a:t>also</a:t>
            </a:r>
            <a:r>
              <a:rPr spc="-30" dirty="0"/>
              <a:t> </a:t>
            </a:r>
            <a:r>
              <a:rPr spc="-10" dirty="0"/>
              <a:t>best </a:t>
            </a:r>
            <a:r>
              <a:rPr spc="-25" dirty="0"/>
              <a:t>location</a:t>
            </a:r>
            <a:r>
              <a:rPr spc="30" dirty="0"/>
              <a:t> </a:t>
            </a:r>
            <a:r>
              <a:rPr spc="-20" dirty="0"/>
              <a:t>listing/property</a:t>
            </a:r>
            <a:r>
              <a:rPr spc="-65" dirty="0"/>
              <a:t> </a:t>
            </a:r>
            <a:r>
              <a:rPr spc="-25" dirty="0"/>
              <a:t>location</a:t>
            </a:r>
            <a:r>
              <a:rPr spc="30" dirty="0"/>
              <a:t> </a:t>
            </a:r>
            <a:r>
              <a:rPr spc="-35" dirty="0"/>
              <a:t>for</a:t>
            </a:r>
            <a:r>
              <a:rPr spc="-45" dirty="0"/>
              <a:t> </a:t>
            </a:r>
            <a:r>
              <a:rPr spc="-10" dirty="0"/>
              <a:t>Hosts.</a:t>
            </a:r>
          </a:p>
          <a:p>
            <a:pPr marL="604520" indent="-345440">
              <a:lnSpc>
                <a:spcPct val="100000"/>
              </a:lnSpc>
              <a:spcBef>
                <a:spcPts val="585"/>
              </a:spcBef>
              <a:buAutoNum type="arabicParenBoth" startAt="11"/>
              <a:tabLst>
                <a:tab pos="604520" algn="l"/>
              </a:tabLst>
            </a:pPr>
            <a:r>
              <a:rPr dirty="0"/>
              <a:t>Find</a:t>
            </a:r>
            <a:r>
              <a:rPr spc="-55" dirty="0"/>
              <a:t> </a:t>
            </a:r>
            <a:r>
              <a:rPr spc="-25" dirty="0"/>
              <a:t>Price</a:t>
            </a:r>
            <a:r>
              <a:rPr spc="-60" dirty="0"/>
              <a:t> </a:t>
            </a:r>
            <a:r>
              <a:rPr spc="-20" dirty="0"/>
              <a:t>variations</a:t>
            </a:r>
            <a:r>
              <a:rPr spc="-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20" dirty="0"/>
              <a:t>NYC</a:t>
            </a:r>
            <a:r>
              <a:rPr spc="-35" dirty="0"/>
              <a:t> </a:t>
            </a:r>
            <a:r>
              <a:rPr spc="-25" dirty="0"/>
              <a:t>Neighborhood</a:t>
            </a:r>
            <a:r>
              <a:rPr spc="50" dirty="0"/>
              <a:t> </a:t>
            </a:r>
            <a:r>
              <a:rPr spc="-10" dirty="0"/>
              <a:t>groups.</a:t>
            </a:r>
          </a:p>
          <a:p>
            <a:pPr marL="12700" marR="1380490" indent="3175">
              <a:lnSpc>
                <a:spcPts val="1770"/>
              </a:lnSpc>
              <a:spcBef>
                <a:spcPts val="965"/>
              </a:spcBef>
            </a:pPr>
            <a:r>
              <a:rPr dirty="0"/>
              <a:t>There</a:t>
            </a:r>
            <a:r>
              <a:rPr spc="-55" dirty="0"/>
              <a:t> </a:t>
            </a:r>
            <a:r>
              <a:rPr dirty="0"/>
              <a:t>are</a:t>
            </a:r>
            <a:r>
              <a:rPr spc="-85" dirty="0"/>
              <a:t> </a:t>
            </a:r>
            <a:r>
              <a:rPr dirty="0"/>
              <a:t>many</a:t>
            </a:r>
            <a:r>
              <a:rPr spc="-15" dirty="0"/>
              <a:t> </a:t>
            </a:r>
            <a:r>
              <a:rPr dirty="0"/>
              <a:t>other</a:t>
            </a:r>
            <a:r>
              <a:rPr spc="-40" dirty="0"/>
              <a:t> </a:t>
            </a:r>
            <a:r>
              <a:rPr dirty="0"/>
              <a:t>problem</a:t>
            </a:r>
            <a:r>
              <a:rPr spc="-25" dirty="0"/>
              <a:t> </a:t>
            </a:r>
            <a:r>
              <a:rPr spc="-10" dirty="0"/>
              <a:t>statements</a:t>
            </a:r>
            <a:r>
              <a:rPr spc="3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find</a:t>
            </a:r>
            <a:r>
              <a:rPr spc="-85" dirty="0"/>
              <a:t> </a:t>
            </a:r>
            <a:r>
              <a:rPr dirty="0"/>
              <a:t>more</a:t>
            </a:r>
            <a:r>
              <a:rPr spc="-75" dirty="0"/>
              <a:t> </a:t>
            </a:r>
            <a:r>
              <a:rPr dirty="0"/>
              <a:t>valuable</a:t>
            </a:r>
            <a:r>
              <a:rPr spc="-55" dirty="0"/>
              <a:t> </a:t>
            </a:r>
            <a:r>
              <a:rPr dirty="0"/>
              <a:t>information</a:t>
            </a:r>
            <a:r>
              <a:rPr spc="5" dirty="0"/>
              <a:t> </a:t>
            </a:r>
            <a:r>
              <a:rPr spc="-25" dirty="0"/>
              <a:t>and </a:t>
            </a:r>
            <a:r>
              <a:rPr dirty="0"/>
              <a:t>insights,</a:t>
            </a:r>
            <a:r>
              <a:rPr spc="10" dirty="0"/>
              <a:t> </a:t>
            </a:r>
            <a:r>
              <a:rPr dirty="0"/>
              <a:t>so</a:t>
            </a:r>
            <a:r>
              <a:rPr spc="-45" dirty="0"/>
              <a:t> </a:t>
            </a:r>
            <a:r>
              <a:rPr dirty="0"/>
              <a:t>lets</a:t>
            </a:r>
            <a:r>
              <a:rPr spc="-50" dirty="0"/>
              <a:t> </a:t>
            </a:r>
            <a:r>
              <a:rPr dirty="0"/>
              <a:t>start</a:t>
            </a:r>
            <a:r>
              <a:rPr spc="-45" dirty="0"/>
              <a:t> </a:t>
            </a:r>
            <a:r>
              <a:rPr spc="-10" dirty="0"/>
              <a:t>Visualizations......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166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 MT</vt:lpstr>
      <vt:lpstr>Calibri</vt:lpstr>
      <vt:lpstr>Office Theme</vt:lpstr>
      <vt:lpstr>Ca stone Proiect</vt:lpstr>
      <vt:lpstr>Problem statements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sandeep singh</dc:creator>
  <cp:lastModifiedBy>sandeep singh</cp:lastModifiedBy>
  <cp:revision>1</cp:revision>
  <dcterms:created xsi:type="dcterms:W3CDTF">2025-04-23T06:40:39Z</dcterms:created>
  <dcterms:modified xsi:type="dcterms:W3CDTF">2025-04-23T06:41:34Z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Producer">
    <vt:lpwstr>FPDF 1.84</vt:lpwstr>
  </property>
  <property fmtid="{D5CDD505-2E9C-101B-9397-08002B2CF9AE}" pid="4" name="LastSaved">
    <vt:filetime>2023-01-21T00:00:00Z</vt:filetime>
  </property>
</Properties>
</file>