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notesMasterIdLst>
    <p:notesMasterId r:id="rId22"/>
  </p:notesMasterIdLst>
  <p:sldIdLst>
    <p:sldId id="256" r:id="rId2"/>
    <p:sldId id="259" r:id="rId3"/>
    <p:sldId id="260" r:id="rId4"/>
    <p:sldId id="262" r:id="rId5"/>
    <p:sldId id="263" r:id="rId6"/>
    <p:sldId id="264" r:id="rId7"/>
    <p:sldId id="267" r:id="rId8"/>
    <p:sldId id="265" r:id="rId9"/>
    <p:sldId id="268" r:id="rId10"/>
    <p:sldId id="269" r:id="rId11"/>
    <p:sldId id="271" r:id="rId12"/>
    <p:sldId id="270" r:id="rId13"/>
    <p:sldId id="273" r:id="rId14"/>
    <p:sldId id="272" r:id="rId15"/>
    <p:sldId id="274" r:id="rId16"/>
    <p:sldId id="279" r:id="rId17"/>
    <p:sldId id="275" r:id="rId18"/>
    <p:sldId id="276" r:id="rId19"/>
    <p:sldId id="277" r:id="rId20"/>
    <p:sldId id="278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66"/>
    <a:srgbClr val="5EEC3C"/>
    <a:srgbClr val="9EFF29"/>
    <a:srgbClr val="A4660C"/>
    <a:srgbClr val="952F69"/>
    <a:srgbClr val="FF856D"/>
    <a:srgbClr val="FF2549"/>
    <a:srgbClr val="003635"/>
    <a:srgbClr val="005856"/>
    <a:srgbClr val="007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816" y="-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790258"/>
            <a:ext cx="8464641" cy="1002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1852" y="3682013"/>
            <a:ext cx="3625702" cy="1315289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 smtClean="0"/>
              <a:t>Dr.  </a:t>
            </a:r>
            <a:r>
              <a:rPr lang="en-US" sz="1800" dirty="0" err="1" smtClean="0"/>
              <a:t>Sireesha</a:t>
            </a:r>
            <a:r>
              <a:rPr lang="en-US" sz="1800" dirty="0" smtClean="0"/>
              <a:t> </a:t>
            </a:r>
            <a:r>
              <a:rPr lang="en-US" sz="1800" dirty="0" err="1" smtClean="0"/>
              <a:t>Rodda</a:t>
            </a:r>
            <a:endParaRPr lang="en-US" sz="1800" dirty="0" smtClean="0"/>
          </a:p>
          <a:p>
            <a:pPr algn="l">
              <a:spcBef>
                <a:spcPts val="0"/>
              </a:spcBef>
            </a:pPr>
            <a:r>
              <a:rPr lang="en-US" sz="1800" dirty="0" smtClean="0"/>
              <a:t>Professor, Dept of CSE,</a:t>
            </a:r>
          </a:p>
          <a:p>
            <a:pPr algn="l">
              <a:spcBef>
                <a:spcPts val="0"/>
              </a:spcBef>
            </a:pPr>
            <a:r>
              <a:rPr lang="en-US" sz="1800" dirty="0" smtClean="0"/>
              <a:t>Institute of Technology, </a:t>
            </a:r>
          </a:p>
          <a:p>
            <a:pPr algn="l">
              <a:spcBef>
                <a:spcPts val="0"/>
              </a:spcBef>
            </a:pPr>
            <a:r>
              <a:rPr lang="en-US" sz="1800" dirty="0" smtClean="0"/>
              <a:t>GITAM Deemed to be University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1199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Applications of Deep Learning</a:t>
            </a:r>
            <a:endParaRPr lang="en-US" sz="4000" dirty="0"/>
          </a:p>
        </p:txBody>
      </p:sp>
      <p:pic>
        <p:nvPicPr>
          <p:cNvPr id="6" name="Content Placeholder 5" descr="dl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490622"/>
            <a:ext cx="8229600" cy="3213180"/>
          </a:xfr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5208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Artificial Neural Networks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79390"/>
            <a:ext cx="8229600" cy="32918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 smtClean="0"/>
              <a:t>Deep Learning is based on Artificial Neural Networks, which emulate the behavior of a human brain.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A typical biological neural network comprises of biological nerve cells connected to each other. Neurons are connected to each other to help with transfer of information.</a:t>
            </a:r>
          </a:p>
          <a:p>
            <a:pPr>
              <a:spcAft>
                <a:spcPts val="600"/>
              </a:spcAft>
            </a:pPr>
            <a:endParaRPr lang="en-US" sz="1800" dirty="0" smtClean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  <p:pic>
        <p:nvPicPr>
          <p:cNvPr id="6" name="Picture 5" descr="d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4465" y="3014767"/>
            <a:ext cx="2849247" cy="162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11832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Artificial Neuron</a:t>
            </a:r>
            <a:endParaRPr lang="en-US" sz="4000" dirty="0"/>
          </a:p>
        </p:txBody>
      </p:sp>
      <p:pic>
        <p:nvPicPr>
          <p:cNvPr id="7" name="Content Placeholder 6" descr="dl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2982" y="1103131"/>
            <a:ext cx="5168544" cy="3667307"/>
          </a:xfr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5208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Artificial Neural Networks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5516"/>
            <a:ext cx="5295014" cy="3165713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1800" dirty="0" smtClean="0"/>
              <a:t>Each node is associated with a weight.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Weighted sum of the inputs and bias is obtained.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Based on the weighted sum of inputs, activation function fires off appropriately.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Using error functions, the discrepancies between actual and observed outputs is evaluated, and weights are adjusted based on back propagation algorithm,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Shallow ANN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Deep ANN</a:t>
            </a:r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  <p:pic>
        <p:nvPicPr>
          <p:cNvPr id="7" name="Picture 6" descr="d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757686"/>
            <a:ext cx="3238500" cy="1990725"/>
          </a:xfrm>
          <a:prstGeom prst="rect">
            <a:avLst/>
          </a:prstGeom>
        </p:spPr>
      </p:pic>
      <p:pic>
        <p:nvPicPr>
          <p:cNvPr id="8" name="Picture 7" descr="d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531" y="2870791"/>
            <a:ext cx="3537712" cy="207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5208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Perceptron</a:t>
            </a:r>
            <a:r>
              <a:rPr lang="en-US" sz="4000" dirty="0" smtClean="0"/>
              <a:t>: Forward Propagation</a:t>
            </a:r>
            <a:endParaRPr lang="en-US" sz="4000" dirty="0"/>
          </a:p>
        </p:txBody>
      </p:sp>
      <p:pic>
        <p:nvPicPr>
          <p:cNvPr id="9" name="Content Placeholder 8" descr="d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4" y="1450975"/>
            <a:ext cx="7575232" cy="3292475"/>
          </a:xfr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5208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Common Activation Functions</a:t>
            </a:r>
            <a:endParaRPr lang="en-US" sz="4000" dirty="0"/>
          </a:p>
        </p:txBody>
      </p:sp>
      <p:pic>
        <p:nvPicPr>
          <p:cNvPr id="6" name="Content Placeholder 5" descr="d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22273"/>
            <a:ext cx="8229600" cy="2949879"/>
          </a:xfr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5208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Activation Functions</a:t>
            </a:r>
            <a:endParaRPr lang="en-US" sz="4000" dirty="0"/>
          </a:p>
        </p:txBody>
      </p:sp>
      <p:pic>
        <p:nvPicPr>
          <p:cNvPr id="7" name="Content Placeholder 6" descr="d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5252" y="471207"/>
            <a:ext cx="3667194" cy="4272244"/>
          </a:xfr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11832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Quantifying Loss in ANNs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incurred from incorrect predictions</a:t>
            </a:r>
            <a:endParaRPr lang="en-US" dirty="0"/>
          </a:p>
        </p:txBody>
      </p:sp>
      <p:pic>
        <p:nvPicPr>
          <p:cNvPr id="8" name="Picture 7" descr="d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1980907"/>
            <a:ext cx="85439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11832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Empirical Loss in ANNs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34647"/>
            <a:ext cx="8229600" cy="3291840"/>
          </a:xfrm>
        </p:spPr>
        <p:txBody>
          <a:bodyPr/>
          <a:lstStyle/>
          <a:p>
            <a:r>
              <a:rPr lang="en-US" dirty="0" smtClean="0"/>
              <a:t>Total loss over entire dataset</a:t>
            </a:r>
            <a:endParaRPr lang="en-US" dirty="0"/>
          </a:p>
        </p:txBody>
      </p:sp>
      <p:pic>
        <p:nvPicPr>
          <p:cNvPr id="6" name="Picture 5" descr="d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1773126"/>
            <a:ext cx="88677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11832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Binary Cross Entropy Loss in ANNs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34647"/>
            <a:ext cx="8229600" cy="3291840"/>
          </a:xfrm>
        </p:spPr>
        <p:txBody>
          <a:bodyPr/>
          <a:lstStyle/>
          <a:p>
            <a:r>
              <a:rPr lang="en-US" dirty="0" smtClean="0"/>
              <a:t>Models that output probability between 0 and 1</a:t>
            </a:r>
            <a:endParaRPr lang="en-US" dirty="0"/>
          </a:p>
        </p:txBody>
      </p:sp>
      <p:pic>
        <p:nvPicPr>
          <p:cNvPr id="7" name="Picture 6" descr="d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1903152"/>
            <a:ext cx="7991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73691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/>
              <a:t>Understanding the fundamentals of Deep Learning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Decoding the working of Artificial Neural Networks</a:t>
            </a:r>
          </a:p>
          <a:p>
            <a:pPr>
              <a:spcAft>
                <a:spcPts val="1200"/>
              </a:spcAft>
            </a:pPr>
            <a:r>
              <a:rPr lang="en-US" sz="2000" dirty="0" err="1" smtClean="0"/>
              <a:t>Convolutional</a:t>
            </a:r>
            <a:r>
              <a:rPr lang="en-US" sz="2000" dirty="0" smtClean="0"/>
              <a:t> Neural Networks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Recurrent Neural Networks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Case Studies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11832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Gradient Descent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00721"/>
            <a:ext cx="8229600" cy="3291840"/>
          </a:xfrm>
        </p:spPr>
        <p:txBody>
          <a:bodyPr/>
          <a:lstStyle/>
          <a:p>
            <a:r>
              <a:rPr lang="en-US" dirty="0" smtClean="0"/>
              <a:t>Repeat till convergence</a:t>
            </a:r>
            <a:endParaRPr lang="en-US" dirty="0"/>
          </a:p>
        </p:txBody>
      </p:sp>
      <p:pic>
        <p:nvPicPr>
          <p:cNvPr id="6" name="Picture 5" descr="d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54" y="2023816"/>
            <a:ext cx="4635795" cy="2825216"/>
          </a:xfrm>
          <a:prstGeom prst="rect">
            <a:avLst/>
          </a:prstGeom>
        </p:spPr>
      </p:pic>
      <p:pic>
        <p:nvPicPr>
          <p:cNvPr id="8" name="Picture 7" descr="d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2600876"/>
            <a:ext cx="4324350" cy="2238375"/>
          </a:xfrm>
          <a:prstGeom prst="rect">
            <a:avLst/>
          </a:prstGeom>
        </p:spPr>
      </p:pic>
      <p:pic>
        <p:nvPicPr>
          <p:cNvPr id="9" name="Picture 8" descr="dl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940" y="520987"/>
            <a:ext cx="1309012" cy="18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73691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is Deep Learning?</a:t>
            </a:r>
            <a:endParaRPr lang="en-US" sz="4000" dirty="0"/>
          </a:p>
        </p:txBody>
      </p:sp>
      <p:pic>
        <p:nvPicPr>
          <p:cNvPr id="7" name="Content Placeholder 6" descr="d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656" y="1450975"/>
            <a:ext cx="7580687" cy="3292475"/>
          </a:xfr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05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Why Deep Learning?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07235"/>
            <a:ext cx="8229600" cy="32918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Hand engineered features can be time consuming, brittle, and not scalable in practice. </a:t>
            </a:r>
          </a:p>
          <a:p>
            <a:pPr>
              <a:buNone/>
            </a:pPr>
            <a:r>
              <a:rPr lang="en-US" sz="1800" dirty="0" smtClean="0"/>
              <a:t>Is there a way to learn </a:t>
            </a:r>
            <a:r>
              <a:rPr lang="en-US" sz="1800" b="1" dirty="0" smtClean="0"/>
              <a:t>underlying features</a:t>
            </a:r>
            <a:r>
              <a:rPr lang="en-US" sz="1800" dirty="0" smtClean="0"/>
              <a:t> directly from the data?</a:t>
            </a:r>
            <a:endParaRPr lang="en-US" sz="1800" dirty="0"/>
          </a:p>
        </p:txBody>
      </p:sp>
      <p:pic>
        <p:nvPicPr>
          <p:cNvPr id="6" name="Picture 5" descr="dll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8845"/>
            <a:ext cx="9144000" cy="29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05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Revival of Neural Networks</a:t>
            </a:r>
            <a:endParaRPr lang="en-US" sz="4000" dirty="0"/>
          </a:p>
        </p:txBody>
      </p:sp>
      <p:pic>
        <p:nvPicPr>
          <p:cNvPr id="8" name="Content Placeholder 7" descr="dll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1258" y="1798561"/>
            <a:ext cx="6342829" cy="3058110"/>
          </a:xfrm>
        </p:spPr>
      </p:pic>
      <p:pic>
        <p:nvPicPr>
          <p:cNvPr id="10" name="Picture 9" descr="dll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88" y="1282535"/>
            <a:ext cx="2528906" cy="358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05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AI </a:t>
            </a:r>
            <a:r>
              <a:rPr lang="en-US" sz="4000" dirty="0" err="1" smtClean="0"/>
              <a:t>vs</a:t>
            </a:r>
            <a:r>
              <a:rPr lang="en-US" sz="4000" dirty="0" smtClean="0"/>
              <a:t> ML </a:t>
            </a:r>
            <a:r>
              <a:rPr lang="en-US" sz="4000" dirty="0" err="1" smtClean="0"/>
              <a:t>vs</a:t>
            </a:r>
            <a:r>
              <a:rPr lang="en-US" sz="4000" dirty="0" smtClean="0"/>
              <a:t> DL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07235"/>
            <a:ext cx="8229600" cy="32918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 smtClean="0"/>
              <a:t>Machine  Learning is the application of Artificial Intelligence(AI) that provides the system the ability to automatically learn and improve from experience without being explicitly taught.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Machine Learning (ML) focuses on the development of computer programs that can access data and use it to learn for themselves.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Deep Learning (DL) is a subset of Machine Learning, based on Artificial Neural Networks.  The learning mode of humans is emulated to gain knowledge.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Been in the research community but garnered lot of attention of late.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While ML is linear in nature, DL is hierarchical.</a:t>
            </a:r>
          </a:p>
          <a:p>
            <a:pPr>
              <a:spcAft>
                <a:spcPts val="600"/>
              </a:spcAft>
            </a:pPr>
            <a:endParaRPr lang="en-US" sz="1800" dirty="0" smtClean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2970"/>
            <a:ext cx="8229600" cy="85725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/>
              <a:t>Contd.,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07235"/>
            <a:ext cx="8229600" cy="32918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 smtClean="0"/>
              <a:t>Deep Learning is incremental learning. The learning happens step by step through HIDDEN layer approach. (Neural networks)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Learning to recognize alphabets first, followed by words and then sentences.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Identifying lower level categories first, and incrementally learning higher-order categories next.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2970"/>
            <a:ext cx="8229600" cy="85725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/>
              <a:t>Contd.,</a:t>
            </a:r>
            <a:endParaRPr lang="en-US" sz="4000" dirty="0"/>
          </a:p>
        </p:txBody>
      </p:sp>
      <p:pic>
        <p:nvPicPr>
          <p:cNvPr id="8" name="Content Placeholder 7" descr="dll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3237" y="1450975"/>
            <a:ext cx="6437526" cy="3292475"/>
          </a:xfr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5208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When to choose Deep Learning over Machine Learning?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79390"/>
            <a:ext cx="8229600" cy="32918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 smtClean="0"/>
              <a:t>Deep Learning could outperform other ML techniques if data size were large. But with small data size, machine learning algorithms may be preferred.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Deep Learning techniques require high-end infrastructure and processing abilities.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The lack of domain understanding for feature introspection make Deep Learning algorithms suitable for applications across different disciplines.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Extensive applications in image classification, natural language processing, and speech recognition.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489</Words>
  <Application>Microsoft Office PowerPoint</Application>
  <PresentationFormat>On-screen Show (16:9)</PresentationFormat>
  <Paragraphs>55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Introduction to Deep Learning</vt:lpstr>
      <vt:lpstr>Agenda</vt:lpstr>
      <vt:lpstr>What is Deep Learning?</vt:lpstr>
      <vt:lpstr>Why Deep Learning?</vt:lpstr>
      <vt:lpstr>Revival of Neural Networks</vt:lpstr>
      <vt:lpstr>AI vs ML vs DL</vt:lpstr>
      <vt:lpstr>Contd.,</vt:lpstr>
      <vt:lpstr>Contd.,</vt:lpstr>
      <vt:lpstr>When to choose Deep Learning over Machine Learning?</vt:lpstr>
      <vt:lpstr>Applications of Deep Learning</vt:lpstr>
      <vt:lpstr>Artificial Neural Networks</vt:lpstr>
      <vt:lpstr>Artificial Neuron</vt:lpstr>
      <vt:lpstr>Artificial Neural Networks</vt:lpstr>
      <vt:lpstr>Perceptron: Forward Propagation</vt:lpstr>
      <vt:lpstr>Common Activation Functions</vt:lpstr>
      <vt:lpstr>Activation Functions</vt:lpstr>
      <vt:lpstr>Quantifying Loss in ANNs</vt:lpstr>
      <vt:lpstr>Empirical Loss in ANNs</vt:lpstr>
      <vt:lpstr>Binary Cross Entropy Loss in ANNs</vt:lpstr>
      <vt:lpstr>Gradient Descent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2021-01-04T05:58:55Z</dcterms:modified>
</cp:coreProperties>
</file>