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26"/>
  </p:notesMasterIdLst>
  <p:sldIdLst>
    <p:sldId id="256" r:id="rId2"/>
    <p:sldId id="260" r:id="rId3"/>
    <p:sldId id="280" r:id="rId4"/>
    <p:sldId id="279" r:id="rId5"/>
    <p:sldId id="267" r:id="rId6"/>
    <p:sldId id="263" r:id="rId7"/>
    <p:sldId id="282" r:id="rId8"/>
    <p:sldId id="26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66"/>
    <a:srgbClr val="5EEC3C"/>
    <a:srgbClr val="9EFF29"/>
    <a:srgbClr val="A4660C"/>
    <a:srgbClr val="952F69"/>
    <a:srgbClr val="FF856D"/>
    <a:srgbClr val="FF2549"/>
    <a:srgbClr val="003635"/>
    <a:srgbClr val="005856"/>
    <a:srgbClr val="007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 snapToGrid="0">
      <p:cViewPr>
        <p:scale>
          <a:sx n="80" d="100"/>
          <a:sy n="80" d="100"/>
        </p:scale>
        <p:origin x="-1098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790258"/>
            <a:ext cx="8464641" cy="100289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Convolutional</a:t>
            </a:r>
            <a:r>
              <a:rPr lang="en-US" dirty="0" smtClean="0"/>
              <a:t> 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1852" y="3682013"/>
            <a:ext cx="3625702" cy="1315289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 smtClean="0"/>
              <a:t>Dr.  </a:t>
            </a:r>
            <a:r>
              <a:rPr lang="en-US" sz="1800" dirty="0" err="1" smtClean="0"/>
              <a:t>Sireesha</a:t>
            </a:r>
            <a:r>
              <a:rPr lang="en-US" sz="1800" dirty="0" smtClean="0"/>
              <a:t> </a:t>
            </a:r>
            <a:r>
              <a:rPr lang="en-US" sz="1800" dirty="0" err="1" smtClean="0"/>
              <a:t>Rodda</a:t>
            </a:r>
            <a:endParaRPr lang="en-US" sz="1800" dirty="0" smtClean="0"/>
          </a:p>
          <a:p>
            <a:pPr algn="l">
              <a:spcBef>
                <a:spcPts val="0"/>
              </a:spcBef>
            </a:pPr>
            <a:r>
              <a:rPr lang="en-US" sz="1800" dirty="0" smtClean="0"/>
              <a:t>Professor, Dept of CSE,</a:t>
            </a:r>
          </a:p>
          <a:p>
            <a:pPr algn="l">
              <a:spcBef>
                <a:spcPts val="0"/>
              </a:spcBef>
            </a:pPr>
            <a:r>
              <a:rPr lang="en-US" sz="1800" dirty="0" smtClean="0"/>
              <a:t>Institute of Technology, </a:t>
            </a:r>
          </a:p>
          <a:p>
            <a:pPr algn="l">
              <a:spcBef>
                <a:spcPts val="0"/>
              </a:spcBef>
            </a:pPr>
            <a:r>
              <a:rPr lang="en-US" sz="1800" dirty="0" smtClean="0"/>
              <a:t>GITAM Deemed to be University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Convolution Operation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07235"/>
            <a:ext cx="8229600" cy="32918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Slide filter over the input image, element-wise multiply and add the results</a:t>
            </a:r>
            <a:endParaRPr lang="en-US" sz="1800" dirty="0"/>
          </a:p>
        </p:txBody>
      </p:sp>
      <p:pic>
        <p:nvPicPr>
          <p:cNvPr id="6" name="Picture 5" descr="d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832920"/>
            <a:ext cx="77247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Convolution Operation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07235"/>
            <a:ext cx="8229600" cy="32918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Slide filter over the input image, element-wise multiply and add the results 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7" name="Picture 6" descr="d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709756"/>
            <a:ext cx="76866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CNNs for Classification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07235"/>
            <a:ext cx="8229600" cy="329184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913" y="1111647"/>
            <a:ext cx="5800835" cy="207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628" y="3132558"/>
            <a:ext cx="58388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4875" y="4475195"/>
            <a:ext cx="43338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Non-Linearity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07235"/>
            <a:ext cx="8229600" cy="329184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Apply after every convolution operation</a:t>
            </a:r>
          </a:p>
          <a:p>
            <a:r>
              <a:rPr lang="en-US" sz="1800" dirty="0" err="1" smtClean="0"/>
              <a:t>ReLU</a:t>
            </a:r>
            <a:r>
              <a:rPr lang="en-US" sz="1800" dirty="0" smtClean="0"/>
              <a:t>: pixel-by-pixel operation that replaces the negative values with zero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2311142"/>
            <a:ext cx="54578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7126" y="2337998"/>
            <a:ext cx="2112446" cy="191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Pooling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07235"/>
            <a:ext cx="8229600" cy="329184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Reduced Dimensionality</a:t>
            </a:r>
          </a:p>
          <a:p>
            <a:r>
              <a:rPr lang="en-US" sz="1800" dirty="0" smtClean="0"/>
              <a:t>Spatial Invariance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586" y="1887369"/>
            <a:ext cx="2558792" cy="257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9340" y="2211582"/>
            <a:ext cx="1453838" cy="142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3052" y="2419360"/>
            <a:ext cx="2748185" cy="9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Representation Learning in Deep CNNs</a:t>
            </a:r>
            <a:endParaRPr lang="en-US" sz="4000" dirty="0"/>
          </a:p>
        </p:txBody>
      </p:sp>
      <p:pic>
        <p:nvPicPr>
          <p:cNvPr id="7" name="Content Placeholder 6" descr="d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75254"/>
            <a:ext cx="8229600" cy="2822795"/>
          </a:xfr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CNNS : Feature Learning</a:t>
            </a:r>
            <a:endParaRPr lang="en-US" sz="4000" dirty="0"/>
          </a:p>
        </p:txBody>
      </p:sp>
      <p:pic>
        <p:nvPicPr>
          <p:cNvPr id="6" name="Content Placeholder 5" descr="d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613" y="1450975"/>
            <a:ext cx="7096773" cy="3292475"/>
          </a:xfr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CNNS : Class Probabilities</a:t>
            </a:r>
            <a:endParaRPr lang="en-US" sz="4000" dirty="0"/>
          </a:p>
        </p:txBody>
      </p:sp>
      <p:pic>
        <p:nvPicPr>
          <p:cNvPr id="7" name="Content Placeholder 6" descr="d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613" y="1450975"/>
            <a:ext cx="7096773" cy="3292475"/>
          </a:xfr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Applications of CNNs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07235"/>
            <a:ext cx="8229600" cy="329184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Biomedical Image Analysis</a:t>
            </a:r>
          </a:p>
          <a:p>
            <a:pPr lvl="1"/>
            <a:r>
              <a:rPr lang="en-US" sz="1600" dirty="0" smtClean="0"/>
              <a:t>Identifications of Diseases from X-Ray/MRI Images</a:t>
            </a:r>
          </a:p>
          <a:p>
            <a:r>
              <a:rPr lang="en-US" sz="1800" dirty="0" smtClean="0"/>
              <a:t>Self-driving cars</a:t>
            </a:r>
          </a:p>
          <a:p>
            <a:pPr lvl="1"/>
            <a:r>
              <a:rPr lang="en-US" sz="1600" dirty="0" smtClean="0"/>
              <a:t>Navigation from Visual Perception</a:t>
            </a:r>
          </a:p>
          <a:p>
            <a:r>
              <a:rPr lang="en-US" sz="1800" dirty="0" smtClean="0"/>
              <a:t>Face Recognition</a:t>
            </a:r>
          </a:p>
          <a:p>
            <a:pPr lvl="1"/>
            <a:r>
              <a:rPr lang="en-US" sz="1600" dirty="0" smtClean="0"/>
              <a:t>Automatic tagging of Images</a:t>
            </a:r>
          </a:p>
          <a:p>
            <a:r>
              <a:rPr lang="en-US" sz="1800" dirty="0" smtClean="0"/>
              <a:t>Scene Labeling</a:t>
            </a:r>
          </a:p>
          <a:p>
            <a:pPr lvl="1"/>
            <a:r>
              <a:rPr lang="en-US" sz="1600" dirty="0" smtClean="0"/>
              <a:t>Semantic Segmentation and Classification</a:t>
            </a:r>
          </a:p>
          <a:p>
            <a:r>
              <a:rPr lang="en-US" sz="1800" dirty="0" smtClean="0"/>
              <a:t>Human Pose Recognition</a:t>
            </a:r>
          </a:p>
          <a:p>
            <a:pPr lvl="1"/>
            <a:r>
              <a:rPr lang="en-US" sz="1600" dirty="0" smtClean="0"/>
              <a:t>Yoga Pose Estimation</a:t>
            </a:r>
          </a:p>
          <a:p>
            <a:pPr lvl="1"/>
            <a:r>
              <a:rPr lang="en-US" sz="1600" dirty="0" smtClean="0"/>
              <a:t>Human Activity Detection</a:t>
            </a:r>
          </a:p>
          <a:p>
            <a:r>
              <a:rPr lang="en-US" sz="1800" dirty="0" smtClean="0"/>
              <a:t>Document Analysis</a:t>
            </a:r>
          </a:p>
          <a:p>
            <a:pPr lvl="1"/>
            <a:r>
              <a:rPr lang="en-US" sz="1600" dirty="0" smtClean="0"/>
              <a:t>Optical Character Recognition</a:t>
            </a:r>
          </a:p>
          <a:p>
            <a:pPr lvl="1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Various CNN Architectures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07235"/>
            <a:ext cx="8229600" cy="3291840"/>
          </a:xfrm>
        </p:spPr>
        <p:txBody>
          <a:bodyPr>
            <a:normAutofit/>
          </a:bodyPr>
          <a:lstStyle/>
          <a:p>
            <a:pPr lvl="1">
              <a:spcAft>
                <a:spcPts val="1200"/>
              </a:spcAft>
            </a:pPr>
            <a:r>
              <a:rPr lang="en-US" sz="1600" dirty="0" smtClean="0"/>
              <a:t>LeNet</a:t>
            </a:r>
          </a:p>
          <a:p>
            <a:pPr lvl="1">
              <a:spcAft>
                <a:spcPts val="1200"/>
              </a:spcAft>
            </a:pPr>
            <a:r>
              <a:rPr lang="en-US" sz="1600" dirty="0" err="1" smtClean="0"/>
              <a:t>AlexNet</a:t>
            </a:r>
            <a:endParaRPr lang="en-US" sz="1600" dirty="0" smtClean="0"/>
          </a:p>
          <a:p>
            <a:pPr lvl="1">
              <a:spcAft>
                <a:spcPts val="1200"/>
              </a:spcAft>
            </a:pPr>
            <a:r>
              <a:rPr lang="en-US" sz="1600" dirty="0" err="1" smtClean="0"/>
              <a:t>ZFNet</a:t>
            </a:r>
            <a:endParaRPr lang="en-US" sz="1600" dirty="0" smtClean="0"/>
          </a:p>
          <a:p>
            <a:pPr lvl="1">
              <a:spcAft>
                <a:spcPts val="1200"/>
              </a:spcAft>
            </a:pPr>
            <a:r>
              <a:rPr lang="en-US" sz="1600" dirty="0" err="1" smtClean="0"/>
              <a:t>GoogleLeNet</a:t>
            </a:r>
            <a:endParaRPr lang="en-US" sz="1600" dirty="0" smtClean="0"/>
          </a:p>
          <a:p>
            <a:pPr lvl="1">
              <a:spcAft>
                <a:spcPts val="1200"/>
              </a:spcAft>
            </a:pPr>
            <a:r>
              <a:rPr lang="en-US" sz="1600" dirty="0" err="1" smtClean="0"/>
              <a:t>VGGNet</a:t>
            </a:r>
            <a:endParaRPr lang="en-US" sz="1600" dirty="0" smtClean="0"/>
          </a:p>
          <a:p>
            <a:pPr lvl="1">
              <a:spcAft>
                <a:spcPts val="1200"/>
              </a:spcAft>
            </a:pPr>
            <a:r>
              <a:rPr lang="en-US" sz="1600" dirty="0" err="1" smtClean="0"/>
              <a:t>ResNet</a:t>
            </a:r>
            <a:endParaRPr lang="en-US" sz="1600" dirty="0" smtClean="0"/>
          </a:p>
          <a:p>
            <a:pPr lvl="1">
              <a:spcAft>
                <a:spcPts val="1200"/>
              </a:spcAft>
            </a:pPr>
            <a:r>
              <a:rPr lang="en-US" sz="1600" dirty="0" err="1" smtClean="0"/>
              <a:t>DenseNet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3691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Computer Vision</a:t>
            </a:r>
            <a:endParaRPr lang="en-US" sz="4000" dirty="0"/>
          </a:p>
        </p:txBody>
      </p:sp>
      <p:pic>
        <p:nvPicPr>
          <p:cNvPr id="6" name="Content Placeholder 5" descr="d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560" y="1450975"/>
            <a:ext cx="8052880" cy="3292475"/>
          </a:xfr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LeNet Architecture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385" y="1597602"/>
            <a:ext cx="7772400" cy="270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LeNet</a:t>
            </a:r>
            <a:endParaRPr lang="en-US" sz="4000" dirty="0"/>
          </a:p>
        </p:txBody>
      </p:sp>
      <p:pic>
        <p:nvPicPr>
          <p:cNvPr id="7" name="Content Placeholder 6" descr="d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49" y="1735975"/>
            <a:ext cx="6454351" cy="3292475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3870" y="98187"/>
            <a:ext cx="4435180" cy="154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AlexNet</a:t>
            </a:r>
            <a:r>
              <a:rPr lang="en-US" sz="4000" dirty="0" smtClean="0"/>
              <a:t> Architecture</a:t>
            </a:r>
            <a:endParaRPr lang="en-US" sz="4000" dirty="0"/>
          </a:p>
        </p:txBody>
      </p:sp>
      <p:pic>
        <p:nvPicPr>
          <p:cNvPr id="7" name="Picture 6" descr="d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68" y="1478576"/>
            <a:ext cx="7385069" cy="344720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07235"/>
            <a:ext cx="2309751" cy="176659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5 convolution layers</a:t>
            </a:r>
            <a:endParaRPr lang="en-US" sz="1800" dirty="0"/>
          </a:p>
          <a:p>
            <a:r>
              <a:rPr lang="en-US" sz="1800" dirty="0" smtClean="0"/>
              <a:t>3 fully connected layers</a:t>
            </a: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AlexNet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609" y="1436916"/>
            <a:ext cx="8206791" cy="324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AlexNet</a:t>
            </a:r>
            <a:endParaRPr lang="en-US" sz="4000" dirty="0"/>
          </a:p>
        </p:txBody>
      </p:sp>
      <p:pic>
        <p:nvPicPr>
          <p:cNvPr id="6" name="Content Placeholder 5" descr="d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538" y="1144698"/>
            <a:ext cx="5995902" cy="3664807"/>
          </a:xfr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3691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Image Representation</a:t>
            </a:r>
            <a:endParaRPr lang="en-US" sz="4000" dirty="0"/>
          </a:p>
        </p:txBody>
      </p:sp>
      <p:pic>
        <p:nvPicPr>
          <p:cNvPr id="7" name="Content Placeholder 6" descr="d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112" y="1711325"/>
            <a:ext cx="8105775" cy="2771775"/>
          </a:xfr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3691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Computer Vision</a:t>
            </a:r>
            <a:endParaRPr lang="en-US" sz="4000" dirty="0"/>
          </a:p>
        </p:txBody>
      </p:sp>
      <p:pic>
        <p:nvPicPr>
          <p:cNvPr id="6" name="Content Placeholder 5" descr="d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560" y="1450975"/>
            <a:ext cx="8052880" cy="3292475"/>
          </a:xfr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297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Issues faced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07235"/>
            <a:ext cx="8229600" cy="32918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Viewpoint variation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Scale variation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Illuminating Conditions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Image Occlusion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Deformation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Background Clutter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Fully Connected Neural Networks</a:t>
            </a:r>
            <a:endParaRPr lang="en-US" sz="4000" dirty="0"/>
          </a:p>
        </p:txBody>
      </p:sp>
      <p:pic>
        <p:nvPicPr>
          <p:cNvPr id="6" name="Content Placeholder 5" descr="d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5658"/>
            <a:ext cx="8229600" cy="2843108"/>
          </a:xfr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Feature extraction with Convolution</a:t>
            </a:r>
            <a:endParaRPr lang="en-US" sz="4000" dirty="0"/>
          </a:p>
        </p:txBody>
      </p:sp>
      <p:pic>
        <p:nvPicPr>
          <p:cNvPr id="7" name="Content Placeholder 6" descr="d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176" y="1450975"/>
            <a:ext cx="7339648" cy="3292475"/>
          </a:xfr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Convolution Operation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07235"/>
            <a:ext cx="8229600" cy="32918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Sliding/hovering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/>
              <a:t>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/>
              <a:t> filter over the input image</a:t>
            </a:r>
            <a:endParaRPr lang="en-US" sz="1800" dirty="0"/>
          </a:p>
        </p:txBody>
      </p:sp>
      <p:pic>
        <p:nvPicPr>
          <p:cNvPr id="7" name="Picture 6" descr="d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849754"/>
            <a:ext cx="76485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Convolution Operation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07235"/>
            <a:ext cx="8229600" cy="32918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Slide filter over the input image, element-wise multiply and add the results</a:t>
            </a:r>
            <a:endParaRPr lang="en-US" sz="1800" dirty="0"/>
          </a:p>
        </p:txBody>
      </p:sp>
      <p:pic>
        <p:nvPicPr>
          <p:cNvPr id="8" name="Picture 7" descr="d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647066"/>
            <a:ext cx="78200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210</Words>
  <Application>Microsoft Office PowerPoint</Application>
  <PresentationFormat>On-screen Show (16:9)</PresentationFormat>
  <Paragraphs>64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Convolutional  Neural Networks</vt:lpstr>
      <vt:lpstr>Computer Vision</vt:lpstr>
      <vt:lpstr>Image Representation</vt:lpstr>
      <vt:lpstr>Computer Vision</vt:lpstr>
      <vt:lpstr>Issues faced</vt:lpstr>
      <vt:lpstr>Fully Connected Neural Networks</vt:lpstr>
      <vt:lpstr>Feature extraction with Convolution</vt:lpstr>
      <vt:lpstr>Convolution Operation</vt:lpstr>
      <vt:lpstr>Convolution Operation</vt:lpstr>
      <vt:lpstr>Convolution Operation</vt:lpstr>
      <vt:lpstr>Convolution Operation</vt:lpstr>
      <vt:lpstr>CNNs for Classification</vt:lpstr>
      <vt:lpstr>Non-Linearity</vt:lpstr>
      <vt:lpstr>Pooling</vt:lpstr>
      <vt:lpstr>Representation Learning in Deep CNNs</vt:lpstr>
      <vt:lpstr>CNNS : Feature Learning</vt:lpstr>
      <vt:lpstr>CNNS : Class Probabilities</vt:lpstr>
      <vt:lpstr>Applications of CNNs</vt:lpstr>
      <vt:lpstr>Various CNN Architectures</vt:lpstr>
      <vt:lpstr>LeNet Architecture</vt:lpstr>
      <vt:lpstr>LeNet</vt:lpstr>
      <vt:lpstr>AlexNet Architecture</vt:lpstr>
      <vt:lpstr>AlexNet</vt:lpstr>
      <vt:lpstr>AlexNet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2021-01-03T02:48:54Z</dcterms:modified>
</cp:coreProperties>
</file>