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993" r:id="rId2"/>
    <p:sldId id="994" r:id="rId3"/>
    <p:sldId id="964" r:id="rId4"/>
    <p:sldId id="1000" r:id="rId5"/>
    <p:sldId id="1001" r:id="rId6"/>
    <p:sldId id="1002" r:id="rId7"/>
    <p:sldId id="1003" r:id="rId8"/>
    <p:sldId id="1005" r:id="rId9"/>
    <p:sldId id="1006" r:id="rId10"/>
    <p:sldId id="1011" r:id="rId11"/>
    <p:sldId id="973" r:id="rId12"/>
    <p:sldId id="1009" r:id="rId13"/>
    <p:sldId id="284" r:id="rId14"/>
    <p:sldId id="285" r:id="rId15"/>
    <p:sldId id="289" r:id="rId16"/>
    <p:sldId id="1007" r:id="rId17"/>
    <p:sldId id="1008" r:id="rId18"/>
    <p:sldId id="1010" r:id="rId19"/>
    <p:sldId id="974" r:id="rId20"/>
    <p:sldId id="9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0"/>
    <a:srgbClr val="FF9300"/>
    <a:srgbClr val="1359D2"/>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7"/>
    <p:restoredTop sz="94590"/>
  </p:normalViewPr>
  <p:slideViewPr>
    <p:cSldViewPr snapToGrid="0" snapToObjects="1">
      <p:cViewPr varScale="1">
        <p:scale>
          <a:sx n="105" d="100"/>
          <a:sy n="105" d="100"/>
        </p:scale>
        <p:origin x="5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67D96-8005-7F44-8E5F-33D562E4DE7E}" type="datetimeFigureOut">
              <a:rPr lang="en-US" smtClean="0"/>
              <a:t>8/23/20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AD9F6-8A84-6F41-A90B-45C654442C71}" type="slidenum">
              <a:rPr lang="en-US" smtClean="0"/>
              <a:t>‹#›</a:t>
            </a:fld>
            <a:endParaRPr lang="en-US"/>
          </a:p>
        </p:txBody>
      </p:sp>
    </p:spTree>
    <p:extLst>
      <p:ext uri="{BB962C8B-B14F-4D97-AF65-F5344CB8AC3E}">
        <p14:creationId xmlns:p14="http://schemas.microsoft.com/office/powerpoint/2010/main" val="319202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3228-9C96-194E-AFC0-EB3588615AF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B608731-630F-564F-BF20-639ACDCF8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0B73C9-65D5-AD44-AF2A-AFB1E013D143}"/>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5" name="Footer Placeholder 4">
            <a:extLst>
              <a:ext uri="{FF2B5EF4-FFF2-40B4-BE49-F238E27FC236}">
                <a16:creationId xmlns:a16="http://schemas.microsoft.com/office/drawing/2014/main" id="{33B95F48-0038-E049-858C-D819B84E9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CBCFD-FB4D-7A44-972B-B76888FB4E7E}"/>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103671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D2E4-2D2E-6D40-932D-507A6CE1E1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AF6FE1-73BF-5840-9BAA-B7106664E6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6D3C8F-E840-3748-B9E7-E889915291A7}"/>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5" name="Footer Placeholder 4">
            <a:extLst>
              <a:ext uri="{FF2B5EF4-FFF2-40B4-BE49-F238E27FC236}">
                <a16:creationId xmlns:a16="http://schemas.microsoft.com/office/drawing/2014/main" id="{D5DE9DF5-83AE-AF4D-93FC-0381D61BF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AF256-2892-FD49-ADD1-01EA6C1CFBDC}"/>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82985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007AA-366B-8549-A0CB-FD09595F0E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44868C8-1D47-9A4B-B57B-7B849638FE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ECB069-A3E2-E444-96EA-27A49772C901}"/>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5" name="Footer Placeholder 4">
            <a:extLst>
              <a:ext uri="{FF2B5EF4-FFF2-40B4-BE49-F238E27FC236}">
                <a16:creationId xmlns:a16="http://schemas.microsoft.com/office/drawing/2014/main" id="{D6B8DFCF-A1BD-C647-8228-CD1ED24B3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103D9-7F4B-5C47-803B-EF0486DBF52E}"/>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264618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B45C-E8E4-9B48-B6B1-FB5B2FC29F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DF35B78-9868-E941-9359-AD3791CF019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567526-A111-5042-A204-ECF85781D7AF}"/>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5" name="Footer Placeholder 4">
            <a:extLst>
              <a:ext uri="{FF2B5EF4-FFF2-40B4-BE49-F238E27FC236}">
                <a16:creationId xmlns:a16="http://schemas.microsoft.com/office/drawing/2014/main" id="{8F76D8E0-2B09-EB40-BAB8-AE0FE20E4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37F5C-1E57-DF4A-8F69-9C3B207F9CED}"/>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301695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B4A4-CE3F-DD45-B694-607970859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BB316D-A12B-5045-94F9-57DD32FE6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57A3F9-1420-1C49-ADD6-E339D10174D1}"/>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5" name="Footer Placeholder 4">
            <a:extLst>
              <a:ext uri="{FF2B5EF4-FFF2-40B4-BE49-F238E27FC236}">
                <a16:creationId xmlns:a16="http://schemas.microsoft.com/office/drawing/2014/main" id="{48E2E1A3-7D46-BA47-9CF7-65D4E19D2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E380C-689A-254F-B806-104B3C8974AD}"/>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134653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4E02-DB39-6141-B93C-D8812197EB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4BF87F-F3AD-F341-A2D0-BAC8BC94062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E75245-A8E0-CD4A-ABC9-8143DF7205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ECFE43-08FC-5246-8490-F1AC95B283EC}"/>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6" name="Footer Placeholder 5">
            <a:extLst>
              <a:ext uri="{FF2B5EF4-FFF2-40B4-BE49-F238E27FC236}">
                <a16:creationId xmlns:a16="http://schemas.microsoft.com/office/drawing/2014/main" id="{5E35E793-BA44-A842-9DB4-65CF9F1A8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749D-5B18-864C-9248-1257413E3110}"/>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300409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775F-07D6-BA45-9D10-EBEE071DB94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73CD64E-5B86-BE44-B06B-9F2A6E611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8DE09C-3266-5A4F-8E37-1515C22733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9863B21-31AA-C748-92F9-33736514BA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0D8F73-4C83-4D48-8C25-96D8E120AD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312258B-D412-384E-A142-823569F2FE8A}"/>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8" name="Footer Placeholder 7">
            <a:extLst>
              <a:ext uri="{FF2B5EF4-FFF2-40B4-BE49-F238E27FC236}">
                <a16:creationId xmlns:a16="http://schemas.microsoft.com/office/drawing/2014/main" id="{4CC22AC5-791A-8C4D-A370-8F5D0D8ED3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2FA76-8266-C544-94AD-7574DC743A15}"/>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85352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A8AF-6E13-DC40-ABFC-2F9C281695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B6AFC1C-D3D7-3947-8DE4-332A440F87D2}"/>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4" name="Footer Placeholder 3">
            <a:extLst>
              <a:ext uri="{FF2B5EF4-FFF2-40B4-BE49-F238E27FC236}">
                <a16:creationId xmlns:a16="http://schemas.microsoft.com/office/drawing/2014/main" id="{B97405F4-4251-BA4C-97F1-511A048E0C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271A3-4E72-B04E-9420-7DA932672274}"/>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155217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328B9-EF45-AC42-9242-E27BB94CE7A8}"/>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3" name="Footer Placeholder 2">
            <a:extLst>
              <a:ext uri="{FF2B5EF4-FFF2-40B4-BE49-F238E27FC236}">
                <a16:creationId xmlns:a16="http://schemas.microsoft.com/office/drawing/2014/main" id="{FFBFB8A0-B430-FD46-A129-B7C90C484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B1128B-D853-674F-BEA9-F1906911DD0F}"/>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17119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63D0-FEE2-894F-A535-DB0167D7EA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A10993A-7DD9-134C-9D41-5F7882325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D6E57EF-778A-A041-9A28-756539EB7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D5A93F-A3D1-C440-B7E8-D632BFEF447B}"/>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6" name="Footer Placeholder 5">
            <a:extLst>
              <a:ext uri="{FF2B5EF4-FFF2-40B4-BE49-F238E27FC236}">
                <a16:creationId xmlns:a16="http://schemas.microsoft.com/office/drawing/2014/main" id="{5DF9BBE5-DAFD-5743-93B9-30C7A383D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1C5CB-D0FA-7B45-AEE3-214F96A38E0B}"/>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379463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E1F4-CB3B-9E44-A0FA-8A705D3515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F9844ED-588F-A044-AA67-CA5EFD086D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1D7E1-4E15-AD4F-B23A-78958FAB9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0DA47E-35EA-9245-BF8E-4E5A46D5B9B7}"/>
              </a:ext>
            </a:extLst>
          </p:cNvPr>
          <p:cNvSpPr>
            <a:spLocks noGrp="1"/>
          </p:cNvSpPr>
          <p:nvPr>
            <p:ph type="dt" sz="half" idx="10"/>
          </p:nvPr>
        </p:nvSpPr>
        <p:spPr/>
        <p:txBody>
          <a:bodyPr/>
          <a:lstStyle/>
          <a:p>
            <a:fld id="{D3B35F1C-E06B-364F-AE2F-337D4F28DAD3}" type="datetimeFigureOut">
              <a:rPr lang="en-US" smtClean="0"/>
              <a:t>8/23/20</a:t>
            </a:fld>
            <a:endParaRPr lang="en-US"/>
          </a:p>
        </p:txBody>
      </p:sp>
      <p:sp>
        <p:nvSpPr>
          <p:cNvPr id="6" name="Footer Placeholder 5">
            <a:extLst>
              <a:ext uri="{FF2B5EF4-FFF2-40B4-BE49-F238E27FC236}">
                <a16:creationId xmlns:a16="http://schemas.microsoft.com/office/drawing/2014/main" id="{87B167A7-ABE2-F14A-8F21-F9669AE69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00747-30B4-1449-B8BD-451D9B41B1AA}"/>
              </a:ext>
            </a:extLst>
          </p:cNvPr>
          <p:cNvSpPr>
            <a:spLocks noGrp="1"/>
          </p:cNvSpPr>
          <p:nvPr>
            <p:ph type="sldNum" sz="quarter" idx="12"/>
          </p:nvPr>
        </p:nvSpPr>
        <p:spPr/>
        <p:txBody>
          <a:bodyPr/>
          <a:lstStyle/>
          <a:p>
            <a:fld id="{947AF139-434C-7243-81B2-248DEFEBBA38}" type="slidenum">
              <a:rPr lang="en-US" smtClean="0"/>
              <a:t>‹#›</a:t>
            </a:fld>
            <a:endParaRPr lang="en-US"/>
          </a:p>
        </p:txBody>
      </p:sp>
    </p:spTree>
    <p:extLst>
      <p:ext uri="{BB962C8B-B14F-4D97-AF65-F5344CB8AC3E}">
        <p14:creationId xmlns:p14="http://schemas.microsoft.com/office/powerpoint/2010/main" val="34129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625B8-51C7-474E-98E4-4C8B8C483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3ABCA2-4A2A-5D4E-955B-633F49CA5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FF005F-D421-9145-8C36-E40A24A1B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5F1C-E06B-364F-AE2F-337D4F28DAD3}" type="datetimeFigureOut">
              <a:rPr lang="en-US" smtClean="0"/>
              <a:t>8/23/20</a:t>
            </a:fld>
            <a:endParaRPr lang="en-US"/>
          </a:p>
        </p:txBody>
      </p:sp>
      <p:sp>
        <p:nvSpPr>
          <p:cNvPr id="5" name="Footer Placeholder 4">
            <a:extLst>
              <a:ext uri="{FF2B5EF4-FFF2-40B4-BE49-F238E27FC236}">
                <a16:creationId xmlns:a16="http://schemas.microsoft.com/office/drawing/2014/main" id="{211513B6-3E4C-6141-9453-1AAB682E3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07C3D9-C7D7-9445-8FAB-FAB1C98F4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AF139-434C-7243-81B2-248DEFEBBA38}" type="slidenum">
              <a:rPr lang="en-US" smtClean="0"/>
              <a:t>‹#›</a:t>
            </a:fld>
            <a:endParaRPr lang="en-US"/>
          </a:p>
        </p:txBody>
      </p:sp>
      <p:pic>
        <p:nvPicPr>
          <p:cNvPr id="7" name="Picture 6">
            <a:extLst>
              <a:ext uri="{FF2B5EF4-FFF2-40B4-BE49-F238E27FC236}">
                <a16:creationId xmlns:a16="http://schemas.microsoft.com/office/drawing/2014/main" id="{1E11D3A3-C536-E244-8D26-16B6122A212F}"/>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6847" y="0"/>
            <a:ext cx="1485153" cy="47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11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41DAF-2929-634E-9E15-F1A62C4EB480}"/>
              </a:ext>
            </a:extLst>
          </p:cNvPr>
          <p:cNvSpPr txBox="1"/>
          <p:nvPr/>
        </p:nvSpPr>
        <p:spPr>
          <a:xfrm>
            <a:off x="2599399" y="2998113"/>
            <a:ext cx="6993201" cy="861774"/>
          </a:xfrm>
          <a:prstGeom prst="rect">
            <a:avLst/>
          </a:prstGeom>
          <a:noFill/>
        </p:spPr>
        <p:txBody>
          <a:bodyPr wrap="square" rtlCol="0">
            <a:spAutoFit/>
          </a:bodyPr>
          <a:lstStyle/>
          <a:p>
            <a:r>
              <a:rPr lang="en-US" sz="5000" dirty="0">
                <a:solidFill>
                  <a:srgbClr val="FF6700"/>
                </a:solidFill>
                <a:latin typeface="Garamond" panose="02020404030301010803" pitchFamily="18" charset="0"/>
              </a:rPr>
              <a:t>Data Analysis using Pandas</a:t>
            </a:r>
          </a:p>
        </p:txBody>
      </p:sp>
    </p:spTree>
    <p:extLst>
      <p:ext uri="{BB962C8B-B14F-4D97-AF65-F5344CB8AC3E}">
        <p14:creationId xmlns:p14="http://schemas.microsoft.com/office/powerpoint/2010/main" val="336755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E54E2D-B785-B14C-8DC1-C5B8DEC33068}"/>
              </a:ext>
            </a:extLst>
          </p:cNvPr>
          <p:cNvSpPr/>
          <p:nvPr/>
        </p:nvSpPr>
        <p:spPr>
          <a:xfrm>
            <a:off x="121920" y="1240459"/>
            <a:ext cx="11070336" cy="2585323"/>
          </a:xfrm>
          <a:prstGeom prst="rect">
            <a:avLst/>
          </a:prstGeom>
        </p:spPr>
        <p:txBody>
          <a:bodyPr wrap="square">
            <a:spAutoFit/>
          </a:bodyPr>
          <a:lstStyle/>
          <a:p>
            <a:r>
              <a:rPr lang="en-IN" dirty="0">
                <a:solidFill>
                  <a:srgbClr val="000000"/>
                </a:solidFill>
                <a:latin typeface="Arial" panose="020B0604020202020204" pitchFamily="34" charset="0"/>
              </a:rPr>
              <a:t>A Data frame is a two-dimensional data structure, i.e., data is aligned in a tabular fashion in rows and columns.</a:t>
            </a:r>
          </a:p>
          <a:p>
            <a:endParaRPr lang="en-IN" dirty="0">
              <a:solidFill>
                <a:srgbClr val="000000"/>
              </a:solidFill>
              <a:latin typeface="Arial" panose="020B0604020202020204" pitchFamily="34" charset="0"/>
            </a:endParaRPr>
          </a:p>
          <a:p>
            <a:r>
              <a:rPr lang="en-IN" dirty="0"/>
              <a:t>Features of DataFrame:</a:t>
            </a:r>
          </a:p>
          <a:p>
            <a:endParaRPr lang="en-IN" dirty="0"/>
          </a:p>
          <a:p>
            <a:r>
              <a:rPr lang="en-IN" dirty="0"/>
              <a:t>Potentially columns are of different types</a:t>
            </a:r>
          </a:p>
          <a:p>
            <a:r>
              <a:rPr lang="en-IN" dirty="0"/>
              <a:t>Labelled axes (rows and columns)</a:t>
            </a:r>
          </a:p>
          <a:p>
            <a:r>
              <a:rPr lang="en-IN" dirty="0"/>
              <a:t>Can Perform Arithmetic operations on rows and columns</a:t>
            </a:r>
          </a:p>
          <a:p>
            <a:endParaRPr lang="en-US" dirty="0"/>
          </a:p>
        </p:txBody>
      </p:sp>
      <p:graphicFrame>
        <p:nvGraphicFramePr>
          <p:cNvPr id="4" name="Table 3">
            <a:extLst>
              <a:ext uri="{FF2B5EF4-FFF2-40B4-BE49-F238E27FC236}">
                <a16:creationId xmlns:a16="http://schemas.microsoft.com/office/drawing/2014/main" id="{71A08C3E-F25D-5442-9E9B-E2D7EF355473}"/>
              </a:ext>
            </a:extLst>
          </p:cNvPr>
          <p:cNvGraphicFramePr>
            <a:graphicFrameLocks noGrp="1"/>
          </p:cNvGraphicFramePr>
          <p:nvPr>
            <p:extLst>
              <p:ext uri="{D42A27DB-BD31-4B8C-83A1-F6EECF244321}">
                <p14:modId xmlns:p14="http://schemas.microsoft.com/office/powerpoint/2010/main" val="508268827"/>
              </p:ext>
            </p:extLst>
          </p:nvPr>
        </p:nvGraphicFramePr>
        <p:xfrm>
          <a:off x="476757" y="4086638"/>
          <a:ext cx="3898901" cy="1828800"/>
        </p:xfrm>
        <a:graphic>
          <a:graphicData uri="http://schemas.openxmlformats.org/drawingml/2006/table">
            <a:tbl>
              <a:tblPr/>
              <a:tblGrid>
                <a:gridCol w="1535450">
                  <a:extLst>
                    <a:ext uri="{9D8B030D-6E8A-4147-A177-3AD203B41FA5}">
                      <a16:colId xmlns:a16="http://schemas.microsoft.com/office/drawing/2014/main" val="1393032594"/>
                    </a:ext>
                  </a:extLst>
                </a:gridCol>
                <a:gridCol w="1535450">
                  <a:extLst>
                    <a:ext uri="{9D8B030D-6E8A-4147-A177-3AD203B41FA5}">
                      <a16:colId xmlns:a16="http://schemas.microsoft.com/office/drawing/2014/main" val="774837425"/>
                    </a:ext>
                  </a:extLst>
                </a:gridCol>
                <a:gridCol w="828001">
                  <a:extLst>
                    <a:ext uri="{9D8B030D-6E8A-4147-A177-3AD203B41FA5}">
                      <a16:colId xmlns:a16="http://schemas.microsoft.com/office/drawing/2014/main" val="566673423"/>
                    </a:ext>
                  </a:extLst>
                </a:gridCol>
              </a:tblGrid>
              <a:tr h="203200">
                <a:tc>
                  <a:txBody>
                    <a:bodyPr/>
                    <a:lstStyle/>
                    <a:p>
                      <a:pPr algn="l" fontAlgn="b"/>
                      <a:r>
                        <a:rPr lang="en-IN" sz="1200" b="1" i="0" u="none" strike="noStrike" dirty="0" err="1">
                          <a:solidFill>
                            <a:srgbClr val="000000"/>
                          </a:solidFill>
                          <a:effectLst/>
                          <a:latin typeface="Calibri" panose="020F0502020204030204" pitchFamily="34" charset="0"/>
                        </a:rPr>
                        <a:t>director_name</a:t>
                      </a:r>
                      <a:endParaRPr lang="en-IN"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err="1">
                          <a:solidFill>
                            <a:srgbClr val="000000"/>
                          </a:solidFill>
                          <a:effectLst/>
                          <a:latin typeface="Calibri" panose="020F0502020204030204" pitchFamily="34" charset="0"/>
                        </a:rPr>
                        <a:t>num_critic_for_reviews</a:t>
                      </a:r>
                      <a:endParaRPr lang="en-IN"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a:solidFill>
                            <a:srgbClr val="000000"/>
                          </a:solidFill>
                          <a:effectLst/>
                          <a:latin typeface="Calibri" panose="020F0502020204030204" pitchFamily="34" charset="0"/>
                        </a:rPr>
                        <a:t>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053722"/>
                  </a:ext>
                </a:extLst>
              </a:tr>
              <a:tr h="203200">
                <a:tc>
                  <a:txBody>
                    <a:bodyPr/>
                    <a:lstStyle/>
                    <a:p>
                      <a:pPr algn="l" fontAlgn="b"/>
                      <a:r>
                        <a:rPr lang="en-IN" sz="1200" b="0" i="0" u="none" strike="noStrike">
                          <a:solidFill>
                            <a:srgbClr val="000000"/>
                          </a:solidFill>
                          <a:effectLst/>
                          <a:latin typeface="Calibri" panose="020F0502020204030204" pitchFamily="34" charset="0"/>
                        </a:rPr>
                        <a:t>James Cameron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723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959384"/>
                  </a:ext>
                </a:extLst>
              </a:tr>
              <a:tr h="203200">
                <a:tc>
                  <a:txBody>
                    <a:bodyPr/>
                    <a:lstStyle/>
                    <a:p>
                      <a:pPr algn="l" fontAlgn="b"/>
                      <a:r>
                        <a:rPr lang="en-IN" sz="1200" b="0" i="0" u="none" strike="noStrike">
                          <a:solidFill>
                            <a:srgbClr val="000000"/>
                          </a:solidFill>
                          <a:effectLst/>
                          <a:latin typeface="Calibri" panose="020F0502020204030204" pitchFamily="34" charset="0"/>
                        </a:rPr>
                        <a:t>Gore Verbinski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70078"/>
                  </a:ext>
                </a:extLst>
              </a:tr>
              <a:tr h="203200">
                <a:tc>
                  <a:txBody>
                    <a:bodyPr/>
                    <a:lstStyle/>
                    <a:p>
                      <a:pPr algn="l" fontAlgn="b"/>
                      <a:r>
                        <a:rPr lang="en-IN" sz="1200" b="0" i="0" u="none" strike="noStrike">
                          <a:solidFill>
                            <a:srgbClr val="000000"/>
                          </a:solidFill>
                          <a:effectLst/>
                          <a:latin typeface="Calibri" panose="020F0502020204030204" pitchFamily="34" charset="0"/>
                        </a:rPr>
                        <a:t>Sam Mendes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602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612944"/>
                  </a:ext>
                </a:extLst>
              </a:tr>
              <a:tr h="203200">
                <a:tc>
                  <a:txBody>
                    <a:bodyPr/>
                    <a:lstStyle/>
                    <a:p>
                      <a:pPr algn="l" fontAlgn="b"/>
                      <a:r>
                        <a:rPr lang="en-IN" sz="1200" b="0" i="0" u="none" strike="noStrike" dirty="0">
                          <a:solidFill>
                            <a:srgbClr val="000000"/>
                          </a:solidFill>
                          <a:effectLst/>
                          <a:latin typeface="Calibri" panose="020F0502020204030204" pitchFamily="34" charset="0"/>
                        </a:rPr>
                        <a:t>Christopher Nolan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813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067137"/>
                  </a:ext>
                </a:extLst>
              </a:tr>
              <a:tr h="203200">
                <a:tc>
                  <a:txBody>
                    <a:bodyPr/>
                    <a:lstStyle/>
                    <a:p>
                      <a:pPr algn="l" fontAlgn="b"/>
                      <a:r>
                        <a:rPr lang="en-IN" sz="1200" b="0" i="0" u="none" strike="noStrike">
                          <a:solidFill>
                            <a:srgbClr val="000000"/>
                          </a:solidFill>
                          <a:effectLst/>
                          <a:latin typeface="Calibri" panose="020F0502020204030204" pitchFamily="34" charset="0"/>
                        </a:rPr>
                        <a:t>Doug Walker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059728"/>
                  </a:ext>
                </a:extLst>
              </a:tr>
              <a:tr h="203200">
                <a:tc>
                  <a:txBody>
                    <a:bodyPr/>
                    <a:lstStyle/>
                    <a:p>
                      <a:pPr algn="l" fontAlgn="b"/>
                      <a:r>
                        <a:rPr lang="en-IN" sz="1200" b="0" i="0" u="none" strike="noStrike">
                          <a:solidFill>
                            <a:srgbClr val="000000"/>
                          </a:solidFill>
                          <a:effectLst/>
                          <a:latin typeface="Calibri" panose="020F0502020204030204" pitchFamily="34" charset="0"/>
                        </a:rPr>
                        <a:t>Andrew Stanton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534035"/>
                  </a:ext>
                </a:extLst>
              </a:tr>
              <a:tr h="203200">
                <a:tc>
                  <a:txBody>
                    <a:bodyPr/>
                    <a:lstStyle/>
                    <a:p>
                      <a:pPr algn="l" fontAlgn="b"/>
                      <a:r>
                        <a:rPr lang="en-IN" sz="1200" b="0" i="0" u="none" strike="noStrike">
                          <a:solidFill>
                            <a:srgbClr val="000000"/>
                          </a:solidFill>
                          <a:effectLst/>
                          <a:latin typeface="Calibri" panose="020F0502020204030204" pitchFamily="34" charset="0"/>
                        </a:rPr>
                        <a:t>Sam Raimi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988835"/>
                  </a:ext>
                </a:extLst>
              </a:tr>
              <a:tr h="203200">
                <a:tc>
                  <a:txBody>
                    <a:bodyPr/>
                    <a:lstStyle/>
                    <a:p>
                      <a:pPr algn="l" fontAlgn="b"/>
                      <a:r>
                        <a:rPr lang="en-IN" sz="1200" b="0" i="0" u="none" strike="noStrike">
                          <a:solidFill>
                            <a:srgbClr val="000000"/>
                          </a:solidFill>
                          <a:effectLst/>
                          <a:latin typeface="Calibri" panose="020F0502020204030204" pitchFamily="34" charset="0"/>
                        </a:rPr>
                        <a:t>Nathan Greno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5094"/>
                  </a:ext>
                </a:extLst>
              </a:tr>
            </a:tbl>
          </a:graphicData>
        </a:graphic>
      </p:graphicFrame>
    </p:spTree>
    <p:extLst>
      <p:ext uri="{BB962C8B-B14F-4D97-AF65-F5344CB8AC3E}">
        <p14:creationId xmlns:p14="http://schemas.microsoft.com/office/powerpoint/2010/main" val="386595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1491BA-C08F-DC45-BB46-28323862D1A1}"/>
              </a:ext>
            </a:extLst>
          </p:cNvPr>
          <p:cNvSpPr/>
          <p:nvPr/>
        </p:nvSpPr>
        <p:spPr>
          <a:xfrm>
            <a:off x="170882" y="1632102"/>
            <a:ext cx="11177227" cy="4247317"/>
          </a:xfrm>
          <a:prstGeom prst="rect">
            <a:avLst/>
          </a:prstGeom>
        </p:spPr>
        <p:txBody>
          <a:bodyPr wrap="none">
            <a:spAutoFit/>
          </a:bodyPr>
          <a:lstStyle/>
          <a:p>
            <a:endParaRPr lang="en-IN" dirty="0">
              <a:latin typeface="Helvetica" pitchFamily="2" charset="0"/>
            </a:endParaRPr>
          </a:p>
          <a:p>
            <a:r>
              <a:rPr lang="en-IN" dirty="0">
                <a:latin typeface="Helvetica" pitchFamily="2" charset="0"/>
              </a:rPr>
              <a:t>There are many ways to create a DataFrame. </a:t>
            </a:r>
            <a:r>
              <a:rPr lang="en-IN" dirty="0"/>
              <a:t>Usually, we create a DataFrame from an existing file or a database, </a:t>
            </a:r>
          </a:p>
          <a:p>
            <a:r>
              <a:rPr lang="en-IN" dirty="0"/>
              <a:t>but we can also create one from scratch.</a:t>
            </a:r>
          </a:p>
          <a:p>
            <a:endParaRPr lang="en-IN" dirty="0"/>
          </a:p>
          <a:p>
            <a:pPr marL="342900" indent="-342900">
              <a:buFontTx/>
              <a:buAutoNum type="arabicPeriod"/>
            </a:pPr>
            <a:r>
              <a:rPr lang="en-IN" b="1" dirty="0"/>
              <a:t>DataFrame from dictionary of lists</a:t>
            </a:r>
          </a:p>
          <a:p>
            <a:pPr marL="342900" indent="-342900">
              <a:buFontTx/>
              <a:buAutoNum type="arabicPeriod"/>
            </a:pPr>
            <a:r>
              <a:rPr lang="en-IN" b="1" dirty="0"/>
              <a:t>DataFrame from list of dictionaries</a:t>
            </a:r>
          </a:p>
          <a:p>
            <a:pPr marL="342900" indent="-342900">
              <a:buFontTx/>
              <a:buAutoNum type="arabicPeriod"/>
            </a:pPr>
            <a:r>
              <a:rPr lang="en-IN" b="1" dirty="0"/>
              <a:t>DataFrame from list of lists</a:t>
            </a:r>
          </a:p>
          <a:p>
            <a:pPr marL="342900" indent="-342900">
              <a:buFontTx/>
              <a:buAutoNum type="arabicPeriod"/>
            </a:pPr>
            <a:r>
              <a:rPr lang="en-IN" b="1" dirty="0" err="1"/>
              <a:t>Dataframe</a:t>
            </a:r>
            <a:r>
              <a:rPr lang="en-IN" b="1" dirty="0"/>
              <a:t> from dictionary of pandas Series</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CSV files</a:t>
            </a:r>
          </a:p>
          <a:p>
            <a:pPr marL="342900" indent="-342900">
              <a:buAutoNum type="arabicPeriod"/>
            </a:pPr>
            <a:r>
              <a:rPr lang="en-IN" dirty="0"/>
              <a:t>Excel files</a:t>
            </a:r>
          </a:p>
          <a:p>
            <a:pPr marL="342900" indent="-342900">
              <a:buAutoNum type="arabicPeriod"/>
            </a:pPr>
            <a:r>
              <a:rPr lang="en-IN" dirty="0"/>
              <a:t>Large csv files using </a:t>
            </a:r>
            <a:r>
              <a:rPr lang="en-IN" dirty="0" err="1"/>
              <a:t>dask</a:t>
            </a:r>
            <a:r>
              <a:rPr lang="en-IN" dirty="0"/>
              <a:t> library </a:t>
            </a:r>
          </a:p>
          <a:p>
            <a:endParaRPr lang="en-IN" dirty="0"/>
          </a:p>
          <a:p>
            <a:endParaRPr lang="en-IN" dirty="0">
              <a:effectLst/>
              <a:latin typeface="Helvetica" pitchFamily="2" charset="0"/>
            </a:endParaRPr>
          </a:p>
        </p:txBody>
      </p:sp>
    </p:spTree>
    <p:extLst>
      <p:ext uri="{BB962C8B-B14F-4D97-AF65-F5344CB8AC3E}">
        <p14:creationId xmlns:p14="http://schemas.microsoft.com/office/powerpoint/2010/main" val="159908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14170-69BE-414D-A174-62CC7E68EFB2}"/>
              </a:ext>
            </a:extLst>
          </p:cNvPr>
          <p:cNvSpPr/>
          <p:nvPr/>
        </p:nvSpPr>
        <p:spPr>
          <a:xfrm>
            <a:off x="0" y="0"/>
            <a:ext cx="4833887" cy="630942"/>
          </a:xfrm>
          <a:prstGeom prst="rect">
            <a:avLst/>
          </a:prstGeom>
        </p:spPr>
        <p:txBody>
          <a:bodyPr wrap="none">
            <a:spAutoFit/>
          </a:bodyPr>
          <a:lstStyle/>
          <a:p>
            <a:r>
              <a:rPr lang="en-IN" sz="3500" dirty="0">
                <a:latin typeface="Garamond" panose="02020404030301010803" pitchFamily="18" charset="0"/>
              </a:rPr>
              <a:t>Summarizing a DataFrame</a:t>
            </a:r>
          </a:p>
        </p:txBody>
      </p:sp>
      <p:sp>
        <p:nvSpPr>
          <p:cNvPr id="4" name="Rectangle 3">
            <a:extLst>
              <a:ext uri="{FF2B5EF4-FFF2-40B4-BE49-F238E27FC236}">
                <a16:creationId xmlns:a16="http://schemas.microsoft.com/office/drawing/2014/main" id="{273014B2-D327-2F45-B99D-150ADDFC4BFE}"/>
              </a:ext>
            </a:extLst>
          </p:cNvPr>
          <p:cNvSpPr/>
          <p:nvPr/>
        </p:nvSpPr>
        <p:spPr>
          <a:xfrm>
            <a:off x="97536" y="1125373"/>
            <a:ext cx="11021568" cy="3693319"/>
          </a:xfrm>
          <a:prstGeom prst="rect">
            <a:avLst/>
          </a:prstGeom>
        </p:spPr>
        <p:txBody>
          <a:bodyPr wrap="square">
            <a:spAutoFit/>
          </a:bodyPr>
          <a:lstStyle/>
          <a:p>
            <a:r>
              <a:rPr lang="en-IN" dirty="0">
                <a:latin typeface="Helvetica" pitchFamily="2" charset="0"/>
              </a:rPr>
              <a:t>When we call these summarization methods from a DataFrame, they perform that operation for each column at once and reduce the results for each column in the DataFrame. </a:t>
            </a:r>
          </a:p>
          <a:p>
            <a:endParaRPr lang="en-IN" dirty="0">
              <a:latin typeface="Helvetica" pitchFamily="2" charset="0"/>
            </a:endParaRPr>
          </a:p>
          <a:p>
            <a:r>
              <a:rPr lang="en-IN" dirty="0">
                <a:latin typeface="Helvetica" pitchFamily="2" charset="0"/>
              </a:rPr>
              <a:t>They return a Series with the column names in the index and the summary for each column as the value.</a:t>
            </a:r>
          </a:p>
          <a:p>
            <a:endParaRPr lang="en-IN" dirty="0">
              <a:effectLst/>
              <a:latin typeface="Helvetica" pitchFamily="2" charset="0"/>
            </a:endParaRPr>
          </a:p>
          <a:p>
            <a:endParaRPr lang="en-IN" dirty="0">
              <a:latin typeface="Helvetica" pitchFamily="2" charset="0"/>
            </a:endParaRPr>
          </a:p>
          <a:p>
            <a:r>
              <a:rPr lang="en-IN" dirty="0"/>
              <a:t>Read in the dataset, and let us examine the basic descriptive properties.</a:t>
            </a:r>
          </a:p>
          <a:p>
            <a:endParaRPr lang="en-IN" dirty="0"/>
          </a:p>
          <a:p>
            <a:r>
              <a:rPr lang="en-IN" dirty="0">
                <a:solidFill>
                  <a:srgbClr val="7030A0"/>
                </a:solidFill>
              </a:rPr>
              <a:t>.shape, .size, and .</a:t>
            </a:r>
            <a:r>
              <a:rPr lang="en-IN" dirty="0" err="1">
                <a:solidFill>
                  <a:srgbClr val="7030A0"/>
                </a:solidFill>
              </a:rPr>
              <a:t>ndim</a:t>
            </a:r>
            <a:r>
              <a:rPr lang="en-IN" dirty="0">
                <a:solidFill>
                  <a:srgbClr val="7030A0"/>
                </a:solidFill>
              </a:rPr>
              <a:t> , </a:t>
            </a:r>
            <a:r>
              <a:rPr lang="en-IN" dirty="0"/>
              <a:t>.count , .min, .max, .mean, .median, and .std, .describe</a:t>
            </a:r>
          </a:p>
          <a:p>
            <a:endParaRPr lang="en-IN" dirty="0"/>
          </a:p>
          <a:p>
            <a:endParaRPr lang="en-IN" dirty="0"/>
          </a:p>
          <a:p>
            <a:endParaRPr lang="en-IN" dirty="0"/>
          </a:p>
          <a:p>
            <a:endParaRPr lang="en-IN" dirty="0">
              <a:effectLst/>
              <a:latin typeface="Helvetica" pitchFamily="2" charset="0"/>
            </a:endParaRPr>
          </a:p>
        </p:txBody>
      </p:sp>
      <p:sp>
        <p:nvSpPr>
          <p:cNvPr id="5" name="TextBox 4">
            <a:extLst>
              <a:ext uri="{FF2B5EF4-FFF2-40B4-BE49-F238E27FC236}">
                <a16:creationId xmlns:a16="http://schemas.microsoft.com/office/drawing/2014/main" id="{D190F88C-FDDE-204F-9A73-F266740F442E}"/>
              </a:ext>
            </a:extLst>
          </p:cNvPr>
          <p:cNvSpPr txBox="1"/>
          <p:nvPr/>
        </p:nvSpPr>
        <p:spPr>
          <a:xfrm>
            <a:off x="9028115" y="5976467"/>
            <a:ext cx="1771191" cy="369332"/>
          </a:xfrm>
          <a:prstGeom prst="rect">
            <a:avLst/>
          </a:prstGeom>
          <a:noFill/>
        </p:spPr>
        <p:txBody>
          <a:bodyPr wrap="none" rtlCol="0">
            <a:spAutoFit/>
          </a:bodyPr>
          <a:lstStyle/>
          <a:p>
            <a:r>
              <a:rPr lang="en-IN" dirty="0"/>
              <a:t>How to do that…</a:t>
            </a:r>
            <a:endParaRPr lang="en-US" dirty="0"/>
          </a:p>
        </p:txBody>
      </p:sp>
    </p:spTree>
    <p:extLst>
      <p:ext uri="{BB962C8B-B14F-4D97-AF65-F5344CB8AC3E}">
        <p14:creationId xmlns:p14="http://schemas.microsoft.com/office/powerpoint/2010/main" val="40841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500" dirty="0">
                <a:latin typeface="Garamond" panose="02020404030301010803" pitchFamily="18" charset="0"/>
                <a:ea typeface="+mn-ea"/>
                <a:cs typeface="+mn-cs"/>
              </a:rPr>
              <a:t>Data Frames: Slicing</a:t>
            </a:r>
          </a:p>
        </p:txBody>
      </p:sp>
      <p:sp>
        <p:nvSpPr>
          <p:cNvPr id="4" name="Slide Number Placeholder 3"/>
          <p:cNvSpPr>
            <a:spLocks noGrp="1"/>
          </p:cNvSpPr>
          <p:nvPr>
            <p:ph type="sldNum" sz="quarter" idx="12"/>
          </p:nvPr>
        </p:nvSpPr>
        <p:spPr/>
        <p:txBody>
          <a:bodyPr/>
          <a:lstStyle/>
          <a:p>
            <a:fld id="{B841CA95-E0BC-48B5-948A-ECC494EB4D84}" type="slidenum">
              <a:rPr lang="en-US" smtClean="0"/>
              <a:t>13</a:t>
            </a:fld>
            <a:endParaRPr lang="en-US"/>
          </a:p>
        </p:txBody>
      </p:sp>
      <p:sp>
        <p:nvSpPr>
          <p:cNvPr id="12" name="TextBox 11"/>
          <p:cNvSpPr txBox="1"/>
          <p:nvPr/>
        </p:nvSpPr>
        <p:spPr>
          <a:xfrm>
            <a:off x="991089" y="2009262"/>
            <a:ext cx="10418164" cy="830997"/>
          </a:xfrm>
          <a:prstGeom prst="rect">
            <a:avLst/>
          </a:prstGeom>
          <a:noFill/>
        </p:spPr>
        <p:txBody>
          <a:bodyPr wrap="square" rtlCol="0">
            <a:spAutoFit/>
          </a:bodyPr>
          <a:lstStyle/>
          <a:p>
            <a:r>
              <a:rPr lang="en-US" sz="2400" dirty="0"/>
              <a:t>When selecting one column, it is possible to use single set of brackets, but the resulting object will be  a Series (not a </a:t>
            </a:r>
            <a:r>
              <a:rPr lang="en-US" sz="2400" dirty="0" err="1"/>
              <a:t>DataFrame</a:t>
            </a:r>
            <a:r>
              <a:rPr lang="en-US" sz="2400" dirty="0"/>
              <a:t>): </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column salary:</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'salary'</a:t>
            </a:r>
            <a:r>
              <a:rPr lang="en-US" dirty="0">
                <a:latin typeface="Courier New" panose="02070309020205020404" pitchFamily="49" charset="0"/>
                <a:cs typeface="Courier New" panose="02070309020205020404" pitchFamily="49" charset="0"/>
              </a:rPr>
              <a:t>]</a:t>
            </a:r>
          </a:p>
        </p:txBody>
      </p:sp>
      <p:sp>
        <p:nvSpPr>
          <p:cNvPr id="7" name="TextBox 6"/>
          <p:cNvSpPr txBox="1"/>
          <p:nvPr/>
        </p:nvSpPr>
        <p:spPr>
          <a:xfrm>
            <a:off x="984466" y="4078807"/>
            <a:ext cx="10418164" cy="830997"/>
          </a:xfrm>
          <a:prstGeom prst="rect">
            <a:avLst/>
          </a:prstGeom>
          <a:noFill/>
        </p:spPr>
        <p:txBody>
          <a:bodyPr wrap="square" rtlCol="0">
            <a:spAutoFit/>
          </a:bodyPr>
          <a:lstStyle/>
          <a:p>
            <a:r>
              <a:rPr lang="en-US" sz="2400" dirty="0"/>
              <a:t>When we need to select more than one column and/or make the output to be a </a:t>
            </a:r>
            <a:r>
              <a:rPr lang="en-US" sz="2400" dirty="0" err="1"/>
              <a:t>DataFrame</a:t>
            </a:r>
            <a:r>
              <a:rPr lang="en-US" sz="2400" dirty="0"/>
              <a:t>, we should use double brackets:</a:t>
            </a:r>
          </a:p>
        </p:txBody>
      </p:sp>
      <p:sp>
        <p:nvSpPr>
          <p:cNvPr id="8" name="TextBox 7"/>
          <p:cNvSpPr txBox="1"/>
          <p:nvPr/>
        </p:nvSpPr>
        <p:spPr>
          <a:xfrm>
            <a:off x="196400" y="4988881"/>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9" name="TextBox 8"/>
          <p:cNvSpPr txBox="1"/>
          <p:nvPr/>
        </p:nvSpPr>
        <p:spPr>
          <a:xfrm>
            <a:off x="1642290" y="4988881"/>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column salary:</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rank'</a:t>
            </a:r>
            <a:r>
              <a:rPr lang="en-US" dirty="0" err="1">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'salary</a:t>
            </a:r>
            <a:r>
              <a:rPr lang="en-US"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0328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500" dirty="0">
                <a:latin typeface="Garamond" panose="02020404030301010803" pitchFamily="18" charset="0"/>
                <a:ea typeface="+mn-ea"/>
                <a:cs typeface="+mn-cs"/>
              </a:rPr>
              <a:t>Data Frames: Selecting rows</a:t>
            </a:r>
          </a:p>
        </p:txBody>
      </p:sp>
      <p:sp>
        <p:nvSpPr>
          <p:cNvPr id="4" name="Slide Number Placeholder 3"/>
          <p:cNvSpPr>
            <a:spLocks noGrp="1"/>
          </p:cNvSpPr>
          <p:nvPr>
            <p:ph type="sldNum" sz="quarter" idx="12"/>
          </p:nvPr>
        </p:nvSpPr>
        <p:spPr/>
        <p:txBody>
          <a:bodyPr/>
          <a:lstStyle/>
          <a:p>
            <a:fld id="{B841CA95-E0BC-48B5-948A-ECC494EB4D84}" type="slidenum">
              <a:rPr lang="en-US" smtClean="0"/>
              <a:t>14</a:t>
            </a:fld>
            <a:endParaRPr lang="en-US"/>
          </a:p>
        </p:txBody>
      </p:sp>
      <p:sp>
        <p:nvSpPr>
          <p:cNvPr id="12" name="TextBox 11"/>
          <p:cNvSpPr txBox="1"/>
          <p:nvPr/>
        </p:nvSpPr>
        <p:spPr>
          <a:xfrm>
            <a:off x="991089" y="2009262"/>
            <a:ext cx="10418164" cy="461665"/>
          </a:xfrm>
          <a:prstGeom prst="rect">
            <a:avLst/>
          </a:prstGeom>
          <a:noFill/>
        </p:spPr>
        <p:txBody>
          <a:bodyPr wrap="square" rtlCol="0">
            <a:spAutoFit/>
          </a:bodyPr>
          <a:lstStyle/>
          <a:p>
            <a:r>
              <a:rPr lang="en-US" sz="2400" dirty="0"/>
              <a:t>If we need to select a range of rows, we can specify the range using ":" </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rows by their position:</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10:20</a:t>
            </a:r>
            <a:r>
              <a:rPr lang="en-US" dirty="0">
                <a:latin typeface="Courier New" panose="02070309020205020404" pitchFamily="49" charset="0"/>
                <a:cs typeface="Courier New" panose="02070309020205020404" pitchFamily="49" charset="0"/>
              </a:rPr>
              <a:t>]</a:t>
            </a:r>
          </a:p>
        </p:txBody>
      </p:sp>
      <p:sp>
        <p:nvSpPr>
          <p:cNvPr id="7" name="TextBox 6"/>
          <p:cNvSpPr txBox="1"/>
          <p:nvPr/>
        </p:nvSpPr>
        <p:spPr>
          <a:xfrm>
            <a:off x="1499016" y="4116246"/>
            <a:ext cx="10418164" cy="1200329"/>
          </a:xfrm>
          <a:prstGeom prst="rect">
            <a:avLst/>
          </a:prstGeom>
          <a:noFill/>
        </p:spPr>
        <p:txBody>
          <a:bodyPr wrap="square" rtlCol="0">
            <a:spAutoFit/>
          </a:bodyPr>
          <a:lstStyle/>
          <a:p>
            <a:r>
              <a:rPr lang="en-US" sz="2400" dirty="0"/>
              <a:t>Notice that the first row has a position 0, and the last value in the range is omitted:</a:t>
            </a:r>
          </a:p>
          <a:p>
            <a:r>
              <a:rPr lang="en-US" sz="2400" dirty="0"/>
              <a:t>So for 0:10 range the first 10 rows are returned with the positions starting with 0 and ending with 9</a:t>
            </a:r>
          </a:p>
        </p:txBody>
      </p:sp>
    </p:spTree>
    <p:extLst>
      <p:ext uri="{BB962C8B-B14F-4D97-AF65-F5344CB8AC3E}">
        <p14:creationId xmlns:p14="http://schemas.microsoft.com/office/powerpoint/2010/main" val="73886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500" dirty="0">
                <a:latin typeface="Garamond" panose="02020404030301010803" pitchFamily="18" charset="0"/>
                <a:ea typeface="+mn-ea"/>
                <a:cs typeface="+mn-cs"/>
              </a:rPr>
              <a:t>Data Frames: method </a:t>
            </a:r>
            <a:r>
              <a:rPr lang="en-US" sz="3500" dirty="0" err="1">
                <a:latin typeface="Garamond" panose="02020404030301010803" pitchFamily="18" charset="0"/>
                <a:ea typeface="+mn-ea"/>
                <a:cs typeface="+mn-cs"/>
              </a:rPr>
              <a:t>iloc</a:t>
            </a:r>
            <a:r>
              <a:rPr lang="en-US" sz="3500" dirty="0">
                <a:latin typeface="Garamond" panose="02020404030301010803" pitchFamily="18" charset="0"/>
                <a:ea typeface="+mn-ea"/>
                <a:cs typeface="+mn-cs"/>
              </a:rPr>
              <a:t> (summary)</a:t>
            </a:r>
          </a:p>
        </p:txBody>
      </p:sp>
      <p:sp>
        <p:nvSpPr>
          <p:cNvPr id="4" name="Slide Number Placeholder 3"/>
          <p:cNvSpPr>
            <a:spLocks noGrp="1"/>
          </p:cNvSpPr>
          <p:nvPr>
            <p:ph type="sldNum" sz="quarter" idx="12"/>
          </p:nvPr>
        </p:nvSpPr>
        <p:spPr/>
        <p:txBody>
          <a:bodyPr/>
          <a:lstStyle/>
          <a:p>
            <a:fld id="{B841CA95-E0BC-48B5-948A-ECC494EB4D84}" type="slidenum">
              <a:rPr lang="en-US" smtClean="0"/>
              <a:t>15</a:t>
            </a:fld>
            <a:endParaRPr lang="en-US"/>
          </a:p>
        </p:txBody>
      </p:sp>
      <p:sp>
        <p:nvSpPr>
          <p:cNvPr id="14" name="TextBox 13"/>
          <p:cNvSpPr txBox="1"/>
          <p:nvPr/>
        </p:nvSpPr>
        <p:spPr>
          <a:xfrm>
            <a:off x="838200" y="1797118"/>
            <a:ext cx="10268267" cy="1200329"/>
          </a:xfrm>
          <a:prstGeom prst="rect">
            <a:avLst/>
          </a:prstGeom>
          <a:noFill/>
          <a:ln>
            <a:solidFill>
              <a:schemeClr val="bg2">
                <a:lumMod val="90000"/>
              </a:schemeClr>
            </a:solidFill>
          </a:ln>
        </p:spPr>
        <p:txBody>
          <a:bodyPr wrap="square" rtlCol="0">
            <a:spAutoFit/>
          </a:bodyPr>
          <a:lstStyle/>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First row of a data frame</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a:t>
            </a:r>
            <a:r>
              <a:rPr lang="en-US" i="1" dirty="0" err="1">
                <a:solidFill>
                  <a:schemeClr val="accent1">
                    <a:lumMod val="75000"/>
                  </a:schemeClr>
                </a:solidFill>
                <a:latin typeface="Courier New" panose="02070309020205020404" pitchFamily="49" charset="0"/>
                <a:cs typeface="Courier New" panose="02070309020205020404" pitchFamily="49" charset="0"/>
              </a:rPr>
              <a:t>i</a:t>
            </a:r>
            <a:r>
              <a:rPr lang="en-US" i="1" dirty="0">
                <a:solidFill>
                  <a:schemeClr val="accent1">
                    <a:lumMod val="75000"/>
                  </a:schemeClr>
                </a:solidFill>
                <a:latin typeface="Courier New" panose="02070309020205020404" pitchFamily="49" charset="0"/>
                <a:cs typeface="Courier New" panose="02070309020205020404" pitchFamily="49" charset="0"/>
              </a:rPr>
              <a:t>)</a:t>
            </a:r>
            <a:r>
              <a:rPr lang="en-US" i="1" dirty="0" err="1">
                <a:solidFill>
                  <a:schemeClr val="accent1">
                    <a:lumMod val="75000"/>
                  </a:schemeClr>
                </a:solidFill>
                <a:latin typeface="Courier New" panose="02070309020205020404" pitchFamily="49" charset="0"/>
                <a:cs typeface="Courier New" panose="02070309020205020404" pitchFamily="49" charset="0"/>
              </a:rPr>
              <a:t>th</a:t>
            </a:r>
            <a:r>
              <a:rPr lang="en-US" i="1" dirty="0">
                <a:solidFill>
                  <a:schemeClr val="accent1">
                    <a:lumMod val="75000"/>
                  </a:schemeClr>
                </a:solidFill>
                <a:latin typeface="Courier New" panose="02070309020205020404" pitchFamily="49" charset="0"/>
                <a:cs typeface="Courier New" panose="02070309020205020404" pitchFamily="49" charset="0"/>
              </a:rPr>
              <a:t> row </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Last row </a:t>
            </a:r>
          </a:p>
          <a:p>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34735" y="3269170"/>
            <a:ext cx="10268267" cy="923330"/>
          </a:xfrm>
          <a:prstGeom prst="rect">
            <a:avLst/>
          </a:prstGeom>
          <a:noFill/>
          <a:ln>
            <a:solidFill>
              <a:schemeClr val="bg2">
                <a:lumMod val="90000"/>
              </a:schemeClr>
            </a:solidFill>
          </a:ln>
        </p:spPr>
        <p:txBody>
          <a:bodyPr wrap="square" rtlCol="0">
            <a:spAutoFit/>
          </a:bodyPr>
          <a:lstStyle/>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First column</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Last column </a:t>
            </a:r>
          </a:p>
          <a:p>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834735" y="4588817"/>
            <a:ext cx="10268267" cy="1477328"/>
          </a:xfrm>
          <a:prstGeom prst="rect">
            <a:avLst/>
          </a:prstGeom>
          <a:noFill/>
          <a:ln>
            <a:solidFill>
              <a:schemeClr val="bg2">
                <a:lumMod val="90000"/>
              </a:schemeClr>
            </a:solidFill>
          </a:ln>
        </p:spPr>
        <p:txBody>
          <a:bodyPr wrap="square" rtlCol="0">
            <a:spAutoFit/>
          </a:bodyPr>
          <a:lstStyle/>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0:7</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#First 7 rows </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 0:2</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#First 2 columns</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1:3, 0:2</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#First and Second rows and first 2 columns</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0,5</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1,3</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#1</a:t>
            </a:r>
            <a:r>
              <a:rPr lang="en-US" i="1" baseline="30000" dirty="0">
                <a:solidFill>
                  <a:schemeClr val="accent1">
                    <a:lumMod val="75000"/>
                  </a:schemeClr>
                </a:solidFill>
                <a:latin typeface="Courier New" panose="02070309020205020404" pitchFamily="49" charset="0"/>
                <a:cs typeface="Courier New" panose="02070309020205020404" pitchFamily="49" charset="0"/>
              </a:rPr>
              <a:t>st</a:t>
            </a:r>
            <a:r>
              <a:rPr lang="en-US" i="1" dirty="0">
                <a:solidFill>
                  <a:schemeClr val="accent1">
                    <a:lumMod val="75000"/>
                  </a:schemeClr>
                </a:solidFill>
                <a:latin typeface="Courier New" panose="02070309020205020404" pitchFamily="49" charset="0"/>
                <a:cs typeface="Courier New" panose="02070309020205020404" pitchFamily="49" charset="0"/>
              </a:rPr>
              <a:t> and 5</a:t>
            </a:r>
            <a:r>
              <a:rPr lang="en-US" i="1" baseline="30000" dirty="0">
                <a:solidFill>
                  <a:schemeClr val="accent1">
                    <a:lumMod val="75000"/>
                  </a:schemeClr>
                </a:solidFill>
                <a:latin typeface="Courier New" panose="02070309020205020404" pitchFamily="49" charset="0"/>
                <a:cs typeface="Courier New" panose="02070309020205020404" pitchFamily="49" charset="0"/>
              </a:rPr>
              <a:t>th</a:t>
            </a:r>
            <a:r>
              <a:rPr lang="en-US" i="1" dirty="0">
                <a:solidFill>
                  <a:schemeClr val="accent1">
                    <a:lumMod val="75000"/>
                  </a:schemeClr>
                </a:solidFill>
                <a:latin typeface="Courier New" panose="02070309020205020404" pitchFamily="49" charset="0"/>
                <a:cs typeface="Courier New" panose="02070309020205020404" pitchFamily="49" charset="0"/>
              </a:rPr>
              <a:t> rows and</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560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B2967B-9D46-5443-8840-E0425E7F69A5}"/>
              </a:ext>
            </a:extLst>
          </p:cNvPr>
          <p:cNvSpPr/>
          <p:nvPr/>
        </p:nvSpPr>
        <p:spPr>
          <a:xfrm>
            <a:off x="0" y="0"/>
            <a:ext cx="6915098" cy="630942"/>
          </a:xfrm>
          <a:prstGeom prst="rect">
            <a:avLst/>
          </a:prstGeom>
        </p:spPr>
        <p:txBody>
          <a:bodyPr wrap="none">
            <a:spAutoFit/>
          </a:bodyPr>
          <a:lstStyle/>
          <a:p>
            <a:r>
              <a:rPr lang="en-IN" sz="3500" dirty="0">
                <a:latin typeface="Garamond" panose="02020404030301010803" pitchFamily="18" charset="0"/>
              </a:rPr>
              <a:t>Selecting multiple DataFrame columns</a:t>
            </a:r>
          </a:p>
        </p:txBody>
      </p:sp>
      <p:sp>
        <p:nvSpPr>
          <p:cNvPr id="4" name="Rectangle 3">
            <a:extLst>
              <a:ext uri="{FF2B5EF4-FFF2-40B4-BE49-F238E27FC236}">
                <a16:creationId xmlns:a16="http://schemas.microsoft.com/office/drawing/2014/main" id="{5D6C5263-D066-4A44-A29E-602B036B1D70}"/>
              </a:ext>
            </a:extLst>
          </p:cNvPr>
          <p:cNvSpPr/>
          <p:nvPr/>
        </p:nvSpPr>
        <p:spPr>
          <a:xfrm>
            <a:off x="0" y="1479911"/>
            <a:ext cx="10739775" cy="3416320"/>
          </a:xfrm>
          <a:prstGeom prst="rect">
            <a:avLst/>
          </a:prstGeom>
        </p:spPr>
        <p:txBody>
          <a:bodyPr wrap="square">
            <a:spAutoFit/>
          </a:bodyPr>
          <a:lstStyle/>
          <a:p>
            <a:r>
              <a:rPr lang="en-IN" dirty="0">
                <a:latin typeface="Helvetica" pitchFamily="2" charset="0"/>
              </a:rPr>
              <a:t>We can select a single column by passing the column name to the index operator of a DataFrame. </a:t>
            </a:r>
          </a:p>
          <a:p>
            <a:endParaRPr lang="en-IN" dirty="0">
              <a:latin typeface="Helvetica" pitchFamily="2" charset="0"/>
            </a:endParaRPr>
          </a:p>
          <a:p>
            <a:r>
              <a:rPr lang="en-IN" dirty="0"/>
              <a:t>It is often necessary to focus on a subset of the current working dataset, which is accomplished by selecting multiple columns</a:t>
            </a:r>
          </a:p>
          <a:p>
            <a:endParaRPr lang="en-IN" dirty="0"/>
          </a:p>
          <a:p>
            <a:endParaRPr lang="en-IN" dirty="0"/>
          </a:p>
          <a:p>
            <a:r>
              <a:rPr lang="en-IN" dirty="0">
                <a:solidFill>
                  <a:srgbClr val="7030A0"/>
                </a:solidFill>
              </a:rPr>
              <a:t>Read in the dataset, and pass in a list of the desired columns to the indexing operator</a:t>
            </a:r>
          </a:p>
          <a:p>
            <a:endParaRPr lang="en-IN" dirty="0"/>
          </a:p>
          <a:p>
            <a:r>
              <a:rPr lang="en-IN" dirty="0">
                <a:effectLst/>
                <a:latin typeface="Helvetica" pitchFamily="2" charset="0"/>
              </a:rPr>
              <a:t> </a:t>
            </a:r>
          </a:p>
          <a:p>
            <a:r>
              <a:rPr lang="en-IN" dirty="0"/>
              <a:t>We can also use .</a:t>
            </a:r>
            <a:r>
              <a:rPr lang="en-IN" dirty="0" err="1"/>
              <a:t>loc</a:t>
            </a:r>
            <a:r>
              <a:rPr lang="en-IN" dirty="0"/>
              <a:t> to pull out a column by name. Because this index operation requires that we pass in a row selector first, we will use a colon (:) to indicate a slice that selects all of the rows.</a:t>
            </a:r>
          </a:p>
          <a:p>
            <a:endParaRPr lang="en-IN" dirty="0">
              <a:effectLst/>
              <a:latin typeface="Helvetica" pitchFamily="2" charset="0"/>
            </a:endParaRPr>
          </a:p>
        </p:txBody>
      </p:sp>
      <p:sp>
        <p:nvSpPr>
          <p:cNvPr id="6" name="TextBox 5">
            <a:extLst>
              <a:ext uri="{FF2B5EF4-FFF2-40B4-BE49-F238E27FC236}">
                <a16:creationId xmlns:a16="http://schemas.microsoft.com/office/drawing/2014/main" id="{793253CA-BA07-A64A-9096-0D5CA905DE0D}"/>
              </a:ext>
            </a:extLst>
          </p:cNvPr>
          <p:cNvSpPr txBox="1"/>
          <p:nvPr/>
        </p:nvSpPr>
        <p:spPr>
          <a:xfrm>
            <a:off x="8345363" y="5952352"/>
            <a:ext cx="1771191" cy="369332"/>
          </a:xfrm>
          <a:prstGeom prst="rect">
            <a:avLst/>
          </a:prstGeom>
          <a:noFill/>
        </p:spPr>
        <p:txBody>
          <a:bodyPr wrap="none" rtlCol="0">
            <a:spAutoFit/>
          </a:bodyPr>
          <a:lstStyle/>
          <a:p>
            <a:r>
              <a:rPr lang="en-IN" dirty="0"/>
              <a:t>How to do that…</a:t>
            </a:r>
            <a:endParaRPr lang="en-US" dirty="0"/>
          </a:p>
        </p:txBody>
      </p:sp>
    </p:spTree>
    <p:extLst>
      <p:ext uri="{BB962C8B-B14F-4D97-AF65-F5344CB8AC3E}">
        <p14:creationId xmlns:p14="http://schemas.microsoft.com/office/powerpoint/2010/main" val="82455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87B543-4C2A-E84A-8D79-FA37CBF0CABC}"/>
              </a:ext>
            </a:extLst>
          </p:cNvPr>
          <p:cNvSpPr/>
          <p:nvPr/>
        </p:nvSpPr>
        <p:spPr>
          <a:xfrm>
            <a:off x="-94300" y="0"/>
            <a:ext cx="5817618" cy="630942"/>
          </a:xfrm>
          <a:prstGeom prst="rect">
            <a:avLst/>
          </a:prstGeom>
        </p:spPr>
        <p:txBody>
          <a:bodyPr wrap="none">
            <a:spAutoFit/>
          </a:bodyPr>
          <a:lstStyle/>
          <a:p>
            <a:r>
              <a:rPr lang="en-IN" sz="3500" dirty="0">
                <a:latin typeface="Garamond" panose="02020404030301010803" pitchFamily="18" charset="0"/>
              </a:rPr>
              <a:t>Selecting columns with methods</a:t>
            </a:r>
          </a:p>
        </p:txBody>
      </p:sp>
      <p:sp>
        <p:nvSpPr>
          <p:cNvPr id="4" name="Rectangle 3">
            <a:extLst>
              <a:ext uri="{FF2B5EF4-FFF2-40B4-BE49-F238E27FC236}">
                <a16:creationId xmlns:a16="http://schemas.microsoft.com/office/drawing/2014/main" id="{28C6DF59-653E-3047-A4CC-76682294DF12}"/>
              </a:ext>
            </a:extLst>
          </p:cNvPr>
          <p:cNvSpPr/>
          <p:nvPr/>
        </p:nvSpPr>
        <p:spPr>
          <a:xfrm>
            <a:off x="0" y="1040029"/>
            <a:ext cx="11350752" cy="1200329"/>
          </a:xfrm>
          <a:prstGeom prst="rect">
            <a:avLst/>
          </a:prstGeom>
        </p:spPr>
        <p:txBody>
          <a:bodyPr wrap="square">
            <a:spAutoFit/>
          </a:bodyPr>
          <a:lstStyle/>
          <a:p>
            <a:r>
              <a:rPr lang="en-IN" dirty="0">
                <a:latin typeface="Helvetica" pitchFamily="2" charset="0"/>
              </a:rPr>
              <a:t>Although column selection is usually done with the indexing operator, there are some DataFrame methods that facilitate their selection in an alternative manner. </a:t>
            </a:r>
          </a:p>
          <a:p>
            <a:endParaRPr lang="en-IN" dirty="0">
              <a:latin typeface="Helvetica" pitchFamily="2" charset="0"/>
            </a:endParaRPr>
          </a:p>
          <a:p>
            <a:r>
              <a:rPr lang="en-IN" dirty="0">
                <a:latin typeface="Helvetica" pitchFamily="2" charset="0"/>
              </a:rPr>
              <a:t>The </a:t>
            </a:r>
            <a:r>
              <a:rPr lang="en-IN" dirty="0">
                <a:latin typeface="Times" pitchFamily="2" charset="0"/>
              </a:rPr>
              <a:t>.select_dtypes </a:t>
            </a:r>
            <a:r>
              <a:rPr lang="en-IN" dirty="0">
                <a:latin typeface="Helvetica" pitchFamily="2" charset="0"/>
              </a:rPr>
              <a:t>and </a:t>
            </a:r>
            <a:r>
              <a:rPr lang="en-IN" dirty="0">
                <a:latin typeface="Times" pitchFamily="2" charset="0"/>
              </a:rPr>
              <a:t>.filter </a:t>
            </a:r>
            <a:r>
              <a:rPr lang="en-IN" dirty="0">
                <a:latin typeface="Helvetica" pitchFamily="2" charset="0"/>
              </a:rPr>
              <a:t>methods are two useful methods to do this.</a:t>
            </a:r>
            <a:endParaRPr lang="en-IN" dirty="0">
              <a:effectLst/>
              <a:latin typeface="Helvetica" pitchFamily="2" charset="0"/>
            </a:endParaRPr>
          </a:p>
        </p:txBody>
      </p:sp>
      <p:sp>
        <p:nvSpPr>
          <p:cNvPr id="5" name="TextBox 4">
            <a:extLst>
              <a:ext uri="{FF2B5EF4-FFF2-40B4-BE49-F238E27FC236}">
                <a16:creationId xmlns:a16="http://schemas.microsoft.com/office/drawing/2014/main" id="{465E59CB-893A-3E41-BAB3-7B5CEB43D227}"/>
              </a:ext>
            </a:extLst>
          </p:cNvPr>
          <p:cNvSpPr txBox="1"/>
          <p:nvPr/>
        </p:nvSpPr>
        <p:spPr>
          <a:xfrm>
            <a:off x="8747699" y="5817971"/>
            <a:ext cx="1771191" cy="369332"/>
          </a:xfrm>
          <a:prstGeom prst="rect">
            <a:avLst/>
          </a:prstGeom>
          <a:noFill/>
        </p:spPr>
        <p:txBody>
          <a:bodyPr wrap="none" rtlCol="0">
            <a:spAutoFit/>
          </a:bodyPr>
          <a:lstStyle/>
          <a:p>
            <a:r>
              <a:rPr lang="en-IN" dirty="0"/>
              <a:t>How to do that…</a:t>
            </a:r>
            <a:endParaRPr lang="en-US" dirty="0"/>
          </a:p>
        </p:txBody>
      </p:sp>
      <p:sp>
        <p:nvSpPr>
          <p:cNvPr id="6" name="Rectangle 5">
            <a:extLst>
              <a:ext uri="{FF2B5EF4-FFF2-40B4-BE49-F238E27FC236}">
                <a16:creationId xmlns:a16="http://schemas.microsoft.com/office/drawing/2014/main" id="{04BD958D-1CD5-7B4B-9F94-F7E78BF702C2}"/>
              </a:ext>
            </a:extLst>
          </p:cNvPr>
          <p:cNvSpPr/>
          <p:nvPr/>
        </p:nvSpPr>
        <p:spPr>
          <a:xfrm>
            <a:off x="101908" y="2541723"/>
            <a:ext cx="1595309" cy="2031325"/>
          </a:xfrm>
          <a:prstGeom prst="rect">
            <a:avLst/>
          </a:prstGeom>
        </p:spPr>
        <p:txBody>
          <a:bodyPr wrap="none">
            <a:spAutoFit/>
          </a:bodyPr>
          <a:lstStyle/>
          <a:p>
            <a:r>
              <a:rPr lang="en-IN" b="1" dirty="0">
                <a:solidFill>
                  <a:srgbClr val="7030A0"/>
                </a:solidFill>
                <a:latin typeface="Times" pitchFamily="2" charset="0"/>
              </a:rPr>
              <a:t>.select_dtypes </a:t>
            </a:r>
          </a:p>
          <a:p>
            <a:r>
              <a:rPr lang="en-IN" dirty="0">
                <a:solidFill>
                  <a:srgbClr val="7030A0"/>
                </a:solidFill>
                <a:latin typeface="Times" pitchFamily="2" charset="0"/>
              </a:rPr>
              <a:t>  include</a:t>
            </a:r>
          </a:p>
          <a:p>
            <a:r>
              <a:rPr lang="en-IN" dirty="0">
                <a:solidFill>
                  <a:srgbClr val="7030A0"/>
                </a:solidFill>
                <a:latin typeface="Times" pitchFamily="2" charset="0"/>
              </a:rPr>
              <a:t>  exclude </a:t>
            </a:r>
          </a:p>
          <a:p>
            <a:endParaRPr lang="en-IN" dirty="0">
              <a:solidFill>
                <a:srgbClr val="7030A0"/>
              </a:solidFill>
              <a:latin typeface="Times" pitchFamily="2" charset="0"/>
            </a:endParaRPr>
          </a:p>
          <a:p>
            <a:r>
              <a:rPr lang="en-IN" b="1" dirty="0">
                <a:solidFill>
                  <a:srgbClr val="7030A0"/>
                </a:solidFill>
                <a:latin typeface="Times" pitchFamily="2" charset="0"/>
              </a:rPr>
              <a:t>.filter</a:t>
            </a:r>
          </a:p>
          <a:p>
            <a:r>
              <a:rPr lang="en-IN" dirty="0">
                <a:solidFill>
                  <a:srgbClr val="7030A0"/>
                </a:solidFill>
                <a:latin typeface="Times" pitchFamily="2" charset="0"/>
              </a:rPr>
              <a:t> items</a:t>
            </a:r>
          </a:p>
          <a:p>
            <a:r>
              <a:rPr lang="en-IN" dirty="0">
                <a:solidFill>
                  <a:srgbClr val="7030A0"/>
                </a:solidFill>
                <a:latin typeface="Times" pitchFamily="2" charset="0"/>
              </a:rPr>
              <a:t> like</a:t>
            </a:r>
            <a:endParaRPr lang="en-US" dirty="0">
              <a:solidFill>
                <a:srgbClr val="7030A0"/>
              </a:solidFill>
            </a:endParaRPr>
          </a:p>
        </p:txBody>
      </p:sp>
    </p:spTree>
    <p:extLst>
      <p:ext uri="{BB962C8B-B14F-4D97-AF65-F5344CB8AC3E}">
        <p14:creationId xmlns:p14="http://schemas.microsoft.com/office/powerpoint/2010/main" val="93434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D579D0-133C-FE45-A649-3C50B91EF502}"/>
              </a:ext>
            </a:extLst>
          </p:cNvPr>
          <p:cNvSpPr/>
          <p:nvPr/>
        </p:nvSpPr>
        <p:spPr>
          <a:xfrm>
            <a:off x="0" y="0"/>
            <a:ext cx="5438220" cy="630942"/>
          </a:xfrm>
          <a:prstGeom prst="rect">
            <a:avLst/>
          </a:prstGeom>
        </p:spPr>
        <p:txBody>
          <a:bodyPr wrap="none">
            <a:spAutoFit/>
          </a:bodyPr>
          <a:lstStyle/>
          <a:p>
            <a:r>
              <a:rPr lang="en-IN" sz="3500" dirty="0">
                <a:latin typeface="Garamond" panose="02020404030301010803" pitchFamily="18" charset="0"/>
              </a:rPr>
              <a:t>Chaining DataFrame methods</a:t>
            </a:r>
          </a:p>
        </p:txBody>
      </p:sp>
      <p:sp>
        <p:nvSpPr>
          <p:cNvPr id="2" name="Rectangle 1">
            <a:extLst>
              <a:ext uri="{FF2B5EF4-FFF2-40B4-BE49-F238E27FC236}">
                <a16:creationId xmlns:a16="http://schemas.microsoft.com/office/drawing/2014/main" id="{FD6655BF-A4CA-8549-93A6-AD8AAA41C85B}"/>
              </a:ext>
            </a:extLst>
          </p:cNvPr>
          <p:cNvSpPr/>
          <p:nvPr/>
        </p:nvSpPr>
        <p:spPr>
          <a:xfrm>
            <a:off x="148388" y="1059921"/>
            <a:ext cx="10764254" cy="646331"/>
          </a:xfrm>
          <a:prstGeom prst="rect">
            <a:avLst/>
          </a:prstGeom>
        </p:spPr>
        <p:txBody>
          <a:bodyPr wrap="square">
            <a:spAutoFit/>
          </a:bodyPr>
          <a:lstStyle/>
          <a:p>
            <a:r>
              <a:rPr lang="en-IN" dirty="0">
                <a:latin typeface="Helvetica" pitchFamily="2" charset="0"/>
              </a:rPr>
              <a:t>One of the keys to method chaining is to know the exact object being returned during each step of the chain. In pandas, this will nearly always be a </a:t>
            </a:r>
            <a:r>
              <a:rPr lang="en-IN" dirty="0">
                <a:solidFill>
                  <a:srgbClr val="FF6700"/>
                </a:solidFill>
                <a:latin typeface="Helvetica" pitchFamily="2" charset="0"/>
              </a:rPr>
              <a:t>DataFrame, Series, or scalar value</a:t>
            </a:r>
            <a:endParaRPr lang="en-IN" dirty="0">
              <a:solidFill>
                <a:srgbClr val="FF6700"/>
              </a:solidFill>
              <a:effectLst/>
              <a:latin typeface="Helvetica" pitchFamily="2" charset="0"/>
            </a:endParaRPr>
          </a:p>
        </p:txBody>
      </p:sp>
      <p:sp>
        <p:nvSpPr>
          <p:cNvPr id="4" name="Rectangle 3">
            <a:extLst>
              <a:ext uri="{FF2B5EF4-FFF2-40B4-BE49-F238E27FC236}">
                <a16:creationId xmlns:a16="http://schemas.microsoft.com/office/drawing/2014/main" id="{9CA05D3E-0EA8-334E-B502-42398982F0B2}"/>
              </a:ext>
            </a:extLst>
          </p:cNvPr>
          <p:cNvSpPr/>
          <p:nvPr/>
        </p:nvSpPr>
        <p:spPr>
          <a:xfrm>
            <a:off x="305204" y="2212175"/>
            <a:ext cx="10764253" cy="2862322"/>
          </a:xfrm>
          <a:prstGeom prst="rect">
            <a:avLst/>
          </a:prstGeom>
        </p:spPr>
        <p:txBody>
          <a:bodyPr wrap="square">
            <a:spAutoFit/>
          </a:bodyPr>
          <a:lstStyle/>
          <a:p>
            <a:r>
              <a:rPr lang="en-IN" dirty="0" err="1">
                <a:latin typeface="Times" pitchFamily="2" charset="0"/>
              </a:rPr>
              <a:t>isnull</a:t>
            </a:r>
            <a:r>
              <a:rPr lang="en-IN" dirty="0">
                <a:latin typeface="Times" pitchFamily="2" charset="0"/>
              </a:rPr>
              <a:t>().head()</a:t>
            </a:r>
          </a:p>
          <a:p>
            <a:endParaRPr lang="en-IN" dirty="0">
              <a:effectLst/>
              <a:latin typeface="Times" pitchFamily="2" charset="0"/>
            </a:endParaRPr>
          </a:p>
          <a:p>
            <a:r>
              <a:rPr lang="en-IN" dirty="0" err="1"/>
              <a:t>isnull</a:t>
            </a:r>
            <a:r>
              <a:rPr lang="en-IN" dirty="0"/>
              <a:t>().sum().head() : .sum method that interprets True and False as 1 and 0, respectively. Because this is a reduction method, it aggregates the results into a Series</a:t>
            </a:r>
          </a:p>
          <a:p>
            <a:endParaRPr lang="en-IN" dirty="0"/>
          </a:p>
          <a:p>
            <a:r>
              <a:rPr lang="en-IN" dirty="0" err="1"/>
              <a:t>isnull</a:t>
            </a:r>
            <a:r>
              <a:rPr lang="en-IN" dirty="0"/>
              <a:t>().sum().sum() : We can go one step further and take the sum of this Series and return the count</a:t>
            </a:r>
          </a:p>
          <a:p>
            <a:r>
              <a:rPr lang="en-IN" dirty="0"/>
              <a:t>of the total number of missing values in the entire DataFrame as a scalar value</a:t>
            </a:r>
          </a:p>
          <a:p>
            <a:endParaRPr lang="en-IN" dirty="0"/>
          </a:p>
          <a:p>
            <a:endParaRPr lang="en-IN" dirty="0"/>
          </a:p>
          <a:p>
            <a:endParaRPr lang="en-IN" dirty="0">
              <a:effectLst/>
              <a:latin typeface="Times" pitchFamily="2" charset="0"/>
            </a:endParaRPr>
          </a:p>
        </p:txBody>
      </p:sp>
    </p:spTree>
    <p:extLst>
      <p:ext uri="{BB962C8B-B14F-4D97-AF65-F5344CB8AC3E}">
        <p14:creationId xmlns:p14="http://schemas.microsoft.com/office/powerpoint/2010/main" val="131050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7B62B-53B6-AF48-BAFC-3827D3BA2078}"/>
              </a:ext>
            </a:extLst>
          </p:cNvPr>
          <p:cNvSpPr txBox="1"/>
          <p:nvPr/>
        </p:nvSpPr>
        <p:spPr>
          <a:xfrm>
            <a:off x="3517392" y="2721864"/>
            <a:ext cx="4620768" cy="1138773"/>
          </a:xfrm>
          <a:prstGeom prst="rect">
            <a:avLst/>
          </a:prstGeom>
          <a:noFill/>
        </p:spPr>
        <p:txBody>
          <a:bodyPr wrap="square" rtlCol="0">
            <a:spAutoFit/>
          </a:bodyPr>
          <a:lstStyle/>
          <a:p>
            <a:r>
              <a:rPr lang="en-IN" sz="5000" dirty="0">
                <a:solidFill>
                  <a:srgbClr val="FF6700"/>
                </a:solidFill>
                <a:latin typeface="Garamond" panose="02020404030301010803" pitchFamily="18" charset="0"/>
              </a:rPr>
              <a:t>Data Analysis</a:t>
            </a:r>
          </a:p>
          <a:p>
            <a:endParaRPr lang="en-US" dirty="0"/>
          </a:p>
        </p:txBody>
      </p:sp>
    </p:spTree>
    <p:extLst>
      <p:ext uri="{BB962C8B-B14F-4D97-AF65-F5344CB8AC3E}">
        <p14:creationId xmlns:p14="http://schemas.microsoft.com/office/powerpoint/2010/main" val="148072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44A79E-895B-184A-83A2-58166E9637A7}"/>
              </a:ext>
            </a:extLst>
          </p:cNvPr>
          <p:cNvSpPr/>
          <p:nvPr/>
        </p:nvSpPr>
        <p:spPr>
          <a:xfrm>
            <a:off x="365507" y="1357646"/>
            <a:ext cx="11565381" cy="2031325"/>
          </a:xfrm>
          <a:prstGeom prst="rect">
            <a:avLst/>
          </a:prstGeom>
        </p:spPr>
        <p:txBody>
          <a:bodyPr wrap="square">
            <a:spAutoFit/>
          </a:bodyPr>
          <a:lstStyle/>
          <a:p>
            <a:r>
              <a:rPr lang="en-IN" dirty="0"/>
              <a:t>The </a:t>
            </a:r>
            <a:r>
              <a:rPr lang="en-IN" b="1" i="1" dirty="0"/>
              <a:t>pandas</a:t>
            </a:r>
            <a:r>
              <a:rPr lang="en-IN" dirty="0"/>
              <a:t> library is useful for dealing with structured data. What is structured data?</a:t>
            </a:r>
          </a:p>
          <a:p>
            <a:endParaRPr lang="en-IN" dirty="0"/>
          </a:p>
          <a:p>
            <a:r>
              <a:rPr lang="en-IN" dirty="0"/>
              <a:t>Data that is stored in tables, such as CSV files, Excel spreadsheets, or database tables, is all structured. Unstructured data consists of free form text, images, sound, or video. If you find yourself dealing with structured data, pandas will be of great utility for us.</a:t>
            </a:r>
          </a:p>
          <a:p>
            <a:endParaRPr lang="en-IN" dirty="0"/>
          </a:p>
          <a:p>
            <a:endParaRPr lang="en-US" dirty="0"/>
          </a:p>
        </p:txBody>
      </p:sp>
      <p:grpSp>
        <p:nvGrpSpPr>
          <p:cNvPr id="4" name="Group 3">
            <a:extLst>
              <a:ext uri="{FF2B5EF4-FFF2-40B4-BE49-F238E27FC236}">
                <a16:creationId xmlns:a16="http://schemas.microsoft.com/office/drawing/2014/main" id="{262ACC97-9D0C-454E-82AE-146C9C201A8D}"/>
              </a:ext>
            </a:extLst>
          </p:cNvPr>
          <p:cNvGrpSpPr/>
          <p:nvPr/>
        </p:nvGrpSpPr>
        <p:grpSpPr>
          <a:xfrm>
            <a:off x="147132" y="3676735"/>
            <a:ext cx="8172773" cy="2367402"/>
            <a:chOff x="147132" y="3676735"/>
            <a:chExt cx="8172773" cy="2367402"/>
          </a:xfrm>
        </p:grpSpPr>
        <p:sp>
          <p:nvSpPr>
            <p:cNvPr id="12" name="Rectangle 11">
              <a:extLst>
                <a:ext uri="{FF2B5EF4-FFF2-40B4-BE49-F238E27FC236}">
                  <a16:creationId xmlns:a16="http://schemas.microsoft.com/office/drawing/2014/main" id="{571DD729-E625-644A-A933-34DE24340D11}"/>
                </a:ext>
              </a:extLst>
            </p:cNvPr>
            <p:cNvSpPr/>
            <p:nvPr/>
          </p:nvSpPr>
          <p:spPr>
            <a:xfrm>
              <a:off x="993167" y="4799958"/>
              <a:ext cx="15641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CAAEA20-86C2-A944-B425-BF7827203605}"/>
                </a:ext>
              </a:extLst>
            </p:cNvPr>
            <p:cNvSpPr/>
            <p:nvPr/>
          </p:nvSpPr>
          <p:spPr>
            <a:xfrm>
              <a:off x="3781888" y="4799958"/>
              <a:ext cx="15641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4B8E2E9-DC7B-A347-9397-669891861334}"/>
                </a:ext>
              </a:extLst>
            </p:cNvPr>
            <p:cNvSpPr/>
            <p:nvPr/>
          </p:nvSpPr>
          <p:spPr>
            <a:xfrm>
              <a:off x="6369175" y="4794014"/>
              <a:ext cx="156410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a:extLst>
                <a:ext uri="{FF2B5EF4-FFF2-40B4-BE49-F238E27FC236}">
                  <a16:creationId xmlns:a16="http://schemas.microsoft.com/office/drawing/2014/main" id="{7DDEC7A5-3DCF-0B4E-A4F3-931678C39EE1}"/>
                </a:ext>
              </a:extLst>
            </p:cNvPr>
            <p:cNvSpPr/>
            <p:nvPr/>
          </p:nvSpPr>
          <p:spPr>
            <a:xfrm>
              <a:off x="3291636" y="3676735"/>
              <a:ext cx="2268506" cy="369332"/>
            </a:xfrm>
            <a:prstGeom prst="rect">
              <a:avLst/>
            </a:prstGeom>
            <a:solidFill>
              <a:schemeClr val="accent6">
                <a:lumMod val="60000"/>
                <a:lumOff val="40000"/>
              </a:schemeClr>
            </a:solidFill>
          </p:spPr>
          <p:txBody>
            <a:bodyPr wrap="none">
              <a:spAutoFit/>
            </a:bodyPr>
            <a:lstStyle/>
            <a:p>
              <a:r>
                <a:rPr lang="en-IN" dirty="0">
                  <a:solidFill>
                    <a:srgbClr val="282829"/>
                  </a:solidFill>
                  <a:latin typeface="-apple-system"/>
                </a:rPr>
                <a:t>Pandas Data Structure</a:t>
              </a:r>
              <a:endParaRPr lang="en-US" dirty="0"/>
            </a:p>
          </p:txBody>
        </p:sp>
        <p:sp>
          <p:nvSpPr>
            <p:cNvPr id="6" name="TextBox 5">
              <a:extLst>
                <a:ext uri="{FF2B5EF4-FFF2-40B4-BE49-F238E27FC236}">
                  <a16:creationId xmlns:a16="http://schemas.microsoft.com/office/drawing/2014/main" id="{4BC13961-2A3A-2B44-8DEE-B91A0A6BDF24}"/>
                </a:ext>
              </a:extLst>
            </p:cNvPr>
            <p:cNvSpPr txBox="1"/>
            <p:nvPr/>
          </p:nvSpPr>
          <p:spPr>
            <a:xfrm>
              <a:off x="1305988" y="4799958"/>
              <a:ext cx="744114" cy="369332"/>
            </a:xfrm>
            <a:prstGeom prst="rect">
              <a:avLst/>
            </a:prstGeom>
            <a:noFill/>
          </p:spPr>
          <p:txBody>
            <a:bodyPr wrap="none" rtlCol="0">
              <a:spAutoFit/>
            </a:bodyPr>
            <a:lstStyle/>
            <a:p>
              <a:r>
                <a:rPr lang="en-US" dirty="0">
                  <a:solidFill>
                    <a:schemeClr val="bg1"/>
                  </a:solidFill>
                </a:rPr>
                <a:t>Series</a:t>
              </a:r>
            </a:p>
          </p:txBody>
        </p:sp>
        <p:sp>
          <p:nvSpPr>
            <p:cNvPr id="7" name="TextBox 6">
              <a:extLst>
                <a:ext uri="{FF2B5EF4-FFF2-40B4-BE49-F238E27FC236}">
                  <a16:creationId xmlns:a16="http://schemas.microsoft.com/office/drawing/2014/main" id="{1A37F093-DB85-6D4F-8BAD-7F07A01EC49E}"/>
                </a:ext>
              </a:extLst>
            </p:cNvPr>
            <p:cNvSpPr txBox="1"/>
            <p:nvPr/>
          </p:nvSpPr>
          <p:spPr>
            <a:xfrm>
              <a:off x="3819826" y="4799958"/>
              <a:ext cx="1212127" cy="369332"/>
            </a:xfrm>
            <a:prstGeom prst="rect">
              <a:avLst/>
            </a:prstGeom>
            <a:noFill/>
          </p:spPr>
          <p:txBody>
            <a:bodyPr wrap="none" rtlCol="0">
              <a:spAutoFit/>
            </a:bodyPr>
            <a:lstStyle/>
            <a:p>
              <a:r>
                <a:rPr lang="en-US" dirty="0">
                  <a:solidFill>
                    <a:schemeClr val="bg1"/>
                  </a:solidFill>
                </a:rPr>
                <a:t>DataFrame</a:t>
              </a:r>
            </a:p>
          </p:txBody>
        </p:sp>
        <p:sp>
          <p:nvSpPr>
            <p:cNvPr id="8" name="TextBox 7">
              <a:extLst>
                <a:ext uri="{FF2B5EF4-FFF2-40B4-BE49-F238E27FC236}">
                  <a16:creationId xmlns:a16="http://schemas.microsoft.com/office/drawing/2014/main" id="{9A3ACD4B-F720-E049-8A9C-B99908E1E4DF}"/>
                </a:ext>
              </a:extLst>
            </p:cNvPr>
            <p:cNvSpPr txBox="1"/>
            <p:nvPr/>
          </p:nvSpPr>
          <p:spPr>
            <a:xfrm>
              <a:off x="6801677" y="4799958"/>
              <a:ext cx="699102" cy="369332"/>
            </a:xfrm>
            <a:prstGeom prst="rect">
              <a:avLst/>
            </a:prstGeom>
            <a:noFill/>
          </p:spPr>
          <p:txBody>
            <a:bodyPr wrap="none" rtlCol="0">
              <a:spAutoFit/>
            </a:bodyPr>
            <a:lstStyle/>
            <a:p>
              <a:r>
                <a:rPr lang="en-US" dirty="0">
                  <a:solidFill>
                    <a:schemeClr val="bg1"/>
                  </a:solidFill>
                </a:rPr>
                <a:t>Panel</a:t>
              </a:r>
            </a:p>
          </p:txBody>
        </p:sp>
        <p:sp>
          <p:nvSpPr>
            <p:cNvPr id="9" name="Rectangle 8">
              <a:extLst>
                <a:ext uri="{FF2B5EF4-FFF2-40B4-BE49-F238E27FC236}">
                  <a16:creationId xmlns:a16="http://schemas.microsoft.com/office/drawing/2014/main" id="{F1007902-3634-274D-B7A8-63FBF33A99C4}"/>
                </a:ext>
              </a:extLst>
            </p:cNvPr>
            <p:cNvSpPr/>
            <p:nvPr/>
          </p:nvSpPr>
          <p:spPr>
            <a:xfrm>
              <a:off x="147132" y="5397806"/>
              <a:ext cx="2853025" cy="646331"/>
            </a:xfrm>
            <a:prstGeom prst="rect">
              <a:avLst/>
            </a:prstGeom>
          </p:spPr>
          <p:txBody>
            <a:bodyPr wrap="none">
              <a:spAutoFit/>
            </a:bodyPr>
            <a:lstStyle/>
            <a:p>
              <a:r>
                <a:rPr lang="en-US" dirty="0"/>
                <a:t>1D data structure:</a:t>
              </a:r>
            </a:p>
            <a:p>
              <a:r>
                <a:rPr lang="en-US" dirty="0"/>
                <a:t> Column-vector of DataTable</a:t>
              </a:r>
            </a:p>
          </p:txBody>
        </p:sp>
        <p:sp>
          <p:nvSpPr>
            <p:cNvPr id="10" name="Rectangle 9">
              <a:extLst>
                <a:ext uri="{FF2B5EF4-FFF2-40B4-BE49-F238E27FC236}">
                  <a16:creationId xmlns:a16="http://schemas.microsoft.com/office/drawing/2014/main" id="{9855F3FD-0C3E-C446-A43E-9E85CFAA1172}"/>
                </a:ext>
              </a:extLst>
            </p:cNvPr>
            <p:cNvSpPr/>
            <p:nvPr/>
          </p:nvSpPr>
          <p:spPr>
            <a:xfrm>
              <a:off x="3781888" y="5373961"/>
              <a:ext cx="1935851" cy="646331"/>
            </a:xfrm>
            <a:prstGeom prst="rect">
              <a:avLst/>
            </a:prstGeom>
          </p:spPr>
          <p:txBody>
            <a:bodyPr wrap="none">
              <a:spAutoFit/>
            </a:bodyPr>
            <a:lstStyle/>
            <a:p>
              <a:r>
                <a:rPr lang="en-US" dirty="0"/>
                <a:t>2D data structure: </a:t>
              </a:r>
            </a:p>
            <a:p>
              <a:r>
                <a:rPr lang="en-US" dirty="0"/>
                <a:t>Table</a:t>
              </a:r>
            </a:p>
          </p:txBody>
        </p:sp>
        <p:sp>
          <p:nvSpPr>
            <p:cNvPr id="11" name="Rectangle 10">
              <a:extLst>
                <a:ext uri="{FF2B5EF4-FFF2-40B4-BE49-F238E27FC236}">
                  <a16:creationId xmlns:a16="http://schemas.microsoft.com/office/drawing/2014/main" id="{DB6FD0D2-F24C-E148-9F1E-5E0515ADD9F8}"/>
                </a:ext>
              </a:extLst>
            </p:cNvPr>
            <p:cNvSpPr/>
            <p:nvPr/>
          </p:nvSpPr>
          <p:spPr>
            <a:xfrm>
              <a:off x="6499470" y="5494629"/>
              <a:ext cx="1820435" cy="369332"/>
            </a:xfrm>
            <a:prstGeom prst="rect">
              <a:avLst/>
            </a:prstGeom>
          </p:spPr>
          <p:txBody>
            <a:bodyPr wrap="none">
              <a:spAutoFit/>
            </a:bodyPr>
            <a:lstStyle/>
            <a:p>
              <a:r>
                <a:rPr lang="en-US" dirty="0"/>
                <a:t>3D data structure</a:t>
              </a:r>
            </a:p>
          </p:txBody>
        </p:sp>
        <p:cxnSp>
          <p:nvCxnSpPr>
            <p:cNvPr id="20" name="Straight Arrow Connector 19">
              <a:extLst>
                <a:ext uri="{FF2B5EF4-FFF2-40B4-BE49-F238E27FC236}">
                  <a16:creationId xmlns:a16="http://schemas.microsoft.com/office/drawing/2014/main" id="{F3AE54D7-4B15-CE49-A2A0-06ECF05B0A5E}"/>
                </a:ext>
              </a:extLst>
            </p:cNvPr>
            <p:cNvCxnSpPr>
              <a:stCxn id="5" idx="2"/>
              <a:endCxn id="7" idx="0"/>
            </p:cNvCxnSpPr>
            <p:nvPr/>
          </p:nvCxnSpPr>
          <p:spPr>
            <a:xfrm>
              <a:off x="4425889" y="4046067"/>
              <a:ext cx="1" cy="753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B14B94-279A-BB41-A8BF-0857EFFC84C6}"/>
                </a:ext>
              </a:extLst>
            </p:cNvPr>
            <p:cNvCxnSpPr/>
            <p:nvPr/>
          </p:nvCxnSpPr>
          <p:spPr>
            <a:xfrm>
              <a:off x="1622351" y="4272120"/>
              <a:ext cx="552887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7950F5-426D-8A4D-B90B-C3C8D3C6433A}"/>
                </a:ext>
              </a:extLst>
            </p:cNvPr>
            <p:cNvCxnSpPr>
              <a:cxnSpLocks/>
              <a:endCxn id="8" idx="0"/>
            </p:cNvCxnSpPr>
            <p:nvPr/>
          </p:nvCxnSpPr>
          <p:spPr>
            <a:xfrm>
              <a:off x="7136877" y="4278065"/>
              <a:ext cx="14351" cy="5218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598EA2-1962-5C44-AF68-9606C8D84777}"/>
                </a:ext>
              </a:extLst>
            </p:cNvPr>
            <p:cNvCxnSpPr>
              <a:cxnSpLocks/>
            </p:cNvCxnSpPr>
            <p:nvPr/>
          </p:nvCxnSpPr>
          <p:spPr>
            <a:xfrm>
              <a:off x="1622351" y="4277477"/>
              <a:ext cx="14351" cy="5218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0213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B05A0-C6DD-114D-8020-5913E73862CA}"/>
              </a:ext>
            </a:extLst>
          </p:cNvPr>
          <p:cNvSpPr/>
          <p:nvPr/>
        </p:nvSpPr>
        <p:spPr>
          <a:xfrm>
            <a:off x="85344" y="1455527"/>
            <a:ext cx="10533888" cy="2862322"/>
          </a:xfrm>
          <a:prstGeom prst="rect">
            <a:avLst/>
          </a:prstGeom>
        </p:spPr>
        <p:txBody>
          <a:bodyPr wrap="square">
            <a:spAutoFit/>
          </a:bodyPr>
          <a:lstStyle/>
          <a:p>
            <a:r>
              <a:rPr lang="en-IN" dirty="0">
                <a:latin typeface="Helvetica" pitchFamily="2" charset="0"/>
              </a:rPr>
              <a:t>Let us see basic information about the data set and descriptive stats using</a:t>
            </a:r>
          </a:p>
          <a:p>
            <a:endParaRPr lang="en-IN" dirty="0">
              <a:effectLst/>
              <a:latin typeface="Helvetica" pitchFamily="2" charset="0"/>
            </a:endParaRPr>
          </a:p>
          <a:p>
            <a:r>
              <a:rPr lang="en-IN" dirty="0">
                <a:latin typeface="Helvetica" pitchFamily="2" charset="0"/>
              </a:rPr>
              <a:t>.info()</a:t>
            </a:r>
          </a:p>
          <a:p>
            <a:r>
              <a:rPr lang="en-IN" dirty="0">
                <a:effectLst/>
                <a:latin typeface="Helvetica" pitchFamily="2" charset="0"/>
              </a:rPr>
              <a:t>.describe</a:t>
            </a:r>
            <a:r>
              <a:rPr lang="en-IN" dirty="0">
                <a:latin typeface="Helvetica" pitchFamily="2" charset="0"/>
              </a:rPr>
              <a:t>() etc.. Methods</a:t>
            </a:r>
          </a:p>
          <a:p>
            <a:endParaRPr lang="en-IN" dirty="0">
              <a:effectLst/>
              <a:latin typeface="Helvetica" pitchFamily="2" charset="0"/>
            </a:endParaRPr>
          </a:p>
          <a:p>
            <a:r>
              <a:rPr lang="en-IN" dirty="0">
                <a:latin typeface="Helvetica" pitchFamily="2" charset="0"/>
              </a:rPr>
              <a:t>Slice and dice data:</a:t>
            </a:r>
          </a:p>
          <a:p>
            <a:r>
              <a:rPr lang="en-IN" dirty="0">
                <a:latin typeface="Helvetica" pitchFamily="2" charset="0"/>
              </a:rPr>
              <a:t>Top 10 values , </a:t>
            </a:r>
          </a:p>
          <a:p>
            <a:r>
              <a:rPr lang="en-IN" dirty="0">
                <a:latin typeface="Helvetica" pitchFamily="2" charset="0"/>
              </a:rPr>
              <a:t>last 10 values</a:t>
            </a:r>
          </a:p>
          <a:p>
            <a:r>
              <a:rPr lang="en-IN" dirty="0">
                <a:latin typeface="Helvetica" pitchFamily="2" charset="0"/>
              </a:rPr>
              <a:t>Largest group etc based on criteria</a:t>
            </a:r>
          </a:p>
          <a:p>
            <a:endParaRPr lang="en-IN" dirty="0">
              <a:effectLst/>
              <a:latin typeface="Helvetica" pitchFamily="2" charset="0"/>
            </a:endParaRPr>
          </a:p>
        </p:txBody>
      </p:sp>
    </p:spTree>
    <p:extLst>
      <p:ext uri="{BB962C8B-B14F-4D97-AF65-F5344CB8AC3E}">
        <p14:creationId xmlns:p14="http://schemas.microsoft.com/office/powerpoint/2010/main" val="423724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184DB6-7058-7543-90C0-BDB344680B4D}"/>
              </a:ext>
            </a:extLst>
          </p:cNvPr>
          <p:cNvSpPr/>
          <p:nvPr/>
        </p:nvSpPr>
        <p:spPr>
          <a:xfrm>
            <a:off x="0" y="0"/>
            <a:ext cx="6354112" cy="630942"/>
          </a:xfrm>
          <a:prstGeom prst="rect">
            <a:avLst/>
          </a:prstGeom>
        </p:spPr>
        <p:txBody>
          <a:bodyPr wrap="none">
            <a:spAutoFit/>
          </a:bodyPr>
          <a:lstStyle/>
          <a:p>
            <a:r>
              <a:rPr lang="en-US" sz="3500" dirty="0">
                <a:latin typeface="Garamond" panose="02020404030301010803" pitchFamily="18" charset="0"/>
              </a:rPr>
              <a:t>How do we construct pandas series</a:t>
            </a:r>
            <a:endParaRPr lang="en-IN" sz="3500" b="1" i="0" dirty="0">
              <a:solidFill>
                <a:srgbClr val="292929"/>
              </a:solidFill>
              <a:effectLst/>
              <a:latin typeface="Garamond" panose="02020404030301010803" pitchFamily="18" charset="0"/>
            </a:endParaRPr>
          </a:p>
        </p:txBody>
      </p:sp>
      <p:sp>
        <p:nvSpPr>
          <p:cNvPr id="3" name="Rectangle 2">
            <a:extLst>
              <a:ext uri="{FF2B5EF4-FFF2-40B4-BE49-F238E27FC236}">
                <a16:creationId xmlns:a16="http://schemas.microsoft.com/office/drawing/2014/main" id="{EDC1B3D8-EB2B-BA4B-96C1-BAADD7B95CCC}"/>
              </a:ext>
            </a:extLst>
          </p:cNvPr>
          <p:cNvSpPr/>
          <p:nvPr/>
        </p:nvSpPr>
        <p:spPr>
          <a:xfrm>
            <a:off x="215624" y="1424593"/>
            <a:ext cx="11760751" cy="2862322"/>
          </a:xfrm>
          <a:prstGeom prst="rect">
            <a:avLst/>
          </a:prstGeom>
        </p:spPr>
        <p:txBody>
          <a:bodyPr wrap="square">
            <a:spAutoFit/>
          </a:bodyPr>
          <a:lstStyle/>
          <a:p>
            <a:r>
              <a:rPr lang="en-IN" dirty="0"/>
              <a:t>Series is a one-dimensional array like structure with homogeneous data</a:t>
            </a:r>
            <a:r>
              <a:rPr lang="en-IN" i="1" dirty="0">
                <a:solidFill>
                  <a:srgbClr val="292929"/>
                </a:solidFill>
                <a:latin typeface="medium-content-serif-font"/>
              </a:rPr>
              <a:t>. </a:t>
            </a:r>
            <a:r>
              <a:rPr lang="en-IN" dirty="0"/>
              <a:t>Technically, Pandas Series is a one-dimensional labelled array capable of holding any data type</a:t>
            </a:r>
            <a:endParaRPr lang="en-IN" i="1" dirty="0">
              <a:solidFill>
                <a:srgbClr val="292929"/>
              </a:solidFill>
              <a:latin typeface="medium-content-serif-font"/>
            </a:endParaRPr>
          </a:p>
          <a:p>
            <a:endParaRPr lang="en-IN" i="1" dirty="0">
              <a:solidFill>
                <a:srgbClr val="292929"/>
              </a:solidFill>
              <a:latin typeface="medium-content-serif-font"/>
            </a:endParaRPr>
          </a:p>
          <a:p>
            <a:r>
              <a:rPr lang="en-IN" i="1" dirty="0">
                <a:solidFill>
                  <a:srgbClr val="292929"/>
                </a:solidFill>
                <a:latin typeface="medium-content-serif-font"/>
              </a:rPr>
              <a:t>The general way to create a Series is to call:</a:t>
            </a:r>
            <a:endParaRPr lang="en-IN" dirty="0">
              <a:solidFill>
                <a:srgbClr val="292929"/>
              </a:solidFill>
              <a:latin typeface="Menlo" panose="020B0609030804020204" pitchFamily="49" charset="0"/>
            </a:endParaRPr>
          </a:p>
          <a:p>
            <a:endParaRPr lang="en-IN" dirty="0">
              <a:solidFill>
                <a:srgbClr val="292929"/>
              </a:solidFill>
              <a:latin typeface="Menlo" panose="020B0609030804020204" pitchFamily="49" charset="0"/>
            </a:endParaRPr>
          </a:p>
          <a:p>
            <a:r>
              <a:rPr lang="en-IN" dirty="0" err="1">
                <a:solidFill>
                  <a:srgbClr val="292929"/>
                </a:solidFill>
                <a:latin typeface="Menlo" panose="020B0609030804020204" pitchFamily="49" charset="0"/>
              </a:rPr>
              <a:t>pd.Series</a:t>
            </a:r>
            <a:r>
              <a:rPr lang="en-IN" dirty="0">
                <a:solidFill>
                  <a:srgbClr val="292929"/>
                </a:solidFill>
                <a:latin typeface="Menlo" panose="020B0609030804020204" pitchFamily="49" charset="0"/>
              </a:rPr>
              <a:t>(data, index=index)</a:t>
            </a:r>
          </a:p>
          <a:p>
            <a:endParaRPr lang="en-IN" dirty="0">
              <a:solidFill>
                <a:srgbClr val="292929"/>
              </a:solidFill>
              <a:latin typeface="Menlo" panose="020B0609030804020204" pitchFamily="49" charset="0"/>
            </a:endParaRPr>
          </a:p>
          <a:p>
            <a:r>
              <a:rPr lang="en-IN" i="1" dirty="0">
                <a:solidFill>
                  <a:srgbClr val="292929"/>
                </a:solidFill>
                <a:latin typeface="medium-content-serif-font"/>
              </a:rPr>
              <a:t>Here, </a:t>
            </a:r>
            <a:r>
              <a:rPr lang="en-IN" b="1" i="1" dirty="0">
                <a:latin typeface="inherit"/>
              </a:rPr>
              <a:t>data</a:t>
            </a:r>
            <a:r>
              <a:rPr lang="en-IN" i="1" dirty="0">
                <a:solidFill>
                  <a:srgbClr val="292929"/>
                </a:solidFill>
                <a:latin typeface="medium-content-serif-font"/>
              </a:rPr>
              <a:t> can be an NumPy’s </a:t>
            </a:r>
            <a:r>
              <a:rPr lang="en-IN" i="1" dirty="0" err="1"/>
              <a:t>ndarray</a:t>
            </a:r>
            <a:r>
              <a:rPr lang="en-IN" i="1" dirty="0">
                <a:solidFill>
                  <a:srgbClr val="292929"/>
                </a:solidFill>
                <a:latin typeface="medium-content-serif-font"/>
              </a:rPr>
              <a:t>, Python’s </a:t>
            </a:r>
            <a:r>
              <a:rPr lang="en-IN" i="1" dirty="0"/>
              <a:t>list</a:t>
            </a:r>
            <a:r>
              <a:rPr lang="en-IN" i="1" dirty="0">
                <a:solidFill>
                  <a:srgbClr val="292929"/>
                </a:solidFill>
                <a:latin typeface="medium-content-serif-font"/>
              </a:rPr>
              <a:t>, or a scalar value (like </a:t>
            </a:r>
            <a:r>
              <a:rPr lang="en-IN" i="1" dirty="0"/>
              <a:t>5</a:t>
            </a:r>
            <a:r>
              <a:rPr lang="en-IN" i="1" dirty="0">
                <a:solidFill>
                  <a:srgbClr val="292929"/>
                </a:solidFill>
                <a:latin typeface="medium-content-serif-font"/>
              </a:rPr>
              <a:t>). The passed </a:t>
            </a:r>
            <a:r>
              <a:rPr lang="en-IN" b="1" i="1" dirty="0">
                <a:latin typeface="inherit"/>
              </a:rPr>
              <a:t>index</a:t>
            </a:r>
            <a:r>
              <a:rPr lang="en-IN" i="1" dirty="0">
                <a:solidFill>
                  <a:srgbClr val="292929"/>
                </a:solidFill>
                <a:latin typeface="medium-content-serif-font"/>
              </a:rPr>
              <a:t> is a list of axis labels.</a:t>
            </a:r>
            <a:endParaRPr lang="en-US" dirty="0"/>
          </a:p>
          <a:p>
            <a:endParaRPr lang="en-US" dirty="0"/>
          </a:p>
          <a:p>
            <a:r>
              <a:rPr lang="en-IN" i="1" dirty="0">
                <a:solidFill>
                  <a:srgbClr val="292929"/>
                </a:solidFill>
                <a:latin typeface="medium-content-serif-font"/>
              </a:rPr>
              <a:t> </a:t>
            </a:r>
            <a:endParaRPr lang="en-US" dirty="0"/>
          </a:p>
        </p:txBody>
      </p:sp>
      <p:pic>
        <p:nvPicPr>
          <p:cNvPr id="1026" name="Picture 2" descr="Image for post">
            <a:extLst>
              <a:ext uri="{FF2B5EF4-FFF2-40B4-BE49-F238E27FC236}">
                <a16:creationId xmlns:a16="http://schemas.microsoft.com/office/drawing/2014/main" id="{0A23A8EF-6642-2A4A-84D8-8F68F0931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312" y="4286915"/>
            <a:ext cx="6808942" cy="257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7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09270-77C8-6247-9FF8-464C903E5A58}"/>
              </a:ext>
            </a:extLst>
          </p:cNvPr>
          <p:cNvSpPr txBox="1"/>
          <p:nvPr/>
        </p:nvSpPr>
        <p:spPr>
          <a:xfrm>
            <a:off x="0" y="0"/>
            <a:ext cx="2953053" cy="630942"/>
          </a:xfrm>
          <a:prstGeom prst="rect">
            <a:avLst/>
          </a:prstGeom>
          <a:noFill/>
        </p:spPr>
        <p:txBody>
          <a:bodyPr wrap="none" rtlCol="0">
            <a:spAutoFit/>
          </a:bodyPr>
          <a:lstStyle/>
          <a:p>
            <a:r>
              <a:rPr lang="en-US" sz="3500" dirty="0">
                <a:latin typeface="Garamond" panose="02020404030301010803" pitchFamily="18" charset="0"/>
              </a:rPr>
              <a:t>Series Methods </a:t>
            </a:r>
          </a:p>
        </p:txBody>
      </p:sp>
      <p:sp>
        <p:nvSpPr>
          <p:cNvPr id="4" name="TextBox 3">
            <a:extLst>
              <a:ext uri="{FF2B5EF4-FFF2-40B4-BE49-F238E27FC236}">
                <a16:creationId xmlns:a16="http://schemas.microsoft.com/office/drawing/2014/main" id="{CE5DE08A-8320-AF43-B452-64E465539F3B}"/>
              </a:ext>
            </a:extLst>
          </p:cNvPr>
          <p:cNvSpPr txBox="1"/>
          <p:nvPr/>
        </p:nvSpPr>
        <p:spPr>
          <a:xfrm>
            <a:off x="276726" y="1058779"/>
            <a:ext cx="6968703" cy="369332"/>
          </a:xfrm>
          <a:prstGeom prst="rect">
            <a:avLst/>
          </a:prstGeom>
          <a:noFill/>
        </p:spPr>
        <p:txBody>
          <a:bodyPr wrap="none" rtlCol="0">
            <a:spAutoFit/>
          </a:bodyPr>
          <a:lstStyle/>
          <a:p>
            <a:r>
              <a:rPr lang="en-US" dirty="0"/>
              <a:t>Let us use “</a:t>
            </a:r>
            <a:r>
              <a:rPr lang="en-US" dirty="0" err="1"/>
              <a:t>movies.csv</a:t>
            </a:r>
            <a:r>
              <a:rPr lang="en-US" dirty="0"/>
              <a:t>” for understanding series methods and attributes.</a:t>
            </a:r>
          </a:p>
        </p:txBody>
      </p:sp>
      <p:graphicFrame>
        <p:nvGraphicFramePr>
          <p:cNvPr id="10" name="Table 9">
            <a:extLst>
              <a:ext uri="{FF2B5EF4-FFF2-40B4-BE49-F238E27FC236}">
                <a16:creationId xmlns:a16="http://schemas.microsoft.com/office/drawing/2014/main" id="{97A5FA9D-00DB-564B-BF14-6B7C13811030}"/>
              </a:ext>
            </a:extLst>
          </p:cNvPr>
          <p:cNvGraphicFramePr>
            <a:graphicFrameLocks noGrp="1"/>
          </p:cNvGraphicFramePr>
          <p:nvPr>
            <p:extLst>
              <p:ext uri="{D42A27DB-BD31-4B8C-83A1-F6EECF244321}">
                <p14:modId xmlns:p14="http://schemas.microsoft.com/office/powerpoint/2010/main" val="3256552696"/>
              </p:ext>
            </p:extLst>
          </p:nvPr>
        </p:nvGraphicFramePr>
        <p:xfrm>
          <a:off x="1003300" y="2237026"/>
          <a:ext cx="6527800" cy="2133600"/>
        </p:xfrm>
        <a:graphic>
          <a:graphicData uri="http://schemas.openxmlformats.org/drawingml/2006/table">
            <a:tbl>
              <a:tblPr/>
              <a:tblGrid>
                <a:gridCol w="3162300">
                  <a:extLst>
                    <a:ext uri="{9D8B030D-6E8A-4147-A177-3AD203B41FA5}">
                      <a16:colId xmlns:a16="http://schemas.microsoft.com/office/drawing/2014/main" val="1345078006"/>
                    </a:ext>
                  </a:extLst>
                </a:gridCol>
                <a:gridCol w="3365500">
                  <a:extLst>
                    <a:ext uri="{9D8B030D-6E8A-4147-A177-3AD203B41FA5}">
                      <a16:colId xmlns:a16="http://schemas.microsoft.com/office/drawing/2014/main" val="691653031"/>
                    </a:ext>
                  </a:extLst>
                </a:gridCol>
              </a:tblGrid>
              <a:tr h="304800">
                <a:tc>
                  <a:txBody>
                    <a:bodyPr/>
                    <a:lstStyle/>
                    <a:p>
                      <a:pPr algn="l" fontAlgn="b"/>
                      <a:r>
                        <a:rPr lang="en-IN" sz="1800" b="1" i="0" u="none" strike="noStrike">
                          <a:solidFill>
                            <a:srgbClr val="000000"/>
                          </a:solidFill>
                          <a:effectLst/>
                          <a:latin typeface="Calibri" panose="020F0502020204030204" pitchFamily="34" charset="0"/>
                        </a:rPr>
                        <a:t>series.method()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1800" b="1" i="0" u="none" strike="noStrike">
                          <a:solidFill>
                            <a:srgbClr val="000000"/>
                          </a:solidFill>
                          <a:effectLst/>
                          <a:latin typeface="Calibri" panose="020F0502020204030204" pitchFamily="34" charset="0"/>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669090766"/>
                  </a:ext>
                </a:extLst>
              </a:tr>
              <a:tr h="304800">
                <a:tc>
                  <a:txBody>
                    <a:bodyPr/>
                    <a:lstStyle/>
                    <a:p>
                      <a:pPr algn="l" fontAlgn="b"/>
                      <a:r>
                        <a:rPr lang="en-IN" sz="1800" b="0" i="0" u="none" strike="noStrike">
                          <a:solidFill>
                            <a:srgbClr val="000000"/>
                          </a:solidFill>
                          <a:effectLst/>
                          <a:latin typeface="Calibri" panose="020F0502020204030204" pitchFamily="34" charset="0"/>
                        </a:rPr>
                        <a:t>.head()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lists the first five entries of a Series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092645"/>
                  </a:ext>
                </a:extLst>
              </a:tr>
              <a:tr h="304800">
                <a:tc>
                  <a:txBody>
                    <a:bodyPr/>
                    <a:lstStyle/>
                    <a:p>
                      <a:pPr algn="l" fontAlgn="b"/>
                      <a:r>
                        <a:rPr lang="en-IN" sz="1800" b="1" i="0" u="none" strike="noStrike">
                          <a:solidFill>
                            <a:srgbClr val="ED7D31"/>
                          </a:solidFill>
                          <a:effectLst/>
                          <a:latin typeface="Calibri" panose="020F0502020204030204" pitchFamily="34" charset="0"/>
                        </a:rPr>
                        <a:t>.value_counts()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ED7D31"/>
                          </a:solidFill>
                          <a:effectLst/>
                          <a:latin typeface="Calibri" panose="020F0502020204030204" pitchFamily="34" charset="0"/>
                        </a:rPr>
                        <a:t>calculates the frequencies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276890"/>
                  </a:ext>
                </a:extLst>
              </a:tr>
              <a:tr h="304800">
                <a:tc>
                  <a:txBody>
                    <a:bodyPr/>
                    <a:lstStyle/>
                    <a:p>
                      <a:pPr algn="l" fontAlgn="b"/>
                      <a:r>
                        <a:rPr lang="en-IN" sz="1800" b="1" i="0" u="none" strike="noStrike">
                          <a:solidFill>
                            <a:srgbClr val="ED7D31"/>
                          </a:solidFill>
                          <a:effectLst/>
                          <a:latin typeface="Calibri" panose="020F0502020204030204" pitchFamily="34" charset="0"/>
                        </a:rPr>
                        <a:t>.value_counts(normalize=True)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ED7D31"/>
                          </a:solidFill>
                          <a:effectLst/>
                          <a:latin typeface="Calibri" panose="020F0502020204030204" pitchFamily="34" charset="0"/>
                        </a:rPr>
                        <a:t>relative frequencies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719910"/>
                  </a:ext>
                </a:extLst>
              </a:tr>
              <a:tr h="304800">
                <a:tc>
                  <a:txBody>
                    <a:bodyPr/>
                    <a:lstStyle/>
                    <a:p>
                      <a:pPr algn="l" fontAlgn="b"/>
                      <a:r>
                        <a:rPr lang="en-IN" sz="1800" b="0" i="0" u="none" strike="noStrike">
                          <a:solidFill>
                            <a:srgbClr val="000000"/>
                          </a:solidFill>
                          <a:effectLst/>
                          <a:latin typeface="Calibri" panose="020F0502020204030204" pitchFamily="34" charset="0"/>
                        </a:rPr>
                        <a:t>.size() ,.shape(),len()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Count the number of elements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01666"/>
                  </a:ext>
                </a:extLst>
              </a:tr>
              <a:tr h="304800">
                <a:tc>
                  <a:txBody>
                    <a:bodyPr/>
                    <a:lstStyle/>
                    <a:p>
                      <a:pPr algn="l" fontAlgn="b"/>
                      <a:r>
                        <a:rPr lang="en-IN" sz="1800" b="0" i="0" u="none" strike="noStrike">
                          <a:solidFill>
                            <a:srgbClr val="000000"/>
                          </a:solidFill>
                          <a:effectLst/>
                          <a:latin typeface="Calibri" panose="020F0502020204030204" pitchFamily="34" charset="0"/>
                        </a:rPr>
                        <a:t>.unique()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unique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9551295"/>
                  </a:ext>
                </a:extLst>
              </a:tr>
              <a:tr h="304800">
                <a:tc>
                  <a:txBody>
                    <a:bodyPr/>
                    <a:lstStyle/>
                    <a:p>
                      <a:pPr algn="l" fontAlgn="b"/>
                      <a:r>
                        <a:rPr lang="en-IN" sz="1800" b="0" i="0" u="none" strike="noStrike">
                          <a:solidFill>
                            <a:srgbClr val="000000"/>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number of non-missing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724979"/>
                  </a:ext>
                </a:extLst>
              </a:tr>
            </a:tbl>
          </a:graphicData>
        </a:graphic>
      </p:graphicFrame>
    </p:spTree>
    <p:extLst>
      <p:ext uri="{BB962C8B-B14F-4D97-AF65-F5344CB8AC3E}">
        <p14:creationId xmlns:p14="http://schemas.microsoft.com/office/powerpoint/2010/main" val="219205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D1375D-E591-1840-A3EC-D149A22E1716}"/>
              </a:ext>
            </a:extLst>
          </p:cNvPr>
          <p:cNvGraphicFramePr>
            <a:graphicFrameLocks noGrp="1"/>
          </p:cNvGraphicFramePr>
          <p:nvPr>
            <p:extLst>
              <p:ext uri="{D42A27DB-BD31-4B8C-83A1-F6EECF244321}">
                <p14:modId xmlns:p14="http://schemas.microsoft.com/office/powerpoint/2010/main" val="3146925784"/>
              </p:ext>
            </p:extLst>
          </p:nvPr>
        </p:nvGraphicFramePr>
        <p:xfrm>
          <a:off x="264224" y="1800422"/>
          <a:ext cx="4813300" cy="2386965"/>
        </p:xfrm>
        <a:graphic>
          <a:graphicData uri="http://schemas.openxmlformats.org/drawingml/2006/table">
            <a:tbl>
              <a:tblPr/>
              <a:tblGrid>
                <a:gridCol w="1448756">
                  <a:extLst>
                    <a:ext uri="{9D8B030D-6E8A-4147-A177-3AD203B41FA5}">
                      <a16:colId xmlns:a16="http://schemas.microsoft.com/office/drawing/2014/main" val="3804711568"/>
                    </a:ext>
                  </a:extLst>
                </a:gridCol>
                <a:gridCol w="3364544">
                  <a:extLst>
                    <a:ext uri="{9D8B030D-6E8A-4147-A177-3AD203B41FA5}">
                      <a16:colId xmlns:a16="http://schemas.microsoft.com/office/drawing/2014/main" val="1177588111"/>
                    </a:ext>
                  </a:extLst>
                </a:gridCol>
              </a:tblGrid>
              <a:tr h="304800">
                <a:tc gridSpan="2">
                  <a:txBody>
                    <a:bodyPr/>
                    <a:lstStyle/>
                    <a:p>
                      <a:pPr algn="ctr" fontAlgn="b"/>
                      <a:r>
                        <a:rPr lang="en-IN" sz="1800" b="1" i="0" u="none" strike="noStrike">
                          <a:solidFill>
                            <a:srgbClr val="000000"/>
                          </a:solidFill>
                          <a:effectLst/>
                          <a:latin typeface="Calibri" panose="020F0502020204030204" pitchFamily="34" charset="0"/>
                        </a:rPr>
                        <a:t>Data Analysis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en-US"/>
                    </a:p>
                  </a:txBody>
                  <a:tcPr/>
                </a:tc>
                <a:extLst>
                  <a:ext uri="{0D108BD9-81ED-4DB2-BD59-A6C34878D82A}">
                    <a16:rowId xmlns:a16="http://schemas.microsoft.com/office/drawing/2014/main" val="2066935772"/>
                  </a:ext>
                </a:extLst>
              </a:tr>
              <a:tr h="304800">
                <a:tc>
                  <a:txBody>
                    <a:bodyPr/>
                    <a:lstStyle/>
                    <a:p>
                      <a:pPr algn="l" fontAlgn="b"/>
                      <a:r>
                        <a:rPr lang="en-IN" sz="1800" b="0" i="0" u="none" strike="noStrike">
                          <a:solidFill>
                            <a:srgbClr val="4472C4"/>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Minimum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028089"/>
                  </a:ext>
                </a:extLst>
              </a:tr>
              <a:tr h="304800">
                <a:tc>
                  <a:txBody>
                    <a:bodyPr/>
                    <a:lstStyle/>
                    <a:p>
                      <a:pPr algn="l" fontAlgn="b"/>
                      <a:r>
                        <a:rPr lang="en-IN" sz="1800" b="0" i="0" u="none" strike="noStrike">
                          <a:solidFill>
                            <a:srgbClr val="4472C4"/>
                          </a:solidFill>
                          <a:effectLst/>
                          <a:latin typeface="Calibri" panose="020F0502020204030204" pitchFamily="34" charset="0"/>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Maximum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09632"/>
                  </a:ext>
                </a:extLst>
              </a:tr>
              <a:tr h="304800">
                <a:tc>
                  <a:txBody>
                    <a:bodyPr/>
                    <a:lstStyle/>
                    <a:p>
                      <a:pPr algn="l" fontAlgn="b"/>
                      <a:r>
                        <a:rPr lang="en-IN" sz="1800" b="0" i="0" u="none" strike="noStrike">
                          <a:solidFill>
                            <a:srgbClr val="4472C4"/>
                          </a:solidFill>
                          <a:effectLst/>
                          <a:latin typeface="Calibri" panose="020F0502020204030204" pitchFamily="34" charset="0"/>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591190"/>
                  </a:ext>
                </a:extLst>
              </a:tr>
              <a:tr h="304800">
                <a:tc>
                  <a:txBody>
                    <a:bodyPr/>
                    <a:lstStyle/>
                    <a:p>
                      <a:pPr algn="l" fontAlgn="b"/>
                      <a:r>
                        <a:rPr lang="en-IN" sz="1800" b="0" i="0" u="none" strike="noStrike">
                          <a:solidFill>
                            <a:srgbClr val="4472C4"/>
                          </a:solidFill>
                          <a:effectLst/>
                          <a:latin typeface="Calibri" panose="020F050202020403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4444728"/>
                  </a:ext>
                </a:extLst>
              </a:tr>
              <a:tr h="304800">
                <a:tc>
                  <a:txBody>
                    <a:bodyPr/>
                    <a:lstStyle/>
                    <a:p>
                      <a:pPr algn="l" fontAlgn="b"/>
                      <a:r>
                        <a:rPr lang="en-IN" sz="1800" b="0" i="0" u="none" strike="noStrike">
                          <a:solidFill>
                            <a:srgbClr val="4472C4"/>
                          </a:solidFill>
                          <a:effectLst/>
                          <a:latin typeface="Calibri" panose="020F0502020204030204" pitchFamily="34" charset="0"/>
                        </a:rPr>
                        <a:t> .std()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114721"/>
                  </a:ext>
                </a:extLst>
              </a:tr>
              <a:tr h="304800">
                <a:tc>
                  <a:txBody>
                    <a:bodyPr/>
                    <a:lstStyle/>
                    <a:p>
                      <a:pPr algn="l" fontAlgn="b"/>
                      <a:r>
                        <a:rPr lang="en-IN" sz="1800" b="0" i="0" u="none" strike="noStrike">
                          <a:solidFill>
                            <a:srgbClr val="4472C4"/>
                          </a:solidFill>
                          <a:effectLst/>
                          <a:latin typeface="Calibri" panose="020F0502020204030204" pitchFamily="34" charset="0"/>
                        </a:rPr>
                        <a:t>.describe()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4472C4"/>
                          </a:solidFill>
                          <a:effectLst/>
                          <a:latin typeface="Calibri" panose="020F0502020204030204" pitchFamily="34" charset="0"/>
                        </a:rPr>
                        <a:t>summary</a:t>
                      </a:r>
                      <a:br>
                        <a:rPr lang="en-IN" sz="1800" b="0" i="0" u="none" strike="noStrike" dirty="0">
                          <a:solidFill>
                            <a:srgbClr val="4472C4"/>
                          </a:solidFill>
                          <a:effectLst/>
                          <a:latin typeface="Calibri" panose="020F0502020204030204" pitchFamily="34" charset="0"/>
                        </a:rPr>
                      </a:br>
                      <a:r>
                        <a:rPr lang="en-IN" sz="1800" b="0" i="0" u="none" strike="noStrike" dirty="0">
                          <a:solidFill>
                            <a:srgbClr val="4472C4"/>
                          </a:solidFill>
                          <a:effectLst/>
                          <a:latin typeface="Calibri" panose="020F0502020204030204" pitchFamily="34" charset="0"/>
                        </a:rPr>
                        <a:t>statistics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065737"/>
                  </a:ext>
                </a:extLst>
              </a:tr>
            </a:tbl>
          </a:graphicData>
        </a:graphic>
      </p:graphicFrame>
      <p:graphicFrame>
        <p:nvGraphicFramePr>
          <p:cNvPr id="6" name="Table 5">
            <a:extLst>
              <a:ext uri="{FF2B5EF4-FFF2-40B4-BE49-F238E27FC236}">
                <a16:creationId xmlns:a16="http://schemas.microsoft.com/office/drawing/2014/main" id="{2C904573-C21A-A045-A570-4DA9CB9EE0F0}"/>
              </a:ext>
            </a:extLst>
          </p:cNvPr>
          <p:cNvGraphicFramePr>
            <a:graphicFrameLocks noGrp="1"/>
          </p:cNvGraphicFramePr>
          <p:nvPr>
            <p:extLst>
              <p:ext uri="{D42A27DB-BD31-4B8C-83A1-F6EECF244321}">
                <p14:modId xmlns:p14="http://schemas.microsoft.com/office/powerpoint/2010/main" val="3089505745"/>
              </p:ext>
            </p:extLst>
          </p:nvPr>
        </p:nvGraphicFramePr>
        <p:xfrm>
          <a:off x="264224" y="5321050"/>
          <a:ext cx="4813300" cy="1219200"/>
        </p:xfrm>
        <a:graphic>
          <a:graphicData uri="http://schemas.openxmlformats.org/drawingml/2006/table">
            <a:tbl>
              <a:tblPr/>
              <a:tblGrid>
                <a:gridCol w="1448756">
                  <a:extLst>
                    <a:ext uri="{9D8B030D-6E8A-4147-A177-3AD203B41FA5}">
                      <a16:colId xmlns:a16="http://schemas.microsoft.com/office/drawing/2014/main" val="887530923"/>
                    </a:ext>
                  </a:extLst>
                </a:gridCol>
                <a:gridCol w="3364544">
                  <a:extLst>
                    <a:ext uri="{9D8B030D-6E8A-4147-A177-3AD203B41FA5}">
                      <a16:colId xmlns:a16="http://schemas.microsoft.com/office/drawing/2014/main" val="2438930990"/>
                    </a:ext>
                  </a:extLst>
                </a:gridCol>
              </a:tblGrid>
              <a:tr h="304800">
                <a:tc gridSpan="2">
                  <a:txBody>
                    <a:bodyPr/>
                    <a:lstStyle/>
                    <a:p>
                      <a:pPr algn="ctr" fontAlgn="b"/>
                      <a:r>
                        <a:rPr lang="en-IN" sz="1800" b="1" i="0" u="none" strike="noStrike">
                          <a:solidFill>
                            <a:srgbClr val="000000"/>
                          </a:solidFill>
                          <a:effectLst/>
                          <a:latin typeface="Calibri" panose="020F0502020204030204" pitchFamily="34" charset="0"/>
                        </a:rPr>
                        <a:t>Missing Values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en-US"/>
                    </a:p>
                  </a:txBody>
                  <a:tcPr/>
                </a:tc>
                <a:extLst>
                  <a:ext uri="{0D108BD9-81ED-4DB2-BD59-A6C34878D82A}">
                    <a16:rowId xmlns:a16="http://schemas.microsoft.com/office/drawing/2014/main" val="2299019993"/>
                  </a:ext>
                </a:extLst>
              </a:tr>
              <a:tr h="304800">
                <a:tc>
                  <a:txBody>
                    <a:bodyPr/>
                    <a:lstStyle/>
                    <a:p>
                      <a:pPr algn="l" fontAlgn="b"/>
                      <a:r>
                        <a:rPr lang="en-IN" sz="1800" b="0" i="0" u="none" strike="noStrike">
                          <a:solidFill>
                            <a:srgbClr val="4472C4"/>
                          </a:solidFill>
                          <a:effectLst/>
                          <a:latin typeface="Calibri" panose="020F0502020204030204" pitchFamily="34" charset="0"/>
                        </a:rPr>
                        <a:t>.isna()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Missing values. Returns 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891700"/>
                  </a:ext>
                </a:extLst>
              </a:tr>
              <a:tr h="304800">
                <a:tc>
                  <a:txBody>
                    <a:bodyPr/>
                    <a:lstStyle/>
                    <a:p>
                      <a:pPr algn="l" fontAlgn="b"/>
                      <a:r>
                        <a:rPr lang="en-IN" sz="1800" b="0" i="0" u="none" strike="noStrike">
                          <a:solidFill>
                            <a:srgbClr val="4472C4"/>
                          </a:solidFill>
                          <a:effectLst/>
                          <a:latin typeface="Calibri" panose="020F0502020204030204" pitchFamily="34" charset="0"/>
                        </a:rPr>
                        <a:t>.fillna(0)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4472C4"/>
                          </a:solidFill>
                          <a:effectLst/>
                          <a:latin typeface="Calibri" panose="020F0502020204030204" pitchFamily="34" charset="0"/>
                        </a:rPr>
                        <a:t>Fill missing values with zero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71874"/>
                  </a:ext>
                </a:extLst>
              </a:tr>
              <a:tr h="304800">
                <a:tc>
                  <a:txBody>
                    <a:bodyPr/>
                    <a:lstStyle/>
                    <a:p>
                      <a:pPr algn="l" fontAlgn="b"/>
                      <a:r>
                        <a:rPr lang="en-IN" sz="1800" b="0" i="0" u="none" strike="noStrike">
                          <a:solidFill>
                            <a:srgbClr val="4472C4"/>
                          </a:solidFill>
                          <a:effectLst/>
                          <a:latin typeface="Calibri" panose="020F0502020204030204" pitchFamily="34" charset="0"/>
                        </a:rPr>
                        <a:t>.dropna()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4472C4"/>
                          </a:solidFill>
                          <a:effectLst/>
                          <a:latin typeface="Calibri" panose="020F0502020204030204" pitchFamily="34" charset="0"/>
                        </a:rPr>
                        <a:t>Drop the missing value records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172584"/>
                  </a:ext>
                </a:extLst>
              </a:tr>
            </a:tbl>
          </a:graphicData>
        </a:graphic>
      </p:graphicFrame>
      <p:sp>
        <p:nvSpPr>
          <p:cNvPr id="7" name="TextBox 6">
            <a:extLst>
              <a:ext uri="{FF2B5EF4-FFF2-40B4-BE49-F238E27FC236}">
                <a16:creationId xmlns:a16="http://schemas.microsoft.com/office/drawing/2014/main" id="{5B4B6867-1C74-014C-9BB3-CF3DDEF3D032}"/>
              </a:ext>
            </a:extLst>
          </p:cNvPr>
          <p:cNvSpPr txBox="1"/>
          <p:nvPr/>
        </p:nvSpPr>
        <p:spPr>
          <a:xfrm>
            <a:off x="6096000" y="2809238"/>
            <a:ext cx="3226845" cy="369332"/>
          </a:xfrm>
          <a:prstGeom prst="rect">
            <a:avLst/>
          </a:prstGeom>
          <a:noFill/>
        </p:spPr>
        <p:txBody>
          <a:bodyPr wrap="none" rtlCol="0">
            <a:spAutoFit/>
          </a:bodyPr>
          <a:lstStyle/>
          <a:p>
            <a:r>
              <a:rPr lang="en-US" dirty="0"/>
              <a:t>Data Analysis methods for series</a:t>
            </a:r>
          </a:p>
        </p:txBody>
      </p:sp>
      <p:sp>
        <p:nvSpPr>
          <p:cNvPr id="8" name="TextBox 7">
            <a:extLst>
              <a:ext uri="{FF2B5EF4-FFF2-40B4-BE49-F238E27FC236}">
                <a16:creationId xmlns:a16="http://schemas.microsoft.com/office/drawing/2014/main" id="{869B0168-F91A-DE44-BBFC-14EA357E0003}"/>
              </a:ext>
            </a:extLst>
          </p:cNvPr>
          <p:cNvSpPr txBox="1"/>
          <p:nvPr/>
        </p:nvSpPr>
        <p:spPr>
          <a:xfrm>
            <a:off x="6096000" y="5730486"/>
            <a:ext cx="4300408" cy="646331"/>
          </a:xfrm>
          <a:prstGeom prst="rect">
            <a:avLst/>
          </a:prstGeom>
          <a:noFill/>
        </p:spPr>
        <p:txBody>
          <a:bodyPr wrap="none" rtlCol="0">
            <a:spAutoFit/>
          </a:bodyPr>
          <a:lstStyle/>
          <a:p>
            <a:r>
              <a:rPr lang="en-US" dirty="0"/>
              <a:t>Missing value identifications and treatment </a:t>
            </a:r>
          </a:p>
          <a:p>
            <a:r>
              <a:rPr lang="en-US" dirty="0"/>
              <a:t>methods for series</a:t>
            </a:r>
          </a:p>
        </p:txBody>
      </p:sp>
      <p:sp>
        <p:nvSpPr>
          <p:cNvPr id="9" name="TextBox 8">
            <a:extLst>
              <a:ext uri="{FF2B5EF4-FFF2-40B4-BE49-F238E27FC236}">
                <a16:creationId xmlns:a16="http://schemas.microsoft.com/office/drawing/2014/main" id="{342F39B9-E910-A340-B688-792BF372FE20}"/>
              </a:ext>
            </a:extLst>
          </p:cNvPr>
          <p:cNvSpPr txBox="1"/>
          <p:nvPr/>
        </p:nvSpPr>
        <p:spPr>
          <a:xfrm>
            <a:off x="0" y="0"/>
            <a:ext cx="2953053" cy="630942"/>
          </a:xfrm>
          <a:prstGeom prst="rect">
            <a:avLst/>
          </a:prstGeom>
          <a:noFill/>
        </p:spPr>
        <p:txBody>
          <a:bodyPr wrap="none" rtlCol="0">
            <a:spAutoFit/>
          </a:bodyPr>
          <a:lstStyle/>
          <a:p>
            <a:r>
              <a:rPr lang="en-US" sz="3500" dirty="0">
                <a:latin typeface="Garamond" panose="02020404030301010803" pitchFamily="18" charset="0"/>
              </a:rPr>
              <a:t>Series Methods </a:t>
            </a:r>
          </a:p>
        </p:txBody>
      </p:sp>
    </p:spTree>
    <p:extLst>
      <p:ext uri="{BB962C8B-B14F-4D97-AF65-F5344CB8AC3E}">
        <p14:creationId xmlns:p14="http://schemas.microsoft.com/office/powerpoint/2010/main" val="94673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B7CFA4-CC59-724A-B708-63A2314463F3}"/>
              </a:ext>
            </a:extLst>
          </p:cNvPr>
          <p:cNvSpPr/>
          <p:nvPr/>
        </p:nvSpPr>
        <p:spPr>
          <a:xfrm>
            <a:off x="0" y="0"/>
            <a:ext cx="3135795" cy="630942"/>
          </a:xfrm>
          <a:prstGeom prst="rect">
            <a:avLst/>
          </a:prstGeom>
        </p:spPr>
        <p:txBody>
          <a:bodyPr wrap="none">
            <a:spAutoFit/>
          </a:bodyPr>
          <a:lstStyle/>
          <a:p>
            <a:r>
              <a:rPr lang="en-IN" sz="3500" dirty="0">
                <a:latin typeface="Garamond" panose="02020404030301010803" pitchFamily="18" charset="0"/>
              </a:rPr>
              <a:t>Series operations</a:t>
            </a:r>
          </a:p>
        </p:txBody>
      </p:sp>
      <p:sp>
        <p:nvSpPr>
          <p:cNvPr id="4" name="Rectangle 3">
            <a:extLst>
              <a:ext uri="{FF2B5EF4-FFF2-40B4-BE49-F238E27FC236}">
                <a16:creationId xmlns:a16="http://schemas.microsoft.com/office/drawing/2014/main" id="{0EA626EC-3B3F-7644-8242-F977A5A559F1}"/>
              </a:ext>
            </a:extLst>
          </p:cNvPr>
          <p:cNvSpPr/>
          <p:nvPr/>
        </p:nvSpPr>
        <p:spPr>
          <a:xfrm>
            <a:off x="88232" y="1006187"/>
            <a:ext cx="9861884" cy="646331"/>
          </a:xfrm>
          <a:prstGeom prst="rect">
            <a:avLst/>
          </a:prstGeom>
        </p:spPr>
        <p:txBody>
          <a:bodyPr wrap="square">
            <a:spAutoFit/>
          </a:bodyPr>
          <a:lstStyle/>
          <a:p>
            <a:r>
              <a:rPr lang="en-IN" dirty="0">
                <a:latin typeface="Helvetica" pitchFamily="2" charset="0"/>
              </a:rPr>
              <a:t>There exist a vast number of operators in Python for manipulating objects. For instance, when</a:t>
            </a:r>
          </a:p>
          <a:p>
            <a:r>
              <a:rPr lang="en-IN" dirty="0">
                <a:latin typeface="Helvetica" pitchFamily="2" charset="0"/>
              </a:rPr>
              <a:t>the plus operator is placed between two integers</a:t>
            </a:r>
            <a:endParaRPr lang="en-IN" dirty="0">
              <a:effectLst/>
              <a:latin typeface="Helvetica" pitchFamily="2" charset="0"/>
            </a:endParaRPr>
          </a:p>
        </p:txBody>
      </p:sp>
      <p:pic>
        <p:nvPicPr>
          <p:cNvPr id="5" name="Picture 4">
            <a:extLst>
              <a:ext uri="{FF2B5EF4-FFF2-40B4-BE49-F238E27FC236}">
                <a16:creationId xmlns:a16="http://schemas.microsoft.com/office/drawing/2014/main" id="{DEC8CD75-30BA-CF47-857E-DC1AC8E7C7A1}"/>
              </a:ext>
            </a:extLst>
          </p:cNvPr>
          <p:cNvPicPr>
            <a:picLocks noChangeAspect="1"/>
          </p:cNvPicPr>
          <p:nvPr/>
        </p:nvPicPr>
        <p:blipFill>
          <a:blip r:embed="rId2"/>
          <a:stretch>
            <a:fillRect/>
          </a:stretch>
        </p:blipFill>
        <p:spPr>
          <a:xfrm>
            <a:off x="88232" y="2405314"/>
            <a:ext cx="9499600" cy="1181100"/>
          </a:xfrm>
          <a:prstGeom prst="rect">
            <a:avLst/>
          </a:prstGeom>
        </p:spPr>
      </p:pic>
    </p:spTree>
    <p:extLst>
      <p:ext uri="{BB962C8B-B14F-4D97-AF65-F5344CB8AC3E}">
        <p14:creationId xmlns:p14="http://schemas.microsoft.com/office/powerpoint/2010/main" val="239092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467E74-7E05-B64B-ADE9-1AF0697CBFD8}"/>
              </a:ext>
            </a:extLst>
          </p:cNvPr>
          <p:cNvSpPr/>
          <p:nvPr/>
        </p:nvSpPr>
        <p:spPr>
          <a:xfrm>
            <a:off x="0" y="0"/>
            <a:ext cx="4487126" cy="630942"/>
          </a:xfrm>
          <a:prstGeom prst="rect">
            <a:avLst/>
          </a:prstGeom>
        </p:spPr>
        <p:txBody>
          <a:bodyPr wrap="none">
            <a:spAutoFit/>
          </a:bodyPr>
          <a:lstStyle/>
          <a:p>
            <a:r>
              <a:rPr lang="en-IN" sz="3500" dirty="0">
                <a:latin typeface="Garamond" panose="02020404030301010803" pitchFamily="18" charset="0"/>
              </a:rPr>
              <a:t>Chaining Series methods</a:t>
            </a:r>
          </a:p>
        </p:txBody>
      </p:sp>
      <p:sp>
        <p:nvSpPr>
          <p:cNvPr id="4" name="Rectangle 3">
            <a:extLst>
              <a:ext uri="{FF2B5EF4-FFF2-40B4-BE49-F238E27FC236}">
                <a16:creationId xmlns:a16="http://schemas.microsoft.com/office/drawing/2014/main" id="{B4748CE4-173A-A947-8D90-19467369E38C}"/>
              </a:ext>
            </a:extLst>
          </p:cNvPr>
          <p:cNvSpPr/>
          <p:nvPr/>
        </p:nvSpPr>
        <p:spPr>
          <a:xfrm>
            <a:off x="146304" y="1138535"/>
            <a:ext cx="11631168" cy="2585323"/>
          </a:xfrm>
          <a:prstGeom prst="rect">
            <a:avLst/>
          </a:prstGeom>
        </p:spPr>
        <p:txBody>
          <a:bodyPr wrap="square">
            <a:spAutoFit/>
          </a:bodyPr>
          <a:lstStyle/>
          <a:p>
            <a:r>
              <a:rPr lang="en-IN" dirty="0">
                <a:latin typeface="Helvetica" pitchFamily="2" charset="0"/>
              </a:rPr>
              <a:t>In Python, every variable points to an object, and many attributes and methods return new objects. </a:t>
            </a:r>
            <a:r>
              <a:rPr lang="en-IN" dirty="0"/>
              <a:t>This allows sequential invocation of methods using attribute access. This is called method chaining or flow programming.</a:t>
            </a:r>
          </a:p>
          <a:p>
            <a:endParaRPr lang="en-IN" dirty="0"/>
          </a:p>
          <a:p>
            <a:r>
              <a:rPr lang="en-IN" dirty="0">
                <a:latin typeface="Helvetica" pitchFamily="2" charset="0"/>
              </a:rPr>
              <a:t>For example, let's take an English sentence and translate the chain of events into a chain of methods</a:t>
            </a:r>
          </a:p>
          <a:p>
            <a:endParaRPr lang="en-IN" dirty="0">
              <a:latin typeface="Helvetica" pitchFamily="2" charset="0"/>
            </a:endParaRPr>
          </a:p>
          <a:p>
            <a:r>
              <a:rPr lang="en-IN" dirty="0">
                <a:latin typeface="Helvetica" pitchFamily="2" charset="0"/>
              </a:rPr>
              <a:t>Consider the sentence: ‘</a:t>
            </a:r>
            <a:r>
              <a:rPr lang="en-IN" i="1" dirty="0">
                <a:solidFill>
                  <a:srgbClr val="7030A0"/>
                </a:solidFill>
                <a:latin typeface="Helvetica" pitchFamily="2" charset="0"/>
              </a:rPr>
              <a:t>A person drives to the store to buy food, then drives home and prepares, cooks, serves, and eats the food before cleaning the dishes’</a:t>
            </a:r>
          </a:p>
          <a:p>
            <a:endParaRPr lang="en-IN" dirty="0"/>
          </a:p>
          <a:p>
            <a:endParaRPr lang="en-IN" dirty="0">
              <a:effectLst/>
              <a:latin typeface="Helvetica" pitchFamily="2" charset="0"/>
            </a:endParaRPr>
          </a:p>
        </p:txBody>
      </p:sp>
      <p:sp>
        <p:nvSpPr>
          <p:cNvPr id="7" name="Rectangle 6">
            <a:extLst>
              <a:ext uri="{FF2B5EF4-FFF2-40B4-BE49-F238E27FC236}">
                <a16:creationId xmlns:a16="http://schemas.microsoft.com/office/drawing/2014/main" id="{E59CCEAE-98B4-B94C-96B2-8D293CC9A63E}"/>
              </a:ext>
            </a:extLst>
          </p:cNvPr>
          <p:cNvSpPr/>
          <p:nvPr/>
        </p:nvSpPr>
        <p:spPr>
          <a:xfrm>
            <a:off x="798576" y="3771185"/>
            <a:ext cx="6096000" cy="2862322"/>
          </a:xfrm>
          <a:prstGeom prst="rect">
            <a:avLst/>
          </a:prstGeom>
        </p:spPr>
        <p:txBody>
          <a:bodyPr>
            <a:spAutoFit/>
          </a:bodyPr>
          <a:lstStyle/>
          <a:p>
            <a:r>
              <a:rPr lang="en-IN" dirty="0">
                <a:solidFill>
                  <a:srgbClr val="7030A0"/>
                </a:solidFill>
                <a:latin typeface="Times" pitchFamily="2" charset="0"/>
              </a:rPr>
              <a:t>(</a:t>
            </a:r>
          </a:p>
          <a:p>
            <a:r>
              <a:rPr lang="en-IN" dirty="0">
                <a:solidFill>
                  <a:srgbClr val="7030A0"/>
                </a:solidFill>
                <a:latin typeface="Times" pitchFamily="2" charset="0"/>
              </a:rPr>
              <a:t>person.drive('store')</a:t>
            </a:r>
          </a:p>
          <a:p>
            <a:r>
              <a:rPr lang="en-IN" dirty="0">
                <a:solidFill>
                  <a:srgbClr val="7030A0"/>
                </a:solidFill>
                <a:latin typeface="Times" pitchFamily="2" charset="0"/>
              </a:rPr>
              <a:t>.buy('food')</a:t>
            </a:r>
          </a:p>
          <a:p>
            <a:r>
              <a:rPr lang="en-IN" dirty="0">
                <a:solidFill>
                  <a:srgbClr val="7030A0"/>
                </a:solidFill>
                <a:latin typeface="Times" pitchFamily="2" charset="0"/>
              </a:rPr>
              <a:t>.drive('home')</a:t>
            </a:r>
          </a:p>
          <a:p>
            <a:r>
              <a:rPr lang="en-IN" dirty="0">
                <a:solidFill>
                  <a:srgbClr val="7030A0"/>
                </a:solidFill>
                <a:latin typeface="Times" pitchFamily="2" charset="0"/>
              </a:rPr>
              <a:t>.prepare('food')</a:t>
            </a:r>
          </a:p>
          <a:p>
            <a:r>
              <a:rPr lang="en-IN" dirty="0">
                <a:solidFill>
                  <a:srgbClr val="7030A0"/>
                </a:solidFill>
                <a:latin typeface="Times" pitchFamily="2" charset="0"/>
              </a:rPr>
              <a:t>.cook('food')</a:t>
            </a:r>
          </a:p>
          <a:p>
            <a:r>
              <a:rPr lang="en-IN" dirty="0">
                <a:solidFill>
                  <a:srgbClr val="7030A0"/>
                </a:solidFill>
                <a:latin typeface="Times" pitchFamily="2" charset="0"/>
              </a:rPr>
              <a:t>.serve('food')</a:t>
            </a:r>
          </a:p>
          <a:p>
            <a:r>
              <a:rPr lang="en-IN" dirty="0">
                <a:solidFill>
                  <a:srgbClr val="7030A0"/>
                </a:solidFill>
                <a:latin typeface="Times" pitchFamily="2" charset="0"/>
              </a:rPr>
              <a:t>.eat('food')</a:t>
            </a:r>
          </a:p>
          <a:p>
            <a:r>
              <a:rPr lang="en-IN" dirty="0">
                <a:solidFill>
                  <a:srgbClr val="7030A0"/>
                </a:solidFill>
                <a:latin typeface="Times" pitchFamily="2" charset="0"/>
              </a:rPr>
              <a:t>.cleanup('dishes')</a:t>
            </a:r>
          </a:p>
          <a:p>
            <a:r>
              <a:rPr lang="en-IN" dirty="0">
                <a:solidFill>
                  <a:srgbClr val="7030A0"/>
                </a:solidFill>
                <a:latin typeface="Times" pitchFamily="2" charset="0"/>
              </a:rPr>
              <a:t>)</a:t>
            </a:r>
            <a:endParaRPr lang="en-IN" dirty="0">
              <a:solidFill>
                <a:srgbClr val="7030A0"/>
              </a:solidFill>
              <a:effectLst/>
              <a:latin typeface="Times" pitchFamily="2" charset="0"/>
            </a:endParaRPr>
          </a:p>
        </p:txBody>
      </p:sp>
      <p:sp>
        <p:nvSpPr>
          <p:cNvPr id="8" name="Rectangle 7">
            <a:extLst>
              <a:ext uri="{FF2B5EF4-FFF2-40B4-BE49-F238E27FC236}">
                <a16:creationId xmlns:a16="http://schemas.microsoft.com/office/drawing/2014/main" id="{6D8A9E0C-ADBB-FB49-92BE-4B06345E6242}"/>
              </a:ext>
            </a:extLst>
          </p:cNvPr>
          <p:cNvSpPr/>
          <p:nvPr/>
        </p:nvSpPr>
        <p:spPr>
          <a:xfrm>
            <a:off x="4340352" y="4195971"/>
            <a:ext cx="7168896" cy="1200329"/>
          </a:xfrm>
          <a:prstGeom prst="rect">
            <a:avLst/>
          </a:prstGeom>
        </p:spPr>
        <p:txBody>
          <a:bodyPr wrap="square">
            <a:spAutoFit/>
          </a:bodyPr>
          <a:lstStyle/>
          <a:p>
            <a:r>
              <a:rPr lang="en-IN" dirty="0">
                <a:latin typeface="Helvetica" pitchFamily="2" charset="0"/>
              </a:rPr>
              <a:t>The </a:t>
            </a:r>
            <a:r>
              <a:rPr lang="en-IN" dirty="0">
                <a:solidFill>
                  <a:srgbClr val="7030A0"/>
                </a:solidFill>
                <a:latin typeface="Times" pitchFamily="2" charset="0"/>
              </a:rPr>
              <a:t>person </a:t>
            </a:r>
            <a:r>
              <a:rPr lang="en-IN" dirty="0">
                <a:solidFill>
                  <a:srgbClr val="7030A0"/>
                </a:solidFill>
                <a:latin typeface="Helvetica" pitchFamily="2" charset="0"/>
              </a:rPr>
              <a:t>is the object </a:t>
            </a:r>
            <a:r>
              <a:rPr lang="en-IN" dirty="0">
                <a:latin typeface="Helvetica" pitchFamily="2" charset="0"/>
              </a:rPr>
              <a:t>(or instance of a class) that calls a method.</a:t>
            </a:r>
          </a:p>
          <a:p>
            <a:r>
              <a:rPr lang="en-IN" dirty="0">
                <a:latin typeface="Helvetica" pitchFamily="2" charset="0"/>
              </a:rPr>
              <a:t>Each method returns another instance that allows the chain of calls to happen. The parameter passed to each of the methods specifies how the method operates</a:t>
            </a:r>
            <a:endParaRPr lang="en-IN" dirty="0">
              <a:effectLst/>
              <a:latin typeface="Helvetica" pitchFamily="2" charset="0"/>
            </a:endParaRPr>
          </a:p>
        </p:txBody>
      </p:sp>
      <p:sp>
        <p:nvSpPr>
          <p:cNvPr id="9" name="TextBox 8">
            <a:extLst>
              <a:ext uri="{FF2B5EF4-FFF2-40B4-BE49-F238E27FC236}">
                <a16:creationId xmlns:a16="http://schemas.microsoft.com/office/drawing/2014/main" id="{E814475E-6A98-364F-A65B-FC5A8FB6286C}"/>
              </a:ext>
            </a:extLst>
          </p:cNvPr>
          <p:cNvSpPr txBox="1"/>
          <p:nvPr/>
        </p:nvSpPr>
        <p:spPr>
          <a:xfrm>
            <a:off x="8345363" y="5952352"/>
            <a:ext cx="1771191" cy="369332"/>
          </a:xfrm>
          <a:prstGeom prst="rect">
            <a:avLst/>
          </a:prstGeom>
          <a:noFill/>
        </p:spPr>
        <p:txBody>
          <a:bodyPr wrap="none" rtlCol="0">
            <a:spAutoFit/>
          </a:bodyPr>
          <a:lstStyle/>
          <a:p>
            <a:r>
              <a:rPr lang="en-IN" dirty="0"/>
              <a:t>How to do that…</a:t>
            </a:r>
            <a:endParaRPr lang="en-US" dirty="0"/>
          </a:p>
        </p:txBody>
      </p:sp>
    </p:spTree>
    <p:extLst>
      <p:ext uri="{BB962C8B-B14F-4D97-AF65-F5344CB8AC3E}">
        <p14:creationId xmlns:p14="http://schemas.microsoft.com/office/powerpoint/2010/main" val="309095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63CF-A300-5B47-9494-DC608472FC59}"/>
              </a:ext>
            </a:extLst>
          </p:cNvPr>
          <p:cNvSpPr>
            <a:spLocks noGrp="1"/>
          </p:cNvSpPr>
          <p:nvPr>
            <p:ph type="title"/>
          </p:nvPr>
        </p:nvSpPr>
        <p:spPr>
          <a:xfrm>
            <a:off x="106680" y="121285"/>
            <a:ext cx="10515600" cy="756539"/>
          </a:xfrm>
        </p:spPr>
        <p:txBody>
          <a:bodyPr/>
          <a:lstStyle/>
          <a:p>
            <a:r>
              <a:rPr lang="en-US" sz="3500" dirty="0">
                <a:latin typeface="Garamond" panose="02020404030301010803" pitchFamily="18" charset="0"/>
                <a:ea typeface="+mn-ea"/>
                <a:cs typeface="+mn-cs"/>
              </a:rPr>
              <a:t>Downside of chain rule</a:t>
            </a:r>
          </a:p>
        </p:txBody>
      </p:sp>
      <p:sp>
        <p:nvSpPr>
          <p:cNvPr id="3" name="Rectangle 2">
            <a:extLst>
              <a:ext uri="{FF2B5EF4-FFF2-40B4-BE49-F238E27FC236}">
                <a16:creationId xmlns:a16="http://schemas.microsoft.com/office/drawing/2014/main" id="{9C6DAD8C-6EB9-E140-8F12-BB22552C2C0A}"/>
              </a:ext>
            </a:extLst>
          </p:cNvPr>
          <p:cNvSpPr/>
          <p:nvPr/>
        </p:nvSpPr>
        <p:spPr>
          <a:xfrm>
            <a:off x="106680" y="1578924"/>
            <a:ext cx="11216640" cy="1754326"/>
          </a:xfrm>
          <a:prstGeom prst="rect">
            <a:avLst/>
          </a:prstGeom>
        </p:spPr>
        <p:txBody>
          <a:bodyPr wrap="square">
            <a:spAutoFit/>
          </a:bodyPr>
          <a:lstStyle/>
          <a:p>
            <a:r>
              <a:rPr lang="en-IN" dirty="0">
                <a:latin typeface="Helvetica" pitchFamily="2" charset="0"/>
              </a:rPr>
              <a:t>One potential downside of chaining is that debugging becomes difficult. </a:t>
            </a:r>
          </a:p>
          <a:p>
            <a:endParaRPr lang="en-IN" dirty="0">
              <a:latin typeface="Helvetica" pitchFamily="2" charset="0"/>
            </a:endParaRPr>
          </a:p>
          <a:p>
            <a:r>
              <a:rPr lang="en-IN" dirty="0">
                <a:latin typeface="Helvetica" pitchFamily="2" charset="0"/>
              </a:rPr>
              <a:t>Because none of the intermediate objects created during the method calls is stored in a variable, it can be hard to trace the exact location in the chain where it occurred.</a:t>
            </a:r>
          </a:p>
          <a:p>
            <a:endParaRPr lang="en-IN" dirty="0">
              <a:latin typeface="Helvetica" pitchFamily="2" charset="0"/>
            </a:endParaRPr>
          </a:p>
          <a:p>
            <a:r>
              <a:rPr lang="en-IN" dirty="0">
                <a:latin typeface="Helvetica" pitchFamily="2" charset="0"/>
              </a:rPr>
              <a:t>So we can typically build up these chains one method at a time</a:t>
            </a:r>
            <a:endParaRPr lang="en-IN" dirty="0">
              <a:effectLst/>
              <a:latin typeface="Helvetica" pitchFamily="2" charset="0"/>
            </a:endParaRPr>
          </a:p>
        </p:txBody>
      </p:sp>
    </p:spTree>
    <p:extLst>
      <p:ext uri="{BB962C8B-B14F-4D97-AF65-F5344CB8AC3E}">
        <p14:creationId xmlns:p14="http://schemas.microsoft.com/office/powerpoint/2010/main" val="101639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ADE-48EE-924F-B782-57A4A8F69DF3}"/>
              </a:ext>
            </a:extLst>
          </p:cNvPr>
          <p:cNvSpPr>
            <a:spLocks noGrp="1"/>
          </p:cNvSpPr>
          <p:nvPr>
            <p:ph type="title"/>
          </p:nvPr>
        </p:nvSpPr>
        <p:spPr>
          <a:xfrm>
            <a:off x="1423416" y="2376392"/>
            <a:ext cx="8927592" cy="2105216"/>
          </a:xfrm>
        </p:spPr>
        <p:txBody>
          <a:bodyPr/>
          <a:lstStyle/>
          <a:p>
            <a:r>
              <a:rPr lang="en-IN" sz="5000" dirty="0">
                <a:solidFill>
                  <a:srgbClr val="FF6700"/>
                </a:solidFill>
                <a:latin typeface="Garamond" panose="02020404030301010803" pitchFamily="18" charset="0"/>
                <a:ea typeface="+mn-ea"/>
                <a:cs typeface="+mn-cs"/>
              </a:rPr>
              <a:t>Pandas </a:t>
            </a:r>
            <a:r>
              <a:rPr lang="en-IN" sz="5000" dirty="0" err="1">
                <a:solidFill>
                  <a:srgbClr val="FF6700"/>
                </a:solidFill>
                <a:latin typeface="Garamond" panose="02020404030301010803" pitchFamily="18" charset="0"/>
                <a:ea typeface="+mn-ea"/>
                <a:cs typeface="+mn-cs"/>
              </a:rPr>
              <a:t>DataFrames</a:t>
            </a:r>
            <a:br>
              <a:rPr lang="en-IN" dirty="0"/>
            </a:br>
            <a:endParaRPr lang="en-US" dirty="0"/>
          </a:p>
        </p:txBody>
      </p:sp>
    </p:spTree>
    <p:extLst>
      <p:ext uri="{BB962C8B-B14F-4D97-AF65-F5344CB8AC3E}">
        <p14:creationId xmlns:p14="http://schemas.microsoft.com/office/powerpoint/2010/main" val="3621604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6728</TotalTime>
  <Words>1489</Words>
  <Application>Microsoft Macintosh PowerPoint</Application>
  <PresentationFormat>Widescreen</PresentationFormat>
  <Paragraphs>222</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-apple-system</vt:lpstr>
      <vt:lpstr>Arial</vt:lpstr>
      <vt:lpstr>Calibri</vt:lpstr>
      <vt:lpstr>Calibri Light</vt:lpstr>
      <vt:lpstr>Courier New</vt:lpstr>
      <vt:lpstr>Garamond</vt:lpstr>
      <vt:lpstr>Helvetica</vt:lpstr>
      <vt:lpstr>inherit</vt:lpstr>
      <vt:lpstr>medium-content-serif-font</vt:lpstr>
      <vt:lpstr>Menlo</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Downside of chain rule</vt:lpstr>
      <vt:lpstr>Pandas DataFrames </vt:lpstr>
      <vt:lpstr>PowerPoint Presentation</vt:lpstr>
      <vt:lpstr>PowerPoint Presentation</vt:lpstr>
      <vt:lpstr>PowerPoint Presentation</vt:lpstr>
      <vt:lpstr>Data Frames: Slicing</vt:lpstr>
      <vt:lpstr>Data Frames: Selecting rows</vt:lpstr>
      <vt:lpstr>Data Frames: method iloc (summary)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Srinivas Reddy Gurrala</cp:lastModifiedBy>
  <cp:revision>122</cp:revision>
  <dcterms:created xsi:type="dcterms:W3CDTF">2020-08-15T12:14:17Z</dcterms:created>
  <dcterms:modified xsi:type="dcterms:W3CDTF">2020-08-24T10:57:56Z</dcterms:modified>
</cp:coreProperties>
</file>