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3" r:id="rId1"/>
  </p:sldMasterIdLst>
  <p:notesMasterIdLst>
    <p:notesMasterId r:id="rId32"/>
  </p:notesMasterIdLst>
  <p:handoutMasterIdLst>
    <p:handoutMasterId r:id="rId33"/>
  </p:handoutMasterIdLst>
  <p:sldIdLst>
    <p:sldId id="419" r:id="rId2"/>
    <p:sldId id="420" r:id="rId3"/>
    <p:sldId id="421" r:id="rId4"/>
    <p:sldId id="443" r:id="rId5"/>
    <p:sldId id="442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5" r:id="rId16"/>
    <p:sldId id="441" r:id="rId17"/>
    <p:sldId id="449" r:id="rId18"/>
    <p:sldId id="450" r:id="rId19"/>
    <p:sldId id="451" r:id="rId20"/>
    <p:sldId id="434" r:id="rId21"/>
    <p:sldId id="436" r:id="rId22"/>
    <p:sldId id="448" r:id="rId23"/>
    <p:sldId id="437" r:id="rId24"/>
    <p:sldId id="438" r:id="rId25"/>
    <p:sldId id="445" r:id="rId26"/>
    <p:sldId id="446" r:id="rId27"/>
    <p:sldId id="447" r:id="rId28"/>
    <p:sldId id="452" r:id="rId29"/>
    <p:sldId id="439" r:id="rId30"/>
    <p:sldId id="440" r:id="rId31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66FF33"/>
    <a:srgbClr val="3333FF"/>
    <a:srgbClr val="990033"/>
    <a:srgbClr val="FF6600"/>
    <a:srgbClr val="FF0000"/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239" autoAdjust="0"/>
  </p:normalViewPr>
  <p:slideViewPr>
    <p:cSldViewPr>
      <p:cViewPr>
        <p:scale>
          <a:sx n="50" d="100"/>
          <a:sy n="50" d="100"/>
        </p:scale>
        <p:origin x="-1956" y="-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5FF5AA11-6FE7-4D92-860D-F09A5A1025BA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8B153843-1CF4-4938-B773-3DA6477B563D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53843-1CF4-4938-B773-3DA6477B563D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F4C409-C017-451C-B236-E185BBA6E0E4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6034118" y="6215082"/>
            <a:ext cx="2895600" cy="50639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85" r:id="rId2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EID 403: Machine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pPr algn="ctr">
              <a:buNone/>
            </a:pPr>
            <a:r>
              <a:rPr lang="en-US" sz="45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Lecture 01</a:t>
            </a:r>
          </a:p>
          <a:p>
            <a:pPr algn="ctr">
              <a:buNone/>
            </a:pPr>
            <a:r>
              <a:rPr lang="en-US" sz="45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 to Machine Learning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	</a:t>
            </a:r>
            <a:r>
              <a:rPr lang="en-US" sz="2400" dirty="0" smtClean="0"/>
              <a:t>Dr.  R. </a:t>
            </a:r>
            <a:r>
              <a:rPr lang="en-US" sz="2400" dirty="0" err="1" smtClean="0"/>
              <a:t>Sireesha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			Professor</a:t>
            </a:r>
          </a:p>
          <a:p>
            <a:pPr>
              <a:buNone/>
            </a:pPr>
            <a:r>
              <a:rPr lang="en-US" sz="2400" dirty="0" smtClean="0"/>
              <a:t>					Dept of CSE, </a:t>
            </a:r>
          </a:p>
          <a:p>
            <a:pPr>
              <a:buNone/>
            </a:pPr>
            <a:r>
              <a:rPr lang="en-US" sz="2400" dirty="0" smtClean="0"/>
              <a:t>					GITAM Institute of Technology</a:t>
            </a:r>
          </a:p>
          <a:p>
            <a:pPr>
              <a:buNone/>
            </a:pPr>
            <a:r>
              <a:rPr lang="en-US" sz="2400" dirty="0" smtClean="0"/>
              <a:t>					GITAM Deemed to be University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ML help save our Planet?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Machine Learning may be employed to create a better world by addressing complex environmental issues such as climate pollution, water scarcity, extinction of species etc.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It may be used to prevent the adverse effects that threaten the existence of biodiversity. According to a report published by Intel in 2018, 74% of the 200 professionals in the field survey agreed that AI can help solve environmental challenges.</a:t>
            </a:r>
            <a:endParaRPr lang="en-US" dirty="0"/>
          </a:p>
        </p:txBody>
      </p:sp>
      <p:pic>
        <p:nvPicPr>
          <p:cNvPr id="5" name="Content Placeholder 4" descr="earth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38750" y="2928934"/>
            <a:ext cx="2857500" cy="179546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can ML help Human Lives?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Machine Learning can bring about a transformative impact on healthcare and its applications spanning from drug delivery to diagnostics, consumer health and more.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A number of such applications are in use today viz., personal health assistants, wearable fitness technology, </a:t>
            </a:r>
            <a:r>
              <a:rPr lang="en-US" dirty="0" err="1" smtClean="0"/>
              <a:t>telehealth</a:t>
            </a:r>
            <a:r>
              <a:rPr lang="en-US" dirty="0" smtClean="0"/>
              <a:t> apps.</a:t>
            </a:r>
            <a:endParaRPr lang="en-US" dirty="0"/>
          </a:p>
        </p:txBody>
      </p:sp>
      <p:pic>
        <p:nvPicPr>
          <p:cNvPr id="7" name="Content Placeholder 6" descr="asimo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643050"/>
            <a:ext cx="4038600" cy="2271429"/>
          </a:xfrm>
        </p:spPr>
      </p:pic>
      <p:pic>
        <p:nvPicPr>
          <p:cNvPr id="8" name="Picture 7" descr="health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4048141"/>
            <a:ext cx="3905254" cy="19526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 Learning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baby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1962" y="1857364"/>
            <a:ext cx="4681542" cy="3483499"/>
          </a:xfrm>
        </p:spPr>
      </p:pic>
      <p:pic>
        <p:nvPicPr>
          <p:cNvPr id="6" name="Picture 5" descr="learning-robot-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10" y="1928802"/>
            <a:ext cx="4868627" cy="4071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Outcome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smtClean="0"/>
              <a:t>Recognize</a:t>
            </a:r>
          </a:p>
          <a:p>
            <a:r>
              <a:rPr lang="en-US" dirty="0" smtClean="0"/>
              <a:t>Predict</a:t>
            </a:r>
          </a:p>
          <a:p>
            <a:r>
              <a:rPr lang="en-US" dirty="0" smtClean="0"/>
              <a:t>Act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7686" y="3286124"/>
            <a:ext cx="4329114" cy="15001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Based on the patterns of previous experiences or data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Framework</a:t>
            </a:r>
            <a:endParaRPr lang="tr-TR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Apply a prediction function to a feature representation of the image to get the desired output.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f(           )=Apple</a:t>
            </a:r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f(           )=Tomato</a:t>
            </a:r>
            <a:endParaRPr lang="tr-TR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f(           )=Cherry</a:t>
            </a:r>
            <a:endParaRPr lang="tr-TR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tr-TR" dirty="0">
              <a:solidFill>
                <a:schemeClr val="tx2"/>
              </a:solidFill>
            </a:endParaRPr>
          </a:p>
        </p:txBody>
      </p:sp>
      <p:pic>
        <p:nvPicPr>
          <p:cNvPr id="4" name="Picture 3" descr="apple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5852" y="2714620"/>
            <a:ext cx="986792" cy="986792"/>
          </a:xfrm>
          <a:prstGeom prst="rect">
            <a:avLst/>
          </a:prstGeom>
        </p:spPr>
      </p:pic>
      <p:pic>
        <p:nvPicPr>
          <p:cNvPr id="5" name="Picture 4" descr="tomat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5852" y="3714752"/>
            <a:ext cx="901220" cy="857232"/>
          </a:xfrm>
          <a:prstGeom prst="rect">
            <a:avLst/>
          </a:prstGeom>
        </p:spPr>
      </p:pic>
      <p:pic>
        <p:nvPicPr>
          <p:cNvPr id="6" name="Picture 5" descr="cherr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965" y="4543442"/>
            <a:ext cx="634705" cy="957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Framework</a:t>
            </a:r>
            <a:endParaRPr lang="tr-TR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90000"/>
              </a:lnSpc>
              <a:buNone/>
            </a:pPr>
            <a:endParaRPr lang="en-US" sz="4000" dirty="0" smtClean="0">
              <a:solidFill>
                <a:schemeClr val="tx2"/>
              </a:solidFill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sz="4000" dirty="0" smtClean="0">
                <a:solidFill>
                  <a:schemeClr val="tx2"/>
                </a:solidFill>
              </a:rPr>
              <a:t>y=f(x)</a:t>
            </a:r>
          </a:p>
          <a:p>
            <a:pPr algn="ctr">
              <a:lnSpc>
                <a:spcPct val="90000"/>
              </a:lnSpc>
              <a:buNone/>
            </a:pPr>
            <a:endParaRPr lang="en-US" sz="4000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Training: Given a set of labeled examples {(x</a:t>
            </a:r>
            <a:r>
              <a:rPr lang="en-US" baseline="-25000" dirty="0" smtClean="0">
                <a:solidFill>
                  <a:schemeClr val="tx2"/>
                </a:solidFill>
              </a:rPr>
              <a:t>1</a:t>
            </a:r>
            <a:r>
              <a:rPr lang="en-US" dirty="0" smtClean="0">
                <a:solidFill>
                  <a:schemeClr val="tx2"/>
                </a:solidFill>
              </a:rPr>
              <a:t>,y</a:t>
            </a:r>
            <a:r>
              <a:rPr lang="en-US" baseline="-25000" dirty="0" smtClean="0">
                <a:solidFill>
                  <a:schemeClr val="tx2"/>
                </a:solidFill>
              </a:rPr>
              <a:t>1</a:t>
            </a:r>
            <a:r>
              <a:rPr lang="en-US" dirty="0" smtClean="0">
                <a:solidFill>
                  <a:schemeClr val="tx2"/>
                </a:solidFill>
              </a:rPr>
              <a:t>),(x</a:t>
            </a:r>
            <a:r>
              <a:rPr lang="en-US" baseline="-25000" dirty="0" smtClean="0">
                <a:solidFill>
                  <a:schemeClr val="tx2"/>
                </a:solidFill>
              </a:rPr>
              <a:t>2</a:t>
            </a:r>
            <a:r>
              <a:rPr lang="en-US" dirty="0" smtClean="0">
                <a:solidFill>
                  <a:schemeClr val="tx2"/>
                </a:solidFill>
              </a:rPr>
              <a:t>,y</a:t>
            </a:r>
            <a:r>
              <a:rPr lang="en-US" baseline="-25000" dirty="0" smtClean="0">
                <a:solidFill>
                  <a:schemeClr val="tx2"/>
                </a:solidFill>
              </a:rPr>
              <a:t>2</a:t>
            </a:r>
            <a:r>
              <a:rPr lang="en-US" dirty="0" smtClean="0">
                <a:solidFill>
                  <a:schemeClr val="tx2"/>
                </a:solidFill>
              </a:rPr>
              <a:t>),…(x</a:t>
            </a:r>
            <a:r>
              <a:rPr lang="en-US" baseline="-25000" dirty="0" smtClean="0">
                <a:solidFill>
                  <a:schemeClr val="tx2"/>
                </a:solidFill>
              </a:rPr>
              <a:t>n</a:t>
            </a:r>
            <a:r>
              <a:rPr lang="en-US" dirty="0" smtClean="0">
                <a:solidFill>
                  <a:schemeClr val="tx2"/>
                </a:solidFill>
              </a:rPr>
              <a:t>,y</a:t>
            </a:r>
            <a:r>
              <a:rPr lang="en-US" baseline="-25000" dirty="0" smtClean="0">
                <a:solidFill>
                  <a:schemeClr val="tx2"/>
                </a:solidFill>
              </a:rPr>
              <a:t>n</a:t>
            </a:r>
            <a:r>
              <a:rPr lang="en-US" dirty="0" smtClean="0">
                <a:solidFill>
                  <a:schemeClr val="tx2"/>
                </a:solidFill>
              </a:rPr>
              <a:t>)}, estimate the prediction function f by </a:t>
            </a:r>
            <a:r>
              <a:rPr lang="en-US" dirty="0" err="1" smtClean="0">
                <a:solidFill>
                  <a:schemeClr val="tx2"/>
                </a:solidFill>
              </a:rPr>
              <a:t>minimising</a:t>
            </a:r>
            <a:r>
              <a:rPr lang="en-US" dirty="0" smtClean="0">
                <a:solidFill>
                  <a:schemeClr val="tx2"/>
                </a:solidFill>
              </a:rPr>
              <a:t> the prediction error in the training set.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Testing: Apply “f” to a never before seen test example x and output the predicted value y=f(x)</a:t>
            </a:r>
            <a:endParaRPr lang="tr-TR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Learning Problem</a:t>
            </a:r>
            <a:endParaRPr lang="tr-TR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  <a:buNone/>
            </a:pPr>
            <a:r>
              <a:rPr lang="en-US" sz="4000" i="1" spc="50" dirty="0" smtClean="0">
                <a:latin typeface="Times New Roman"/>
                <a:cs typeface="Times New Roman"/>
              </a:rPr>
              <a:t>Learning </a:t>
            </a:r>
            <a:r>
              <a:rPr lang="en-US" sz="4000" i="1" spc="220" dirty="0" smtClean="0">
                <a:latin typeface="Times New Roman"/>
                <a:cs typeface="Times New Roman"/>
              </a:rPr>
              <a:t>= </a:t>
            </a:r>
            <a:r>
              <a:rPr lang="en-US" sz="4000" i="1" spc="80" dirty="0" smtClean="0">
                <a:latin typeface="Times New Roman"/>
                <a:cs typeface="Times New Roman"/>
              </a:rPr>
              <a:t>Improving </a:t>
            </a:r>
            <a:r>
              <a:rPr lang="en-US" sz="4000" i="1" spc="110" dirty="0" smtClean="0">
                <a:latin typeface="Times New Roman"/>
                <a:cs typeface="Times New Roman"/>
              </a:rPr>
              <a:t>with </a:t>
            </a:r>
            <a:r>
              <a:rPr lang="en-US" sz="4000" i="1" spc="45" dirty="0" smtClean="0">
                <a:latin typeface="Times New Roman"/>
                <a:cs typeface="Times New Roman"/>
              </a:rPr>
              <a:t>experience </a:t>
            </a:r>
            <a:r>
              <a:rPr lang="en-US" sz="4000" i="1" spc="110" dirty="0" smtClean="0">
                <a:latin typeface="Times New Roman"/>
                <a:cs typeface="Times New Roman"/>
              </a:rPr>
              <a:t>at </a:t>
            </a:r>
            <a:r>
              <a:rPr lang="en-US" sz="4000" i="1" spc="70" dirty="0" smtClean="0">
                <a:latin typeface="Times New Roman"/>
                <a:cs typeface="Times New Roman"/>
              </a:rPr>
              <a:t>some</a:t>
            </a:r>
            <a:r>
              <a:rPr lang="en-US" sz="4000" i="1" spc="135" dirty="0" smtClean="0">
                <a:latin typeface="Times New Roman"/>
                <a:cs typeface="Times New Roman"/>
              </a:rPr>
              <a:t> </a:t>
            </a:r>
            <a:r>
              <a:rPr lang="en-US" sz="4000" i="1" spc="100" dirty="0" smtClean="0">
                <a:latin typeface="Times New Roman"/>
                <a:cs typeface="Times New Roman"/>
              </a:rPr>
              <a:t>task</a:t>
            </a:r>
            <a:endParaRPr lang="en-US" sz="4000" dirty="0" smtClean="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  <a:spcBef>
                <a:spcPts val="1330"/>
              </a:spcBef>
              <a:buNone/>
            </a:pPr>
            <a:r>
              <a:rPr lang="en-US" sz="2800" i="1" spc="665" dirty="0" smtClean="0">
                <a:latin typeface="Times New Roman"/>
                <a:cs typeface="Times New Roman"/>
              </a:rPr>
              <a:t> </a:t>
            </a:r>
            <a:r>
              <a:rPr lang="en-US" sz="2800" i="1" spc="140" dirty="0" smtClean="0">
                <a:latin typeface="Times New Roman"/>
                <a:cs typeface="Times New Roman"/>
              </a:rPr>
              <a:t> </a:t>
            </a:r>
            <a:r>
              <a:rPr lang="en-US" sz="4000" i="1" spc="75" dirty="0" smtClean="0">
                <a:latin typeface="Times New Roman"/>
                <a:cs typeface="Times New Roman"/>
              </a:rPr>
              <a:t>Improve </a:t>
            </a:r>
            <a:r>
              <a:rPr lang="en-US" sz="4000" i="1" spc="20" dirty="0" smtClean="0">
                <a:latin typeface="Times New Roman"/>
                <a:cs typeface="Times New Roman"/>
              </a:rPr>
              <a:t>over </a:t>
            </a:r>
            <a:r>
              <a:rPr lang="en-US" sz="4000" i="1" spc="100" dirty="0" smtClean="0">
                <a:latin typeface="Times New Roman"/>
                <a:cs typeface="Times New Roman"/>
              </a:rPr>
              <a:t>task </a:t>
            </a:r>
            <a:r>
              <a:rPr lang="en-US" sz="3600" i="1" spc="140" dirty="0" smtClean="0">
                <a:latin typeface="Times New Roman"/>
                <a:cs typeface="Times New Roman"/>
              </a:rPr>
              <a:t>T</a:t>
            </a:r>
            <a:r>
              <a:rPr lang="en-US" sz="3600" i="1" spc="105" dirty="0" smtClean="0">
                <a:latin typeface="Times New Roman"/>
                <a:cs typeface="Times New Roman"/>
              </a:rPr>
              <a:t> </a:t>
            </a:r>
            <a:r>
              <a:rPr lang="en-US" sz="4000" i="1" spc="60" dirty="0" smtClean="0">
                <a:latin typeface="Times New Roman"/>
                <a:cs typeface="Times New Roman"/>
              </a:rPr>
              <a:t>,</a:t>
            </a:r>
            <a:endParaRPr lang="en-US" sz="4000" dirty="0" smtClean="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  <a:spcBef>
                <a:spcPts val="1019"/>
              </a:spcBef>
              <a:buNone/>
            </a:pPr>
            <a:r>
              <a:rPr lang="en-US" sz="2800" i="1" spc="665" dirty="0" smtClean="0">
                <a:latin typeface="Times New Roman"/>
                <a:cs typeface="Times New Roman"/>
              </a:rPr>
              <a:t> </a:t>
            </a:r>
            <a:r>
              <a:rPr lang="en-US" sz="2800" i="1" spc="140" dirty="0" smtClean="0">
                <a:latin typeface="Times New Roman"/>
                <a:cs typeface="Times New Roman"/>
              </a:rPr>
              <a:t> </a:t>
            </a:r>
            <a:r>
              <a:rPr lang="en-US" sz="4000" i="1" spc="110" dirty="0" smtClean="0">
                <a:latin typeface="Times New Roman"/>
                <a:cs typeface="Times New Roman"/>
              </a:rPr>
              <a:t>with </a:t>
            </a:r>
            <a:r>
              <a:rPr lang="en-US" sz="4000" i="1" spc="60" dirty="0" smtClean="0">
                <a:latin typeface="Times New Roman"/>
                <a:cs typeface="Times New Roman"/>
              </a:rPr>
              <a:t>respect </a:t>
            </a:r>
            <a:r>
              <a:rPr lang="en-US" sz="4000" i="1" spc="110" dirty="0" smtClean="0">
                <a:latin typeface="Times New Roman"/>
                <a:cs typeface="Times New Roman"/>
              </a:rPr>
              <a:t>to </a:t>
            </a:r>
            <a:r>
              <a:rPr lang="en-US" sz="4000" i="1" spc="60" dirty="0" smtClean="0">
                <a:latin typeface="Times New Roman"/>
                <a:cs typeface="Times New Roman"/>
              </a:rPr>
              <a:t>performance measure </a:t>
            </a:r>
            <a:r>
              <a:rPr lang="en-US" sz="3600" i="1" spc="155" dirty="0" smtClean="0">
                <a:latin typeface="Times New Roman"/>
                <a:cs typeface="Times New Roman"/>
              </a:rPr>
              <a:t>P</a:t>
            </a:r>
            <a:r>
              <a:rPr lang="en-US" sz="3600" i="1" spc="305" dirty="0" smtClean="0">
                <a:latin typeface="Times New Roman"/>
                <a:cs typeface="Times New Roman"/>
              </a:rPr>
              <a:t> </a:t>
            </a:r>
            <a:r>
              <a:rPr lang="en-US" sz="4000" i="1" spc="60" dirty="0" smtClean="0">
                <a:latin typeface="Times New Roman"/>
                <a:cs typeface="Times New Roman"/>
              </a:rPr>
              <a:t>,</a:t>
            </a:r>
            <a:endParaRPr lang="en-US" sz="4000" dirty="0" smtClean="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  <a:spcBef>
                <a:spcPts val="1019"/>
              </a:spcBef>
              <a:buNone/>
            </a:pPr>
            <a:r>
              <a:rPr lang="en-US" sz="2800" i="1" spc="665" dirty="0" smtClean="0">
                <a:latin typeface="Times New Roman"/>
                <a:cs typeface="Times New Roman"/>
              </a:rPr>
              <a:t> </a:t>
            </a:r>
            <a:r>
              <a:rPr lang="en-US" sz="2800" i="1" spc="140" dirty="0" smtClean="0">
                <a:latin typeface="Times New Roman"/>
                <a:cs typeface="Times New Roman"/>
              </a:rPr>
              <a:t> </a:t>
            </a:r>
            <a:r>
              <a:rPr lang="en-US" sz="4000" i="1" spc="55" dirty="0" smtClean="0">
                <a:latin typeface="Times New Roman"/>
                <a:cs typeface="Times New Roman"/>
              </a:rPr>
              <a:t>based </a:t>
            </a:r>
            <a:r>
              <a:rPr lang="en-US" sz="4000" i="1" spc="65" dirty="0" smtClean="0">
                <a:latin typeface="Times New Roman"/>
                <a:cs typeface="Times New Roman"/>
              </a:rPr>
              <a:t>on </a:t>
            </a:r>
            <a:r>
              <a:rPr lang="en-US" sz="4000" i="1" spc="45" dirty="0" smtClean="0">
                <a:latin typeface="Times New Roman"/>
                <a:cs typeface="Times New Roman"/>
              </a:rPr>
              <a:t>experience</a:t>
            </a:r>
            <a:r>
              <a:rPr lang="en-US" sz="4000" i="1" spc="440" dirty="0" smtClean="0">
                <a:latin typeface="Times New Roman"/>
                <a:cs typeface="Times New Roman"/>
              </a:rPr>
              <a:t> </a:t>
            </a:r>
            <a:r>
              <a:rPr lang="en-US" sz="3600" i="1" spc="275" dirty="0" smtClean="0">
                <a:latin typeface="Times New Roman"/>
                <a:cs typeface="Times New Roman"/>
              </a:rPr>
              <a:t>E</a:t>
            </a:r>
            <a:r>
              <a:rPr lang="en-US" sz="4000" i="1" spc="275" dirty="0" smtClean="0">
                <a:latin typeface="Times New Roman"/>
                <a:cs typeface="Times New Roman"/>
              </a:rPr>
              <a:t>.</a:t>
            </a:r>
            <a:endParaRPr lang="en-US" sz="4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None/>
            </a:pPr>
            <a:endParaRPr lang="en-US" sz="4000" dirty="0" smtClean="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  <a:buNone/>
            </a:pPr>
            <a:r>
              <a:rPr lang="en-US" sz="4000" i="1" spc="70" dirty="0" smtClean="0">
                <a:latin typeface="Times New Roman"/>
                <a:cs typeface="Times New Roman"/>
              </a:rPr>
              <a:t>E.g., </a:t>
            </a:r>
            <a:r>
              <a:rPr lang="en-US" sz="4000" i="1" spc="60" dirty="0" smtClean="0">
                <a:latin typeface="Times New Roman"/>
                <a:cs typeface="Times New Roman"/>
              </a:rPr>
              <a:t>Learn </a:t>
            </a:r>
            <a:r>
              <a:rPr lang="en-US" sz="4000" i="1" spc="110" dirty="0" smtClean="0">
                <a:latin typeface="Times New Roman"/>
                <a:cs typeface="Times New Roman"/>
              </a:rPr>
              <a:t>to </a:t>
            </a:r>
            <a:r>
              <a:rPr lang="en-US" sz="4000" i="1" spc="55" dirty="0" smtClean="0">
                <a:latin typeface="Times New Roman"/>
                <a:cs typeface="Times New Roman"/>
              </a:rPr>
              <a:t>play</a:t>
            </a:r>
            <a:r>
              <a:rPr lang="en-US" sz="4000" i="1" spc="450" dirty="0" smtClean="0">
                <a:latin typeface="Times New Roman"/>
                <a:cs typeface="Times New Roman"/>
              </a:rPr>
              <a:t> </a:t>
            </a:r>
            <a:r>
              <a:rPr lang="en-US" sz="4000" i="1" spc="20" dirty="0" smtClean="0">
                <a:latin typeface="Times New Roman"/>
                <a:cs typeface="Times New Roman"/>
              </a:rPr>
              <a:t>checkers</a:t>
            </a:r>
            <a:endParaRPr lang="en-US" sz="4000" dirty="0" smtClean="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  <a:spcBef>
                <a:spcPts val="1019"/>
              </a:spcBef>
              <a:buNone/>
            </a:pPr>
            <a:r>
              <a:rPr lang="en-US" sz="2800" i="1" spc="665" dirty="0" smtClean="0">
                <a:latin typeface="Times New Roman"/>
                <a:cs typeface="Times New Roman"/>
              </a:rPr>
              <a:t> </a:t>
            </a:r>
            <a:r>
              <a:rPr lang="en-US" sz="2800" i="1" spc="140" dirty="0" smtClean="0">
                <a:latin typeface="Times New Roman"/>
                <a:cs typeface="Times New Roman"/>
              </a:rPr>
              <a:t> </a:t>
            </a:r>
            <a:r>
              <a:rPr lang="en-US" sz="3600" i="1" spc="140" dirty="0" smtClean="0">
                <a:latin typeface="Times New Roman"/>
                <a:cs typeface="Times New Roman"/>
              </a:rPr>
              <a:t>T </a:t>
            </a:r>
            <a:r>
              <a:rPr lang="en-US" sz="4000" i="1" spc="-110" dirty="0" smtClean="0">
                <a:latin typeface="Times New Roman"/>
                <a:cs typeface="Times New Roman"/>
              </a:rPr>
              <a:t>: </a:t>
            </a:r>
            <a:r>
              <a:rPr lang="en-US" sz="4000" i="1" spc="65" dirty="0" smtClean="0">
                <a:latin typeface="Times New Roman"/>
                <a:cs typeface="Times New Roman"/>
              </a:rPr>
              <a:t>Play</a:t>
            </a:r>
            <a:r>
              <a:rPr lang="en-US" sz="4000" i="1" spc="-25" dirty="0" smtClean="0">
                <a:latin typeface="Times New Roman"/>
                <a:cs typeface="Times New Roman"/>
              </a:rPr>
              <a:t> </a:t>
            </a:r>
            <a:r>
              <a:rPr lang="en-US" sz="4000" i="1" spc="20" dirty="0" smtClean="0">
                <a:latin typeface="Times New Roman"/>
                <a:cs typeface="Times New Roman"/>
              </a:rPr>
              <a:t>checkers</a:t>
            </a:r>
            <a:endParaRPr lang="en-US" sz="4000" dirty="0" smtClean="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  <a:spcBef>
                <a:spcPts val="1019"/>
              </a:spcBef>
              <a:buNone/>
            </a:pPr>
            <a:r>
              <a:rPr lang="en-US" sz="2800" i="1" spc="665" dirty="0" smtClean="0">
                <a:latin typeface="Times New Roman"/>
                <a:cs typeface="Times New Roman"/>
              </a:rPr>
              <a:t> </a:t>
            </a:r>
            <a:r>
              <a:rPr lang="en-US" sz="2800" i="1" spc="140" dirty="0" smtClean="0">
                <a:latin typeface="Times New Roman"/>
                <a:cs typeface="Times New Roman"/>
              </a:rPr>
              <a:t> </a:t>
            </a:r>
            <a:r>
              <a:rPr lang="en-US" sz="3600" i="1" spc="155" dirty="0" smtClean="0">
                <a:latin typeface="Times New Roman"/>
                <a:cs typeface="Times New Roman"/>
              </a:rPr>
              <a:t>P </a:t>
            </a:r>
            <a:r>
              <a:rPr lang="en-US" sz="4000" i="1" spc="-110" dirty="0" smtClean="0">
                <a:latin typeface="Times New Roman"/>
                <a:cs typeface="Times New Roman"/>
              </a:rPr>
              <a:t>: </a:t>
            </a:r>
            <a:r>
              <a:rPr lang="en-US" sz="4000" i="1" spc="20" dirty="0" smtClean="0">
                <a:latin typeface="Times New Roman"/>
                <a:cs typeface="Times New Roman"/>
              </a:rPr>
              <a:t>% </a:t>
            </a:r>
            <a:r>
              <a:rPr lang="en-US" sz="4000" i="1" spc="30" dirty="0" smtClean="0">
                <a:latin typeface="Times New Roman"/>
                <a:cs typeface="Times New Roman"/>
              </a:rPr>
              <a:t>of </a:t>
            </a:r>
            <a:r>
              <a:rPr lang="en-US" sz="4000" i="1" spc="60" dirty="0" smtClean="0">
                <a:latin typeface="Times New Roman"/>
                <a:cs typeface="Times New Roman"/>
              </a:rPr>
              <a:t>games </a:t>
            </a:r>
            <a:r>
              <a:rPr lang="en-US" sz="4000" i="1" spc="65" dirty="0" smtClean="0">
                <a:latin typeface="Times New Roman"/>
                <a:cs typeface="Times New Roman"/>
              </a:rPr>
              <a:t>won </a:t>
            </a:r>
            <a:r>
              <a:rPr lang="en-US" sz="4000" i="1" spc="50" dirty="0" smtClean="0">
                <a:latin typeface="Times New Roman"/>
                <a:cs typeface="Times New Roman"/>
              </a:rPr>
              <a:t>in </a:t>
            </a:r>
            <a:r>
              <a:rPr lang="en-US" sz="4000" i="1" spc="40" dirty="0" smtClean="0">
                <a:latin typeface="Times New Roman"/>
                <a:cs typeface="Times New Roman"/>
              </a:rPr>
              <a:t>world</a:t>
            </a:r>
            <a:r>
              <a:rPr lang="en-US" sz="4000" i="1" spc="555" dirty="0" smtClean="0">
                <a:latin typeface="Times New Roman"/>
                <a:cs typeface="Times New Roman"/>
              </a:rPr>
              <a:t> </a:t>
            </a:r>
            <a:r>
              <a:rPr lang="en-US" sz="4000" i="1" spc="105" dirty="0" smtClean="0">
                <a:latin typeface="Times New Roman"/>
                <a:cs typeface="Times New Roman"/>
              </a:rPr>
              <a:t>tournament</a:t>
            </a:r>
            <a:endParaRPr lang="en-US" sz="4000" dirty="0" smtClean="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  <a:spcBef>
                <a:spcPts val="1045"/>
              </a:spcBef>
              <a:buNone/>
            </a:pPr>
            <a:r>
              <a:rPr lang="en-US" sz="2800" i="1" spc="665" dirty="0" smtClean="0">
                <a:latin typeface="Times New Roman"/>
                <a:cs typeface="Times New Roman"/>
              </a:rPr>
              <a:t> </a:t>
            </a:r>
            <a:r>
              <a:rPr lang="en-US" sz="2800" i="1" spc="140" dirty="0" smtClean="0">
                <a:latin typeface="Times New Roman"/>
                <a:cs typeface="Times New Roman"/>
              </a:rPr>
              <a:t> </a:t>
            </a:r>
            <a:r>
              <a:rPr lang="en-US" sz="3600" i="1" spc="190" dirty="0" smtClean="0">
                <a:latin typeface="Times New Roman"/>
                <a:cs typeface="Times New Roman"/>
              </a:rPr>
              <a:t>E</a:t>
            </a:r>
            <a:r>
              <a:rPr lang="en-US" sz="4000" i="1" spc="190" dirty="0" smtClean="0">
                <a:latin typeface="Times New Roman"/>
                <a:cs typeface="Times New Roman"/>
              </a:rPr>
              <a:t>: </a:t>
            </a:r>
            <a:r>
              <a:rPr lang="en-US" sz="4000" i="1" spc="100" dirty="0" smtClean="0">
                <a:latin typeface="Times New Roman"/>
                <a:cs typeface="Times New Roman"/>
              </a:rPr>
              <a:t>opportunity </a:t>
            </a:r>
            <a:r>
              <a:rPr lang="en-US" sz="4000" i="1" spc="110" dirty="0" smtClean="0">
                <a:latin typeface="Times New Roman"/>
                <a:cs typeface="Times New Roman"/>
              </a:rPr>
              <a:t>to </a:t>
            </a:r>
            <a:r>
              <a:rPr lang="en-US" sz="4000" i="1" spc="55" dirty="0" smtClean="0">
                <a:latin typeface="Times New Roman"/>
                <a:cs typeface="Times New Roman"/>
              </a:rPr>
              <a:t>play </a:t>
            </a:r>
            <a:r>
              <a:rPr lang="en-US" sz="4000" i="1" spc="50" dirty="0" smtClean="0">
                <a:latin typeface="Times New Roman"/>
                <a:cs typeface="Times New Roman"/>
              </a:rPr>
              <a:t>against</a:t>
            </a:r>
            <a:r>
              <a:rPr lang="en-US" sz="4000" i="1" spc="150" dirty="0" smtClean="0">
                <a:latin typeface="Times New Roman"/>
                <a:cs typeface="Times New Roman"/>
              </a:rPr>
              <a:t> </a:t>
            </a:r>
            <a:r>
              <a:rPr lang="en-US" sz="4000" i="1" spc="10" dirty="0" smtClean="0">
                <a:latin typeface="Times New Roman"/>
                <a:cs typeface="Times New Roman"/>
              </a:rPr>
              <a:t>self</a:t>
            </a:r>
            <a:endParaRPr lang="en-US"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Well-posed</a:t>
            </a:r>
            <a:r>
              <a:rPr lang="en-US" dirty="0" smtClean="0"/>
              <a:t> </a:t>
            </a:r>
            <a:r>
              <a:rPr lang="en-US" dirty="0" smtClean="0"/>
              <a:t>Problem</a:t>
            </a:r>
            <a:endParaRPr lang="tr-TR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425"/>
              </a:spcBef>
            </a:pPr>
            <a:r>
              <a:rPr lang="en-US" sz="4000" i="1" spc="50" dirty="0" smtClean="0">
                <a:latin typeface="Times New Roman"/>
                <a:cs typeface="Times New Roman"/>
              </a:rPr>
              <a:t>I</a:t>
            </a:r>
            <a:r>
              <a:rPr lang="en-US" sz="4000" i="1" spc="50" dirty="0" smtClean="0">
                <a:latin typeface="Times New Roman"/>
                <a:cs typeface="Times New Roman"/>
              </a:rPr>
              <a:t>dentify three features</a:t>
            </a:r>
          </a:p>
          <a:p>
            <a:pPr marL="332740" lvl="1">
              <a:spcBef>
                <a:spcPts val="1425"/>
              </a:spcBef>
            </a:pPr>
            <a:r>
              <a:rPr lang="en-US" sz="3700" i="1" spc="50" dirty="0" smtClean="0">
                <a:latin typeface="Times New Roman"/>
                <a:cs typeface="Times New Roman"/>
              </a:rPr>
              <a:t>Class of tasks</a:t>
            </a:r>
          </a:p>
          <a:p>
            <a:pPr marL="332740" lvl="1">
              <a:spcBef>
                <a:spcPts val="1425"/>
              </a:spcBef>
            </a:pPr>
            <a:r>
              <a:rPr lang="en-US" sz="3700" i="1" spc="50" dirty="0" smtClean="0">
                <a:latin typeface="Times New Roman"/>
                <a:cs typeface="Times New Roman"/>
              </a:rPr>
              <a:t>Measures of performance to be improved</a:t>
            </a:r>
          </a:p>
          <a:p>
            <a:pPr marL="332740" lvl="1">
              <a:spcBef>
                <a:spcPts val="1425"/>
              </a:spcBef>
            </a:pPr>
            <a:r>
              <a:rPr lang="en-US" sz="3700" i="1" spc="50" dirty="0" smtClean="0">
                <a:latin typeface="Times New Roman"/>
                <a:cs typeface="Times New Roman"/>
              </a:rPr>
              <a:t>Source of experience</a:t>
            </a:r>
            <a:endParaRPr lang="en-US" sz="3700" i="1" spc="50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Well-posed</a:t>
            </a:r>
            <a:r>
              <a:rPr lang="en-US" dirty="0" smtClean="0"/>
              <a:t> Problem: Example</a:t>
            </a:r>
            <a:endParaRPr lang="tr-TR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12700">
              <a:spcBef>
                <a:spcPts val="1425"/>
              </a:spcBef>
            </a:pPr>
            <a:r>
              <a:rPr lang="en-US" sz="3700" i="1" spc="50" dirty="0" smtClean="0">
                <a:latin typeface="Times New Roman"/>
                <a:cs typeface="Times New Roman"/>
              </a:rPr>
              <a:t>Robot Driving Problem</a:t>
            </a:r>
          </a:p>
          <a:p>
            <a:pPr marL="332740" lvl="1">
              <a:spcBef>
                <a:spcPts val="1425"/>
              </a:spcBef>
            </a:pPr>
            <a:r>
              <a:rPr lang="en-US" sz="3400" i="1" spc="50" dirty="0" smtClean="0">
                <a:latin typeface="Times New Roman"/>
                <a:cs typeface="Times New Roman"/>
              </a:rPr>
              <a:t>Task T: Driving on public,4-lane highway with vision </a:t>
            </a:r>
            <a:r>
              <a:rPr lang="en-US" sz="3400" i="1" spc="50" dirty="0" err="1" smtClean="0">
                <a:latin typeface="Times New Roman"/>
                <a:cs typeface="Times New Roman"/>
              </a:rPr>
              <a:t>sensord</a:t>
            </a:r>
            <a:endParaRPr lang="en-US" sz="3400" i="1" spc="50" dirty="0" smtClean="0">
              <a:latin typeface="Times New Roman"/>
              <a:cs typeface="Times New Roman"/>
            </a:endParaRPr>
          </a:p>
          <a:p>
            <a:pPr marL="332740" lvl="1">
              <a:spcBef>
                <a:spcPts val="1425"/>
              </a:spcBef>
            </a:pPr>
            <a:r>
              <a:rPr lang="en-US" sz="3400" i="1" spc="50" dirty="0" smtClean="0">
                <a:latin typeface="Times New Roman"/>
                <a:cs typeface="Times New Roman"/>
              </a:rPr>
              <a:t>Performance measure, P: average distance travelled before an error (as judged by a human overseer)</a:t>
            </a:r>
          </a:p>
          <a:p>
            <a:pPr marL="332740" lvl="1">
              <a:spcBef>
                <a:spcPts val="1425"/>
              </a:spcBef>
            </a:pPr>
            <a:r>
              <a:rPr lang="en-US" sz="3400" i="1" spc="50" dirty="0" smtClean="0">
                <a:latin typeface="Times New Roman"/>
                <a:cs typeface="Times New Roman"/>
              </a:rPr>
              <a:t>Training Experience E: a sequence of images and steering commands recommended while observing a human driver.</a:t>
            </a:r>
          </a:p>
          <a:p>
            <a:pPr marL="332740" lvl="1">
              <a:spcBef>
                <a:spcPts val="1425"/>
              </a:spcBef>
            </a:pPr>
            <a:endParaRPr lang="en-US" sz="3400" i="1" spc="50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Well-posed</a:t>
            </a:r>
            <a:r>
              <a:rPr lang="en-US" dirty="0" smtClean="0"/>
              <a:t> Problem: Example</a:t>
            </a:r>
            <a:endParaRPr lang="tr-TR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12700">
              <a:spcBef>
                <a:spcPts val="1425"/>
              </a:spcBef>
            </a:pPr>
            <a:r>
              <a:rPr lang="en-US" sz="3700" i="1" spc="50" dirty="0" smtClean="0">
                <a:latin typeface="Times New Roman"/>
                <a:cs typeface="Times New Roman"/>
              </a:rPr>
              <a:t>Handwriting Recognition Problem</a:t>
            </a:r>
          </a:p>
          <a:p>
            <a:pPr marL="332740" lvl="1">
              <a:spcBef>
                <a:spcPts val="1425"/>
              </a:spcBef>
            </a:pPr>
            <a:r>
              <a:rPr lang="en-US" sz="3400" i="1" spc="50" dirty="0" smtClean="0">
                <a:latin typeface="Times New Roman"/>
                <a:cs typeface="Times New Roman"/>
              </a:rPr>
              <a:t>Task T: recognizing and classifying handwritten words within images </a:t>
            </a:r>
          </a:p>
          <a:p>
            <a:pPr marL="332740" lvl="1">
              <a:spcBef>
                <a:spcPts val="1425"/>
              </a:spcBef>
            </a:pPr>
            <a:r>
              <a:rPr lang="en-US" sz="3400" i="1" spc="50" dirty="0" smtClean="0">
                <a:latin typeface="Times New Roman"/>
                <a:cs typeface="Times New Roman"/>
              </a:rPr>
              <a:t>Performance measure, P: percent of words correctly classified</a:t>
            </a:r>
          </a:p>
          <a:p>
            <a:pPr marL="332740" lvl="1">
              <a:spcBef>
                <a:spcPts val="1425"/>
              </a:spcBef>
            </a:pPr>
            <a:r>
              <a:rPr lang="en-US" sz="3400" i="1" spc="50" dirty="0" smtClean="0">
                <a:latin typeface="Times New Roman"/>
                <a:cs typeface="Times New Roman"/>
              </a:rPr>
              <a:t>Training Experience E: a database of handwritten words with given classifications.</a:t>
            </a:r>
          </a:p>
          <a:p>
            <a:pPr marL="332740" lvl="1">
              <a:spcBef>
                <a:spcPts val="1425"/>
              </a:spcBef>
            </a:pPr>
            <a:endParaRPr lang="en-US" sz="3400" i="1" spc="50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Foundations of Algebra and Calculus</a:t>
            </a:r>
          </a:p>
          <a:p>
            <a:r>
              <a:rPr lang="en-US" dirty="0" smtClean="0"/>
              <a:t>Statistics</a:t>
            </a:r>
          </a:p>
          <a:p>
            <a:r>
              <a:rPr lang="en-US" dirty="0" smtClean="0"/>
              <a:t>Python Programming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en-US" sz="3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Programming Setup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Jupyter</a:t>
            </a:r>
            <a:r>
              <a:rPr lang="en-US" dirty="0" smtClean="0"/>
              <a:t> Notebook or Anaconda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Python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Google </a:t>
            </a:r>
            <a:r>
              <a:rPr lang="en-US" dirty="0" err="1" smtClean="0"/>
              <a:t>Colab</a:t>
            </a:r>
            <a:r>
              <a:rPr lang="en-US" dirty="0" smtClean="0"/>
              <a:t> (optional)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GitHub</a:t>
            </a:r>
            <a:r>
              <a:rPr lang="en-US" dirty="0" smtClean="0"/>
              <a:t> (Optional)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pic>
        <p:nvPicPr>
          <p:cNvPr id="5" name="Content Placeholder 4" descr="ml types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28662" y="1625697"/>
            <a:ext cx="6715172" cy="430363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Programming Perspective</a:t>
            </a:r>
            <a:endParaRPr lang="en-US" dirty="0"/>
          </a:p>
        </p:txBody>
      </p:sp>
      <p:pic>
        <p:nvPicPr>
          <p:cNvPr id="7" name="Content Placeholder 6" descr="programming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57356" y="2054708"/>
            <a:ext cx="5257808" cy="373174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329642" cy="3886200"/>
          </a:xfrm>
        </p:spPr>
        <p:txBody>
          <a:bodyPr/>
          <a:lstStyle/>
          <a:p>
            <a:r>
              <a:rPr lang="en-US" dirty="0" smtClean="0"/>
              <a:t>Recognizing Handwritten words</a:t>
            </a:r>
          </a:p>
          <a:p>
            <a:r>
              <a:rPr lang="en-US" dirty="0" smtClean="0"/>
              <a:t>Recognizing Spoken words</a:t>
            </a:r>
          </a:p>
          <a:p>
            <a:r>
              <a:rPr lang="en-US" dirty="0" smtClean="0"/>
              <a:t>Predict recovery rates for Covud-19 patients</a:t>
            </a:r>
          </a:p>
          <a:p>
            <a:r>
              <a:rPr lang="en-US" dirty="0" smtClean="0"/>
              <a:t>Detect fraudulent use of credit cards</a:t>
            </a:r>
          </a:p>
          <a:p>
            <a:r>
              <a:rPr lang="en-US" dirty="0" smtClean="0"/>
              <a:t>Drive autonomous vehicles on highways</a:t>
            </a:r>
          </a:p>
          <a:p>
            <a:r>
              <a:rPr lang="en-US" dirty="0" smtClean="0"/>
              <a:t>Play chess against a human </a:t>
            </a:r>
            <a:r>
              <a:rPr lang="en-US" dirty="0" err="1" smtClean="0"/>
              <a:t>chessmaster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AI,  ML, DL</a:t>
            </a:r>
            <a:endParaRPr lang="en-US" dirty="0"/>
          </a:p>
        </p:txBody>
      </p:sp>
      <p:pic>
        <p:nvPicPr>
          <p:cNvPr id="7" name="Picture 6" descr="ai vs ml vs d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34" y="2033604"/>
            <a:ext cx="4438650" cy="3752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4326"/>
            <a:ext cx="8229600" cy="1371600"/>
          </a:xfrm>
        </p:spPr>
        <p:txBody>
          <a:bodyPr/>
          <a:lstStyle/>
          <a:p>
            <a:r>
              <a:rPr lang="en-US" dirty="0" smtClean="0"/>
              <a:t>Life Cycle of Machine Learning</a:t>
            </a:r>
            <a:endParaRPr lang="en-US" dirty="0"/>
          </a:p>
        </p:txBody>
      </p:sp>
      <p:pic>
        <p:nvPicPr>
          <p:cNvPr id="7" name="Picture 6" descr="life cycle of machine 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94" y="1905016"/>
            <a:ext cx="4695825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Customer Retention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5472122" cy="3886200"/>
          </a:xfrm>
        </p:spPr>
        <p:txBody>
          <a:bodyPr/>
          <a:lstStyle/>
          <a:p>
            <a:r>
              <a:rPr lang="en-US" dirty="0" smtClean="0"/>
              <a:t>Data Preprocessing</a:t>
            </a:r>
          </a:p>
          <a:p>
            <a:r>
              <a:rPr lang="en-US" dirty="0" smtClean="0"/>
              <a:t>Feature Engineering</a:t>
            </a:r>
          </a:p>
          <a:p>
            <a:r>
              <a:rPr lang="en-US" dirty="0" smtClean="0"/>
              <a:t>Predict Customer Retention using Logistic Regression</a:t>
            </a:r>
          </a:p>
          <a:p>
            <a:r>
              <a:rPr lang="en-US" dirty="0" smtClean="0"/>
              <a:t>Functions to meet the objective of high accuracy</a:t>
            </a:r>
            <a:endParaRPr lang="en-US" dirty="0"/>
          </a:p>
        </p:txBody>
      </p:sp>
      <p:pic>
        <p:nvPicPr>
          <p:cNvPr id="5" name="Content Placeholder 4" descr="customer retention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072188" y="2441222"/>
            <a:ext cx="2614612" cy="29661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Recognition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5472122" cy="3886200"/>
          </a:xfrm>
        </p:spPr>
        <p:txBody>
          <a:bodyPr>
            <a:normAutofit/>
          </a:bodyPr>
          <a:lstStyle/>
          <a:p>
            <a:r>
              <a:rPr lang="en-US" dirty="0" smtClean="0"/>
              <a:t>Image Processing</a:t>
            </a:r>
          </a:p>
          <a:p>
            <a:r>
              <a:rPr lang="en-US" dirty="0" smtClean="0"/>
              <a:t>Data Preparation</a:t>
            </a:r>
          </a:p>
          <a:p>
            <a:r>
              <a:rPr lang="en-US" dirty="0" smtClean="0"/>
              <a:t>Recognize images using SVMs</a:t>
            </a:r>
          </a:p>
          <a:p>
            <a:r>
              <a:rPr lang="en-US" dirty="0" smtClean="0"/>
              <a:t>Recognize images using Neural Networks/ Deep  Learning</a:t>
            </a:r>
          </a:p>
          <a:p>
            <a:r>
              <a:rPr lang="en-US" dirty="0" smtClean="0"/>
              <a:t>Evaluate accuracy of predictions</a:t>
            </a:r>
            <a:endParaRPr lang="en-US" dirty="0"/>
          </a:p>
        </p:txBody>
      </p:sp>
      <p:pic>
        <p:nvPicPr>
          <p:cNvPr id="7" name="Content Placeholder 6" descr="image recognition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62679" y="2214554"/>
            <a:ext cx="2752725" cy="25431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5472122" cy="3886200"/>
          </a:xfrm>
        </p:spPr>
        <p:txBody>
          <a:bodyPr>
            <a:normAutofit/>
          </a:bodyPr>
          <a:lstStyle/>
          <a:p>
            <a:r>
              <a:rPr lang="en-US" dirty="0" smtClean="0"/>
              <a:t>Text Data Preparation</a:t>
            </a:r>
          </a:p>
          <a:p>
            <a:r>
              <a:rPr lang="en-US" dirty="0" smtClean="0"/>
              <a:t>Text data Preprocessing</a:t>
            </a:r>
          </a:p>
          <a:p>
            <a:r>
              <a:rPr lang="en-US" dirty="0" smtClean="0"/>
              <a:t>Natural Language Processing</a:t>
            </a:r>
          </a:p>
          <a:p>
            <a:r>
              <a:rPr lang="en-US" dirty="0" smtClean="0"/>
              <a:t>Classify text using Support Vector Machines</a:t>
            </a:r>
          </a:p>
          <a:p>
            <a:r>
              <a:rPr lang="en-US" dirty="0" smtClean="0"/>
              <a:t>Visualizing the results</a:t>
            </a:r>
            <a:endParaRPr lang="en-US" dirty="0"/>
          </a:p>
        </p:txBody>
      </p:sp>
      <p:pic>
        <p:nvPicPr>
          <p:cNvPr id="6" name="Content Placeholder 5" descr="sentiment analysis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53127" y="2143116"/>
            <a:ext cx="2619401" cy="26194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in Machine Learning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472518" cy="3886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What algorithms exist?</a:t>
            </a:r>
          </a:p>
          <a:p>
            <a:r>
              <a:rPr lang="en-US" dirty="0" smtClean="0"/>
              <a:t>How much training data is sufficient?</a:t>
            </a:r>
          </a:p>
          <a:p>
            <a:r>
              <a:rPr lang="en-US" dirty="0" smtClean="0"/>
              <a:t>When and how can prior knowledge held by the learner guide the generalization process from examples?</a:t>
            </a:r>
          </a:p>
          <a:p>
            <a:r>
              <a:rPr lang="en-US" dirty="0" smtClean="0"/>
              <a:t>What is the best strategy for choosing the next best training example?</a:t>
            </a:r>
          </a:p>
          <a:p>
            <a:r>
              <a:rPr lang="en-US" dirty="0" smtClean="0"/>
              <a:t>How to alter the learning mechanism automatically to better learn the </a:t>
            </a:r>
            <a:r>
              <a:rPr lang="en-US" smtClean="0"/>
              <a:t>target function?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questio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19" y="2666411"/>
            <a:ext cx="4281507" cy="24056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the Course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115328" cy="43767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Neural  Networks and Genetic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Bayesian and Computational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Instance based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Hidden Markov Models</a:t>
            </a:r>
          </a:p>
          <a:p>
            <a:pPr marL="514350" indent="-514350">
              <a:buNone/>
            </a:pPr>
            <a:r>
              <a:rPr lang="en-US" sz="2000" dirty="0" smtClean="0"/>
              <a:t>Textbooks</a:t>
            </a:r>
          </a:p>
          <a:p>
            <a:pPr marL="514350" indent="-514350"/>
            <a:r>
              <a:rPr lang="en-US" sz="2000" dirty="0" smtClean="0"/>
              <a:t>Tom M. Mitchell, Machine Learning, McGraw Hill , 2013.</a:t>
            </a:r>
            <a:r>
              <a:rPr lang="en-US" sz="2000" dirty="0" smtClean="0">
                <a:solidFill>
                  <a:srgbClr val="C00000"/>
                </a:solidFill>
              </a:rPr>
              <a:t> (Modules 1-4)</a:t>
            </a:r>
          </a:p>
          <a:p>
            <a:pPr marL="514350" indent="-514350"/>
            <a:r>
              <a:rPr lang="en-US" sz="2000" dirty="0" err="1" smtClean="0"/>
              <a:t>Ethem</a:t>
            </a:r>
            <a:r>
              <a:rPr lang="en-US" sz="2000" dirty="0" smtClean="0"/>
              <a:t> </a:t>
            </a:r>
            <a:r>
              <a:rPr lang="en-US" sz="2000" dirty="0" err="1" smtClean="0"/>
              <a:t>Alpaydin</a:t>
            </a:r>
            <a:r>
              <a:rPr lang="en-US" sz="2000" dirty="0" smtClean="0"/>
              <a:t>, Introduction to Machine Learning (Adaptive Computation and Machine Learning), The MIT Press, 2004 </a:t>
            </a:r>
            <a:r>
              <a:rPr lang="en-US" sz="2000" dirty="0" smtClean="0">
                <a:solidFill>
                  <a:srgbClr val="C00000"/>
                </a:solidFill>
              </a:rPr>
              <a:t> (Module 5)</a:t>
            </a:r>
          </a:p>
          <a:p>
            <a:pPr marL="514350" indent="-514350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ankyo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22" y="2628900"/>
            <a:ext cx="4107675" cy="2300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Assessment Procedure for the Course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115328" cy="4376758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000" dirty="0" smtClean="0"/>
              <a:t>30 marks for the mid semester examinations</a:t>
            </a:r>
          </a:p>
          <a:p>
            <a:pPr marL="514350" indent="-514350"/>
            <a:r>
              <a:rPr lang="en-US" sz="2000" dirty="0" smtClean="0"/>
              <a:t>10 marks for quizzes, programming assignments and reports.</a:t>
            </a:r>
          </a:p>
          <a:p>
            <a:pPr marL="514350" indent="-514350"/>
            <a:endParaRPr lang="en-US" sz="2000" dirty="0" smtClean="0"/>
          </a:p>
          <a:p>
            <a:pPr marL="514350" indent="-514350"/>
            <a:r>
              <a:rPr lang="en-US" sz="2000" dirty="0" smtClean="0"/>
              <a:t>60 marks evaluated by semester-end examination</a:t>
            </a:r>
          </a:p>
          <a:p>
            <a:pPr marL="514350" indent="-514350"/>
            <a:endParaRPr lang="en-US" sz="2000" dirty="0" smtClean="0"/>
          </a:p>
          <a:p>
            <a:pPr marL="514350" indent="-514350"/>
            <a:r>
              <a:rPr lang="en-US" sz="2000" dirty="0" smtClean="0"/>
              <a:t>Points to Note:</a:t>
            </a:r>
          </a:p>
          <a:p>
            <a:pPr marL="834390" lvl="1" indent="-514350"/>
            <a:r>
              <a:rPr lang="en-US" sz="1700" dirty="0" smtClean="0"/>
              <a:t>Plagiarism/Content Overlap in any form (programming/text, internal/external ) is discouraged.  Students found indulging in it will be awarded negative marks.</a:t>
            </a: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115328" cy="437675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Learning Objective</a:t>
            </a:r>
            <a:r>
              <a:rPr lang="en-US" dirty="0" smtClean="0"/>
              <a:t>: to understand the significance of machine learning in daily life</a:t>
            </a:r>
          </a:p>
          <a:p>
            <a:r>
              <a:rPr lang="en-US" dirty="0" smtClean="0"/>
              <a:t>Introduction</a:t>
            </a:r>
            <a:endParaRPr lang="en-US" dirty="0" smtClean="0"/>
          </a:p>
          <a:p>
            <a:pPr lvl="1"/>
            <a:r>
              <a:rPr lang="en-US" dirty="0" smtClean="0"/>
              <a:t>What is Machine Learning?</a:t>
            </a:r>
          </a:p>
          <a:p>
            <a:pPr lvl="1"/>
            <a:r>
              <a:rPr lang="en-US" dirty="0" smtClean="0"/>
              <a:t>Impact on Society &amp; Science</a:t>
            </a:r>
          </a:p>
          <a:p>
            <a:pPr lvl="1"/>
            <a:r>
              <a:rPr lang="en-US" dirty="0" smtClean="0"/>
              <a:t>Learning Algorithms</a:t>
            </a:r>
          </a:p>
          <a:p>
            <a:pPr lvl="1"/>
            <a:r>
              <a:rPr lang="en-US" dirty="0" smtClean="0"/>
              <a:t>Machine Learning Lifecycle</a:t>
            </a:r>
          </a:p>
          <a:p>
            <a:pPr lvl="1"/>
            <a:r>
              <a:rPr lang="en-US" dirty="0" smtClean="0"/>
              <a:t>Python Programming</a:t>
            </a:r>
          </a:p>
          <a:p>
            <a:pPr lvl="2"/>
            <a:r>
              <a:rPr lang="en-US" dirty="0" smtClean="0"/>
              <a:t> Introduction to Python</a:t>
            </a:r>
          </a:p>
          <a:p>
            <a:pPr lvl="2"/>
            <a:r>
              <a:rPr lang="en-US" dirty="0" smtClean="0"/>
              <a:t>Understanding </a:t>
            </a:r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</a:p>
          <a:p>
            <a:pPr lvl="2"/>
            <a:r>
              <a:rPr lang="en-US" dirty="0" smtClean="0"/>
              <a:t>Pandas/</a:t>
            </a:r>
            <a:r>
              <a:rPr lang="en-US" dirty="0" err="1" smtClean="0"/>
              <a:t>Numpy</a:t>
            </a:r>
            <a:r>
              <a:rPr lang="en-US" dirty="0" smtClean="0"/>
              <a:t>/</a:t>
            </a:r>
            <a:r>
              <a:rPr lang="en-US" dirty="0" err="1" smtClean="0"/>
              <a:t>Matplotlib</a:t>
            </a:r>
            <a:endParaRPr lang="en-US" dirty="0" smtClean="0"/>
          </a:p>
          <a:p>
            <a:pPr lvl="2"/>
            <a:r>
              <a:rPr lang="en-US" dirty="0" smtClean="0"/>
              <a:t>Practice Exercises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864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all-pervasive Machine Learning</a:t>
            </a:r>
            <a:br>
              <a:rPr lang="en-US" dirty="0" smtClean="0"/>
            </a:br>
            <a:r>
              <a:rPr lang="en-US" dirty="0" smtClean="0"/>
              <a:t>Waking up to ML</a:t>
            </a:r>
            <a:endParaRPr lang="en-US" dirty="0"/>
          </a:p>
        </p:txBody>
      </p:sp>
      <p:pic>
        <p:nvPicPr>
          <p:cNvPr id="8" name="Content Placeholder 7" descr="google maps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74267" y="1828827"/>
            <a:ext cx="1171545" cy="1171545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smtClean="0"/>
              <a:t>Travel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Voice Assistants</a:t>
            </a:r>
            <a:endParaRPr lang="en-US" dirty="0"/>
          </a:p>
        </p:txBody>
      </p:sp>
      <p:pic>
        <p:nvPicPr>
          <p:cNvPr id="9" name="Picture 8" descr="ol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93" y="2612246"/>
            <a:ext cx="2479033" cy="1388258"/>
          </a:xfrm>
          <a:prstGeom prst="rect">
            <a:avLst/>
          </a:prstGeom>
        </p:spPr>
      </p:pic>
      <p:pic>
        <p:nvPicPr>
          <p:cNvPr id="10" name="Picture 9" descr="ub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806" y="2866033"/>
            <a:ext cx="1614128" cy="848719"/>
          </a:xfrm>
          <a:prstGeom prst="rect">
            <a:avLst/>
          </a:prstGeom>
        </p:spPr>
      </p:pic>
      <p:pic>
        <p:nvPicPr>
          <p:cNvPr id="11" name="Picture 10" descr="voice assistants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816" y="4726804"/>
            <a:ext cx="2547928" cy="1273964"/>
          </a:xfrm>
          <a:prstGeom prst="rect">
            <a:avLst/>
          </a:prstGeom>
        </p:spPr>
      </p:pic>
      <p:pic>
        <p:nvPicPr>
          <p:cNvPr id="15" name="Picture 14" descr="smart reply gmai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240" y="1500174"/>
            <a:ext cx="4471099" cy="3165538"/>
          </a:xfrm>
          <a:prstGeom prst="rect">
            <a:avLst/>
          </a:prstGeom>
        </p:spPr>
      </p:pic>
      <p:pic>
        <p:nvPicPr>
          <p:cNvPr id="16" name="Picture 15" descr="spam filtering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3913" y="3524263"/>
            <a:ext cx="2168615" cy="2476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864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all-pervasive Machine Learning</a:t>
            </a:r>
            <a:br>
              <a:rPr lang="en-US" dirty="0" smtClean="0"/>
            </a:br>
            <a:r>
              <a:rPr lang="en-US" dirty="0" smtClean="0"/>
              <a:t>Starting for Work/College</a:t>
            </a:r>
            <a:endParaRPr lang="en-US" dirty="0"/>
          </a:p>
        </p:txBody>
      </p:sp>
      <p:pic>
        <p:nvPicPr>
          <p:cNvPr id="14" name="Content Placeholder 13" descr="waymo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7224" y="2285992"/>
            <a:ext cx="2657475" cy="1714500"/>
          </a:xfrm>
        </p:spPr>
      </p:pic>
      <p:pic>
        <p:nvPicPr>
          <p:cNvPr id="17" name="Picture 16" descr="tesl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60" y="2357438"/>
            <a:ext cx="1857388" cy="1857388"/>
          </a:xfrm>
          <a:prstGeom prst="rect">
            <a:avLst/>
          </a:prstGeom>
        </p:spPr>
      </p:pic>
      <p:pic>
        <p:nvPicPr>
          <p:cNvPr id="18" name="Picture 17" descr="argo a 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862" y="2357430"/>
            <a:ext cx="1714512" cy="1714512"/>
          </a:xfrm>
          <a:prstGeom prst="rect">
            <a:avLst/>
          </a:prstGeom>
        </p:spPr>
      </p:pic>
      <p:pic>
        <p:nvPicPr>
          <p:cNvPr id="19" name="Picture 18" descr="spotif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14810" y="5108760"/>
            <a:ext cx="2091796" cy="1416705"/>
          </a:xfrm>
          <a:prstGeom prst="rect">
            <a:avLst/>
          </a:prstGeom>
          <a:ln w="25400" cmpd="sng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864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all-pervasive Machine Learning</a:t>
            </a:r>
            <a:br>
              <a:rPr lang="en-US" dirty="0" smtClean="0"/>
            </a:br>
            <a:r>
              <a:rPr lang="en-US" dirty="0" smtClean="0"/>
              <a:t>When at Work/College</a:t>
            </a:r>
            <a:endParaRPr lang="en-US" dirty="0"/>
          </a:p>
        </p:txBody>
      </p:sp>
      <p:pic>
        <p:nvPicPr>
          <p:cNvPr id="8" name="Picture 7" descr="google a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" y="2071678"/>
            <a:ext cx="3396592" cy="1785950"/>
          </a:xfrm>
          <a:prstGeom prst="rect">
            <a:avLst/>
          </a:prstGeom>
        </p:spPr>
      </p:pic>
      <p:pic>
        <p:nvPicPr>
          <p:cNvPr id="9" name="Picture 8" descr="grammarl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240" y="1928826"/>
            <a:ext cx="2554738" cy="2571744"/>
          </a:xfrm>
          <a:prstGeom prst="rect">
            <a:avLst/>
          </a:prstGeom>
        </p:spPr>
      </p:pic>
      <p:pic>
        <p:nvPicPr>
          <p:cNvPr id="10" name="Picture 9" descr="turniti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567" y="2285992"/>
            <a:ext cx="2962275" cy="1543050"/>
          </a:xfrm>
          <a:prstGeom prst="rect">
            <a:avLst/>
          </a:prstGeom>
        </p:spPr>
      </p:pic>
      <p:pic>
        <p:nvPicPr>
          <p:cNvPr id="13" name="Picture 12" descr="google schola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7290" y="4238644"/>
            <a:ext cx="2857500" cy="1905000"/>
          </a:xfrm>
          <a:prstGeom prst="rect">
            <a:avLst/>
          </a:prstGeom>
        </p:spPr>
      </p:pic>
      <p:pic>
        <p:nvPicPr>
          <p:cNvPr id="15" name="Picture 14" descr="research gat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2611" y="4224356"/>
            <a:ext cx="2466975" cy="184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392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all-pervasive Machine Learning</a:t>
            </a:r>
            <a:br>
              <a:rPr lang="en-US" dirty="0" smtClean="0"/>
            </a:br>
            <a:r>
              <a:rPr lang="en-US" dirty="0" smtClean="0"/>
              <a:t>When at Home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" name="Picture 10" descr="netfl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1785926"/>
            <a:ext cx="2143125" cy="2143125"/>
          </a:xfrm>
          <a:prstGeom prst="rect">
            <a:avLst/>
          </a:prstGeom>
        </p:spPr>
      </p:pic>
      <p:pic>
        <p:nvPicPr>
          <p:cNvPr id="12" name="Picture 11" descr="amazon prim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44" y="1500174"/>
            <a:ext cx="5392341" cy="2817498"/>
          </a:xfrm>
          <a:prstGeom prst="rect">
            <a:avLst/>
          </a:prstGeom>
        </p:spPr>
      </p:pic>
      <p:pic>
        <p:nvPicPr>
          <p:cNvPr id="14" name="Picture 13" descr="food app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60" y="4121965"/>
            <a:ext cx="3714744" cy="19502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3808</TotalTime>
  <Words>797</Words>
  <Application>Microsoft Office PowerPoint</Application>
  <PresentationFormat>On-screen Show (4:3)</PresentationFormat>
  <Paragraphs>146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Median</vt:lpstr>
      <vt:lpstr>EID 403: Machine Learning</vt:lpstr>
      <vt:lpstr>Prerequisites</vt:lpstr>
      <vt:lpstr>Outline of the Course</vt:lpstr>
      <vt:lpstr>Assessment Procedure for the Course</vt:lpstr>
      <vt:lpstr>Lecture Outline</vt:lpstr>
      <vt:lpstr>The all-pervasive Machine Learning Waking up to ML</vt:lpstr>
      <vt:lpstr>The all-pervasive Machine Learning Starting for Work/College</vt:lpstr>
      <vt:lpstr>The all-pervasive Machine Learning When at Work/College</vt:lpstr>
      <vt:lpstr>The all-pervasive Machine Learning When at Home </vt:lpstr>
      <vt:lpstr>How can ML help save our Planet?</vt:lpstr>
      <vt:lpstr>How can ML help Human Lives?</vt:lpstr>
      <vt:lpstr>Machine  Learning</vt:lpstr>
      <vt:lpstr>Machine Learning Outcome</vt:lpstr>
      <vt:lpstr>Machine Learning Framework</vt:lpstr>
      <vt:lpstr>Machine Learning Framework</vt:lpstr>
      <vt:lpstr>What is a Learning Problem</vt:lpstr>
      <vt:lpstr>Well-posed Problem</vt:lpstr>
      <vt:lpstr>Well-posed Problem: Example</vt:lpstr>
      <vt:lpstr>Well-posed Problem: Example</vt:lpstr>
      <vt:lpstr>Machine Learning</vt:lpstr>
      <vt:lpstr>Software Programming Perspective</vt:lpstr>
      <vt:lpstr>Some Applications</vt:lpstr>
      <vt:lpstr>AI,  ML, DL</vt:lpstr>
      <vt:lpstr>Life Cycle of Machine Learning</vt:lpstr>
      <vt:lpstr>Predict Customer Retention</vt:lpstr>
      <vt:lpstr>Image Recognition</vt:lpstr>
      <vt:lpstr>Sentiment Analysis</vt:lpstr>
      <vt:lpstr>Issues in Machine Learning</vt:lpstr>
      <vt:lpstr>Slide 29</vt:lpstr>
      <vt:lpstr>Slide 30</vt:lpstr>
    </vt:vector>
  </TitlesOfParts>
  <Company>BOGAZICI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Sireesha Rodda</dc:creator>
  <cp:keywords>Machine Learning</cp:keywords>
  <cp:lastModifiedBy>user</cp:lastModifiedBy>
  <cp:revision>271</cp:revision>
  <dcterms:created xsi:type="dcterms:W3CDTF">2005-01-24T14:46:28Z</dcterms:created>
  <dcterms:modified xsi:type="dcterms:W3CDTF">2020-07-27T18:46:53Z</dcterms:modified>
</cp:coreProperties>
</file>