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0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80" r:id="rId14"/>
    <p:sldId id="281" r:id="rId15"/>
    <p:sldId id="283" r:id="rId16"/>
    <p:sldId id="284" r:id="rId17"/>
    <p:sldId id="285" r:id="rId18"/>
    <p:sldId id="286" r:id="rId19"/>
    <p:sldId id="293" r:id="rId20"/>
    <p:sldId id="287" r:id="rId21"/>
    <p:sldId id="294" r:id="rId22"/>
    <p:sldId id="295" r:id="rId23"/>
    <p:sldId id="288" r:id="rId24"/>
    <p:sldId id="296" r:id="rId25"/>
    <p:sldId id="289" r:id="rId26"/>
    <p:sldId id="297" r:id="rId27"/>
    <p:sldId id="290" r:id="rId28"/>
    <p:sldId id="298" r:id="rId29"/>
    <p:sldId id="299" r:id="rId30"/>
    <p:sldId id="291" r:id="rId31"/>
    <p:sldId id="292" r:id="rId32"/>
    <p:sldId id="266" r:id="rId33"/>
    <p:sldId id="262" r:id="rId34"/>
    <p:sldId id="263" r:id="rId35"/>
  </p:sldIdLst>
  <p:sldSz cx="137160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E70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54" y="-96"/>
      </p:cViewPr>
      <p:guideLst>
        <p:guide orient="horz" pos="2304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code and 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03138-D2F7-4F9C-9DBF-E18EA2701226}" type="datetime3">
              <a:rPr lang="en-US" smtClean="0"/>
              <a:pPr/>
              <a:t>26 August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9E2E4-F31D-4FF9-9879-7A50F00DB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code and 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9F016-8C8E-48A0-99AF-FEE73D5D07EF}" type="datetime3">
              <a:rPr lang="en-US" smtClean="0"/>
              <a:pPr/>
              <a:t>26 August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3F061-D961-4825-B0AF-95AF9062A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3F061-D961-4825-B0AF-95AF9062A8C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course code and title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7F13813-88CD-4D87-90A9-3603A8C0C5D8}" type="datetime3">
              <a:rPr lang="en-US" smtClean="0"/>
              <a:pPr/>
              <a:t>26 August 2020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72455"/>
            <a:ext cx="1165860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45280"/>
            <a:ext cx="960120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1ED9-3420-432D-916A-7D00727D168E}" type="datetime3">
              <a:rPr lang="en-US" smtClean="0"/>
              <a:pPr/>
              <a:t>26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Biotechnology, GIT                            Course Code and Course Title: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B369-D56D-4D96-837C-DCAF387ED368}" type="datetime3">
              <a:rPr lang="en-US" smtClean="0"/>
              <a:pPr/>
              <a:t>26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Biotechnology, GIT                            Course Code and Course Title: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292949"/>
            <a:ext cx="462915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92949"/>
            <a:ext cx="1365885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C200-281B-4950-84A0-DFEA586A7730}" type="datetime3">
              <a:rPr lang="en-US" smtClean="0"/>
              <a:pPr/>
              <a:t>26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Biotechnology, GIT                            Course Code and Course Title: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0C3C-FD7C-4B20-8F50-16D7BA2098D3}" type="datetime3">
              <a:rPr lang="en-US" smtClean="0"/>
              <a:pPr/>
              <a:t>26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Biotechnology, GIT                            Course Code and Course Title: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700695"/>
            <a:ext cx="1165860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100495"/>
            <a:ext cx="1165860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4960-B1D0-4F73-8504-B0B75E01DF22}" type="datetime3">
              <a:rPr lang="en-US" smtClean="0"/>
              <a:pPr/>
              <a:t>26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Biotechnology, GIT                            Course Code and Course Title: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06882"/>
            <a:ext cx="914400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1706882"/>
            <a:ext cx="914400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193B-D98F-4042-A927-DB71B29934ED}" type="datetime3">
              <a:rPr lang="en-US" smtClean="0"/>
              <a:pPr/>
              <a:t>26 August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Biotechnology, GIT                            Course Code and Course Title: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2947"/>
            <a:ext cx="1234440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37454"/>
            <a:ext cx="6060282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319867"/>
            <a:ext cx="6060282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9" y="1637454"/>
            <a:ext cx="6062663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9" y="2319867"/>
            <a:ext cx="6062663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538C-080B-4AD0-AA0A-5EAD02140B1F}" type="datetime3">
              <a:rPr lang="en-US" smtClean="0"/>
              <a:pPr/>
              <a:t>26 August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Biotechnology, GIT                            Course Code and Course Title: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8952-3B03-4F47-B878-50EFF067D9FF}" type="datetime3">
              <a:rPr lang="en-US" smtClean="0"/>
              <a:pPr/>
              <a:t>26 August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Biotechnology, GIT                            Course Code and Course Title: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E4D9-F708-4D85-BD61-4EF74574C410}" type="datetime3">
              <a:rPr lang="en-US" smtClean="0"/>
              <a:pPr/>
              <a:t>26 August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Biotechnology, GIT                            Course Code and Course Title: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91253"/>
            <a:ext cx="4512470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6" y="291255"/>
            <a:ext cx="7667625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530775"/>
            <a:ext cx="4512470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D24-22ED-4B54-A160-A7A1ED79013A}" type="datetime3">
              <a:rPr lang="en-US" smtClean="0"/>
              <a:pPr/>
              <a:t>26 August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Biotechnology, GIT                            Course Code and Course Title: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5120640"/>
            <a:ext cx="822960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53627"/>
            <a:ext cx="822960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725161"/>
            <a:ext cx="822960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A1ED-2C04-47E9-A745-2051B25E5AD0}" type="datetime3">
              <a:rPr lang="en-US" smtClean="0"/>
              <a:pPr/>
              <a:t>26 August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Biotechnology, GIT                            Course Code and Course Title: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92947"/>
            <a:ext cx="12344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06882"/>
            <a:ext cx="1234440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780108"/>
            <a:ext cx="3200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8BE38-9E58-4576-9236-88D03F1AFB02}" type="datetime3">
              <a:rPr lang="en-US" smtClean="0"/>
              <a:pPr/>
              <a:t>26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780108"/>
            <a:ext cx="4343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Biotechnology, GIT                            Course Code and Course Title: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780108"/>
            <a:ext cx="3200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4A237-58DC-4CB8-A92A-C7FDFBDB68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209800"/>
            <a:ext cx="11658600" cy="1156545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Topic for the </a:t>
            </a:r>
            <a:r>
              <a:rPr lang="en-US" sz="3200" dirty="0" err="1" smtClean="0"/>
              <a:t>class:</a:t>
            </a:r>
            <a:r>
              <a:rPr lang="en-US" sz="3200" dirty="0" err="1" smtClean="0">
                <a:solidFill>
                  <a:schemeClr val="accent5">
                    <a:lumMod val="50000"/>
                  </a:schemeClr>
                </a:solidFill>
              </a:rPr>
              <a:t>Well</a:t>
            </a:r>
            <a:r>
              <a:rPr lang="en-US" sz="3200" smtClean="0">
                <a:solidFill>
                  <a:schemeClr val="accent5">
                    <a:lumMod val="50000"/>
                  </a:schemeClr>
                </a:solidFill>
              </a:rPr>
              <a:t>-Posed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Learning Problems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Module -1: Title: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Introduction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Date &amp; Time :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25 August 2020, 11AM-12PM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191000"/>
            <a:ext cx="6210300" cy="25146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Dr.  </a:t>
            </a:r>
            <a:r>
              <a:rPr lang="en-US" sz="3000" b="1" dirty="0" err="1" smtClean="0">
                <a:solidFill>
                  <a:srgbClr val="FF0000"/>
                </a:solidFill>
              </a:rPr>
              <a:t>Sireesha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</a:rPr>
              <a:t>Rodda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Professor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Department of Computer Science and Engineering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GITAM Institute of Technology (GIT)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Visakhapatnam – 530045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Email: </a:t>
            </a:r>
            <a:r>
              <a:rPr lang="en-US" sz="2200" b="1" dirty="0" smtClean="0">
                <a:solidFill>
                  <a:srgbClr val="0070C0"/>
                </a:solidFill>
              </a:rPr>
              <a:t>srodda@gitam.edu</a:t>
            </a:r>
            <a:r>
              <a:rPr lang="en-US" sz="2200" b="1" dirty="0" smtClean="0">
                <a:solidFill>
                  <a:schemeClr val="accent1"/>
                </a:solidFill>
              </a:rPr>
              <a:t> </a:t>
            </a:r>
            <a:r>
              <a:rPr lang="en-US" sz="2200" dirty="0" smtClean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1026" name="Picture 2" descr="C:\Users\Admin\Desktop\Murali office correspondance\University logo letter head etc\gitam logo\logo-gitam-fin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7900" y="243840"/>
            <a:ext cx="1333500" cy="1269124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780108"/>
            <a:ext cx="10134600" cy="38946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Department of Computer Science and Engineering, GIT  </a:t>
            </a:r>
            <a:r>
              <a:rPr lang="en-US" dirty="0" smtClean="0"/>
              <a:t>                          Course Code and Course </a:t>
            </a:r>
            <a:r>
              <a:rPr lang="en-US" dirty="0" err="1" smtClean="0"/>
              <a:t>Title:EID</a:t>
            </a:r>
            <a:r>
              <a:rPr lang="en-US" dirty="0" smtClean="0"/>
              <a:t> 403: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EBB-A2C7-47C2-BB30-256FF6AA0A46}" type="datetime3">
              <a:rPr lang="en-US" smtClean="0">
                <a:solidFill>
                  <a:schemeClr val="accent5">
                    <a:lumMod val="50000"/>
                  </a:schemeClr>
                </a:solidFill>
              </a:rPr>
              <a:pPr/>
              <a:t>26 August 2020</a:t>
            </a:fld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Machine Learning?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275840"/>
            <a:ext cx="11772900" cy="4470400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/>
              <a:t>Typical Datamining Tasks</a:t>
            </a:r>
          </a:p>
          <a:p>
            <a:pPr lvl="1">
              <a:spcAft>
                <a:spcPct val="30000"/>
              </a:spcAft>
            </a:pPr>
            <a:r>
              <a:rPr lang="en-US"/>
              <a:t>Risk of Emergency Cesarean Section</a:t>
            </a:r>
          </a:p>
          <a:p>
            <a:pPr lvl="2">
              <a:spcAft>
                <a:spcPct val="30000"/>
              </a:spcAft>
              <a:buFontTx/>
              <a:buNone/>
            </a:pPr>
            <a:r>
              <a:rPr lang="en-US">
                <a:solidFill>
                  <a:srgbClr val="00CC66"/>
                </a:solidFill>
              </a:rPr>
              <a:t>Given</a:t>
            </a:r>
          </a:p>
          <a:p>
            <a:pPr lvl="2">
              <a:spcAft>
                <a:spcPct val="20000"/>
              </a:spcAft>
            </a:pPr>
            <a:r>
              <a:rPr lang="en-US"/>
              <a:t>9714 patient records, each describing a pregnancy and birth</a:t>
            </a:r>
          </a:p>
          <a:p>
            <a:pPr lvl="2">
              <a:spcAft>
                <a:spcPct val="40000"/>
              </a:spcAft>
            </a:pPr>
            <a:r>
              <a:rPr lang="en-US"/>
              <a:t>Each patient record contains 215 features</a:t>
            </a:r>
          </a:p>
          <a:p>
            <a:pPr lvl="2">
              <a:spcAft>
                <a:spcPct val="20000"/>
              </a:spcAft>
              <a:buFontTx/>
              <a:buNone/>
            </a:pPr>
            <a:r>
              <a:rPr lang="en-US">
                <a:solidFill>
                  <a:srgbClr val="00CC66"/>
                </a:solidFill>
              </a:rPr>
              <a:t>Learn to predict:</a:t>
            </a:r>
          </a:p>
          <a:p>
            <a:pPr lvl="2">
              <a:spcAft>
                <a:spcPct val="20000"/>
              </a:spcAft>
            </a:pPr>
            <a:r>
              <a:rPr lang="en-US"/>
              <a:t>Classes of patients at high risk for emergency cesarean section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3200" y="304800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795098"/>
            <a:ext cx="10134600" cy="38946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Department of Computer Science and Engineering, GIT  </a:t>
            </a:r>
            <a:r>
              <a:rPr lang="en-US" dirty="0" smtClean="0"/>
              <a:t>                          Course Code and Course </a:t>
            </a:r>
            <a:r>
              <a:rPr lang="en-US" dirty="0" err="1" smtClean="0"/>
              <a:t>Title:EID</a:t>
            </a:r>
            <a:r>
              <a:rPr lang="en-US" dirty="0" smtClean="0"/>
              <a:t> 403: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Machine Learning?</a:t>
            </a:r>
          </a:p>
        </p:txBody>
      </p:sp>
      <p:pic>
        <p:nvPicPr>
          <p:cNvPr id="202756" name="Picture 1028"/>
          <p:cNvPicPr>
            <a:picLocks noChangeAspect="1" noChangeArrowheads="1"/>
          </p:cNvPicPr>
          <p:nvPr/>
        </p:nvPicPr>
        <p:blipFill>
          <a:blip r:embed="rId2"/>
          <a:srcRect t="22299" b="48805"/>
          <a:stretch>
            <a:fillRect/>
          </a:stretch>
        </p:blipFill>
        <p:spPr bwMode="auto">
          <a:xfrm>
            <a:off x="1828800" y="2519680"/>
            <a:ext cx="10972800" cy="353060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3200" y="304800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780108"/>
            <a:ext cx="10134600" cy="38946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Department of Computer Science and Engineering, GIT  </a:t>
            </a:r>
            <a:r>
              <a:rPr lang="en-US" dirty="0" smtClean="0"/>
              <a:t>                          Course Code and Course </a:t>
            </a:r>
            <a:r>
              <a:rPr lang="en-US" dirty="0" err="1" smtClean="0"/>
              <a:t>Title:EID</a:t>
            </a:r>
            <a:r>
              <a:rPr lang="en-US" dirty="0" smtClean="0"/>
              <a:t> 403: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Machine Learning?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ct val="30000"/>
              </a:spcAft>
            </a:pPr>
            <a:r>
              <a:rPr lang="en-US"/>
              <a:t>Credit Risk Analysis</a:t>
            </a:r>
          </a:p>
        </p:txBody>
      </p:sp>
      <p:pic>
        <p:nvPicPr>
          <p:cNvPr id="205828" name="Picture 4"/>
          <p:cNvPicPr>
            <a:picLocks noChangeAspect="1" noChangeArrowheads="1"/>
          </p:cNvPicPr>
          <p:nvPr/>
        </p:nvPicPr>
        <p:blipFill>
          <a:blip r:embed="rId2"/>
          <a:srcRect t="23140" b="51750"/>
          <a:stretch>
            <a:fillRect/>
          </a:stretch>
        </p:blipFill>
        <p:spPr bwMode="auto">
          <a:xfrm>
            <a:off x="1371600" y="3088641"/>
            <a:ext cx="11201400" cy="30666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3200" y="304800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780108"/>
            <a:ext cx="10134600" cy="38946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Department of Computer Science and Engineering, GIT  </a:t>
            </a:r>
            <a:r>
              <a:rPr lang="en-US" dirty="0" smtClean="0"/>
              <a:t>                          Course Code and Course </a:t>
            </a:r>
            <a:r>
              <a:rPr lang="en-US" dirty="0" err="1" smtClean="0"/>
              <a:t>Title:EID</a:t>
            </a:r>
            <a:r>
              <a:rPr lang="en-US" dirty="0" smtClean="0"/>
              <a:t> 403: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Machine Learning?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ct val="30000"/>
              </a:spcAft>
            </a:pPr>
            <a:r>
              <a:rPr lang="en-US"/>
              <a:t>Customer Retention</a:t>
            </a:r>
          </a:p>
        </p:txBody>
      </p:sp>
      <p:pic>
        <p:nvPicPr>
          <p:cNvPr id="206853" name="Picture 1029"/>
          <p:cNvPicPr>
            <a:picLocks noChangeAspect="1" noChangeArrowheads="1"/>
          </p:cNvPicPr>
          <p:nvPr/>
        </p:nvPicPr>
        <p:blipFill>
          <a:blip r:embed="rId2"/>
          <a:srcRect t="48384" b="37866"/>
          <a:stretch>
            <a:fillRect/>
          </a:stretch>
        </p:blipFill>
        <p:spPr bwMode="auto">
          <a:xfrm>
            <a:off x="1828800" y="3027681"/>
            <a:ext cx="11087100" cy="19879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3200" y="304800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780108"/>
            <a:ext cx="10134600" cy="38946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Department of Computer Science and Engineering, GIT  </a:t>
            </a:r>
            <a:r>
              <a:rPr lang="en-US" dirty="0" smtClean="0"/>
              <a:t>                          Course Code and Course </a:t>
            </a:r>
            <a:r>
              <a:rPr lang="en-US" dirty="0" err="1" smtClean="0"/>
              <a:t>Title:EID</a:t>
            </a:r>
            <a:r>
              <a:rPr lang="en-US" dirty="0" smtClean="0"/>
              <a:t> 403: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Machine Learning?</a:t>
            </a:r>
          </a:p>
        </p:txBody>
      </p:sp>
      <p:sp>
        <p:nvSpPr>
          <p:cNvPr id="2078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43000" y="2032000"/>
            <a:ext cx="11772900" cy="4470400"/>
          </a:xfrm>
        </p:spPr>
        <p:txBody>
          <a:bodyPr/>
          <a:lstStyle/>
          <a:p>
            <a:pPr lvl="1">
              <a:spcAft>
                <a:spcPct val="30000"/>
              </a:spcAft>
            </a:pPr>
            <a:r>
              <a:rPr lang="en-US"/>
              <a:t>Problems Too Difficult to Program by Hand</a:t>
            </a:r>
          </a:p>
        </p:txBody>
      </p:sp>
      <p:pic>
        <p:nvPicPr>
          <p:cNvPr id="207877" name="Picture 1029"/>
          <p:cNvPicPr>
            <a:picLocks noChangeAspect="1" noChangeArrowheads="1"/>
          </p:cNvPicPr>
          <p:nvPr/>
        </p:nvPicPr>
        <p:blipFill>
          <a:blip r:embed="rId2"/>
          <a:srcRect t="25244" b="18933"/>
          <a:stretch>
            <a:fillRect/>
          </a:stretch>
        </p:blipFill>
        <p:spPr bwMode="auto">
          <a:xfrm>
            <a:off x="3771900" y="2582334"/>
            <a:ext cx="7658100" cy="43061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3200" y="304800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780108"/>
            <a:ext cx="10134600" cy="38946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Department of Computer Science and Engineering, GIT  </a:t>
            </a:r>
            <a:r>
              <a:rPr lang="en-US" dirty="0" smtClean="0"/>
              <a:t>                          Course Code and Course </a:t>
            </a:r>
            <a:r>
              <a:rPr lang="en-US" dirty="0" err="1" smtClean="0"/>
              <a:t>Title:EID</a:t>
            </a:r>
            <a:r>
              <a:rPr lang="en-US" dirty="0" smtClean="0"/>
              <a:t> 403: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12801600" cy="1219200"/>
          </a:xfrm>
        </p:spPr>
        <p:txBody>
          <a:bodyPr/>
          <a:lstStyle/>
          <a:p>
            <a:pPr algn="l"/>
            <a:r>
              <a:rPr lang="en-US" dirty="0" smtClean="0"/>
              <a:t>What the future holds for Machine Learning</a:t>
            </a:r>
            <a:endParaRPr lang="en-US" dirty="0"/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11772900" cy="4470400"/>
          </a:xfrm>
        </p:spPr>
        <p:txBody>
          <a:bodyPr/>
          <a:lstStyle/>
          <a:p>
            <a:pPr lvl="1">
              <a:spcAft>
                <a:spcPct val="30000"/>
              </a:spcAft>
              <a:buFontTx/>
              <a:buNone/>
            </a:pPr>
            <a:r>
              <a:rPr lang="en-US" dirty="0"/>
              <a:t>Today: tip of the iceberg</a:t>
            </a:r>
          </a:p>
          <a:p>
            <a:pPr lvl="2">
              <a:spcAft>
                <a:spcPct val="30000"/>
              </a:spcAft>
            </a:pPr>
            <a:r>
              <a:rPr lang="en-US" dirty="0"/>
              <a:t>First-generation algorithms: neural nets, decision trees, regression....</a:t>
            </a:r>
          </a:p>
          <a:p>
            <a:pPr lvl="2">
              <a:spcAft>
                <a:spcPct val="30000"/>
              </a:spcAft>
            </a:pPr>
            <a:r>
              <a:rPr lang="en-US" dirty="0"/>
              <a:t>Applied to well-</a:t>
            </a:r>
            <a:r>
              <a:rPr lang="en-US" dirty="0" err="1"/>
              <a:t>formated</a:t>
            </a:r>
            <a:r>
              <a:rPr lang="en-US" dirty="0"/>
              <a:t> databases</a:t>
            </a:r>
          </a:p>
          <a:p>
            <a:pPr lvl="1">
              <a:spcAft>
                <a:spcPct val="30000"/>
              </a:spcAft>
              <a:buFontTx/>
              <a:buNone/>
            </a:pPr>
            <a:r>
              <a:rPr lang="en-US" dirty="0"/>
              <a:t>Tomorrow: enormous impact</a:t>
            </a:r>
          </a:p>
          <a:p>
            <a:pPr lvl="2">
              <a:spcAft>
                <a:spcPct val="30000"/>
              </a:spcAft>
            </a:pPr>
            <a:r>
              <a:rPr lang="en-US" dirty="0"/>
              <a:t>Learn across mixed-media data and multiple databases</a:t>
            </a:r>
          </a:p>
          <a:p>
            <a:pPr lvl="2">
              <a:spcAft>
                <a:spcPct val="30000"/>
              </a:spcAft>
            </a:pPr>
            <a:r>
              <a:rPr lang="en-US" dirty="0"/>
              <a:t>Learn by active experimentation</a:t>
            </a:r>
          </a:p>
          <a:p>
            <a:pPr lvl="2">
              <a:spcAft>
                <a:spcPct val="30000"/>
              </a:spcAft>
            </a:pPr>
            <a:r>
              <a:rPr lang="en-US" dirty="0"/>
              <a:t>Learn decisions rather than predictions</a:t>
            </a:r>
          </a:p>
          <a:p>
            <a:pPr lvl="2">
              <a:spcAft>
                <a:spcPct val="30000"/>
              </a:spcAft>
            </a:pPr>
            <a:r>
              <a:rPr lang="en-US" dirty="0"/>
              <a:t>Cumulative, life-long learning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3200" y="304800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780108"/>
            <a:ext cx="10134600" cy="38946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Department of Computer Science and Engineering, GIT  </a:t>
            </a:r>
            <a:r>
              <a:rPr lang="en-US" dirty="0" smtClean="0"/>
              <a:t>                          Course Code and Course </a:t>
            </a:r>
            <a:r>
              <a:rPr lang="en-US" dirty="0" err="1" smtClean="0"/>
              <a:t>Title:EID</a:t>
            </a:r>
            <a:r>
              <a:rPr lang="en-US" dirty="0" smtClean="0"/>
              <a:t> 403: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program computers to learn?</a:t>
            </a:r>
          </a:p>
          <a:p>
            <a:pPr lvl="1">
              <a:spcAft>
                <a:spcPct val="30000"/>
              </a:spcAft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chemeClr val="accent1"/>
                </a:solidFill>
              </a:rPr>
              <a:t>Learning:</a:t>
            </a:r>
            <a:r>
              <a:rPr lang="en-US"/>
              <a:t> Improving automatically with experience</a:t>
            </a:r>
          </a:p>
          <a:p>
            <a:r>
              <a:rPr lang="en-US"/>
              <a:t>Example: Computers learning from medical records which treatments are most effective for new diseases</a:t>
            </a:r>
          </a:p>
          <a:p>
            <a:r>
              <a:rPr lang="en-US"/>
              <a:t>Added value: Better understanding of human learning abilities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Well-posed Learning Problems</a:t>
            </a:r>
            <a:endParaRPr lang="en-US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2194560"/>
            <a:ext cx="11658600" cy="4389120"/>
          </a:xfrm>
        </p:spPr>
        <p:txBody>
          <a:bodyPr/>
          <a:lstStyle/>
          <a:p>
            <a:pPr>
              <a:spcAft>
                <a:spcPct val="30000"/>
              </a:spcAft>
              <a:buFontTx/>
              <a:buNone/>
            </a:pPr>
            <a:r>
              <a:rPr lang="en-US"/>
              <a:t>1.1 Well-Posed Learning Problems</a:t>
            </a:r>
          </a:p>
          <a:p>
            <a:pPr lvl="1"/>
            <a:r>
              <a:rPr lang="en-US">
                <a:solidFill>
                  <a:srgbClr val="00CC66"/>
                </a:solidFill>
              </a:rPr>
              <a:t>Definition:</a:t>
            </a:r>
            <a:r>
              <a:rPr lang="en-US"/>
              <a:t> </a:t>
            </a:r>
          </a:p>
          <a:p>
            <a:pPr lvl="1">
              <a:buFontTx/>
              <a:buNone/>
            </a:pPr>
            <a:r>
              <a:rPr lang="en-US"/>
              <a:t>	A computer program is said to learn from experience </a:t>
            </a:r>
            <a:r>
              <a:rPr lang="en-US" i="1"/>
              <a:t>E</a:t>
            </a:r>
            <a:r>
              <a:rPr lang="en-US"/>
              <a:t> with respect to some class of tasks </a:t>
            </a:r>
            <a:r>
              <a:rPr lang="en-US" i="1"/>
              <a:t>T </a:t>
            </a:r>
            <a:r>
              <a:rPr lang="en-US"/>
              <a:t>and performance measure </a:t>
            </a:r>
            <a:r>
              <a:rPr lang="en-US" i="1"/>
              <a:t>P</a:t>
            </a:r>
            <a:r>
              <a:rPr lang="en-US"/>
              <a:t>, if its performance at tasks in </a:t>
            </a:r>
            <a:r>
              <a:rPr lang="en-US" i="1"/>
              <a:t>T</a:t>
            </a:r>
            <a:r>
              <a:rPr lang="en-US"/>
              <a:t>, as measured by </a:t>
            </a:r>
            <a:r>
              <a:rPr lang="en-US" i="1"/>
              <a:t>P</a:t>
            </a:r>
            <a:r>
              <a:rPr lang="en-US"/>
              <a:t>, improves with experience </a:t>
            </a:r>
            <a:r>
              <a:rPr lang="en-US" i="1"/>
              <a:t>E</a:t>
            </a:r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well-posed learning problem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2357120"/>
            <a:ext cx="11658600" cy="4389120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/>
              <a:t>Example</a:t>
            </a:r>
          </a:p>
          <a:p>
            <a:pPr lvl="1">
              <a:spcAft>
                <a:spcPct val="20000"/>
              </a:spcAft>
            </a:pPr>
            <a:r>
              <a:rPr lang="en-US"/>
              <a:t>Task </a:t>
            </a:r>
            <a:r>
              <a:rPr lang="en-US" i="1"/>
              <a:t>T</a:t>
            </a:r>
            <a:r>
              <a:rPr lang="en-US"/>
              <a:t>: Playing checkers</a:t>
            </a:r>
          </a:p>
          <a:p>
            <a:pPr lvl="1">
              <a:spcAft>
                <a:spcPct val="20000"/>
              </a:spcAft>
            </a:pPr>
            <a:r>
              <a:rPr lang="en-US"/>
              <a:t>Training Experience </a:t>
            </a:r>
            <a:r>
              <a:rPr lang="en-US" i="1"/>
              <a:t>E</a:t>
            </a:r>
            <a:r>
              <a:rPr lang="en-US"/>
              <a:t>: Playing games against itself</a:t>
            </a:r>
          </a:p>
          <a:p>
            <a:pPr lvl="1">
              <a:spcAft>
                <a:spcPct val="20000"/>
              </a:spcAft>
            </a:pPr>
            <a:r>
              <a:rPr lang="en-US"/>
              <a:t>Performance Measure </a:t>
            </a:r>
            <a:r>
              <a:rPr lang="en-US" i="1"/>
              <a:t>P</a:t>
            </a:r>
            <a:r>
              <a:rPr lang="en-US"/>
              <a:t>: Percentage of games won against opponents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Learning System</a:t>
            </a:r>
            <a:endParaRPr 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357120"/>
            <a:ext cx="10858500" cy="438912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1.2 Designing a Learning System</a:t>
            </a:r>
          </a:p>
          <a:p>
            <a:pPr>
              <a:buFontTx/>
              <a:buNone/>
            </a:pPr>
            <a:endParaRPr lang="en-US" sz="1200" dirty="0"/>
          </a:p>
          <a:p>
            <a:pPr lvl="1"/>
            <a:r>
              <a:rPr lang="en-US" dirty="0"/>
              <a:t>Choosing the training experience: </a:t>
            </a:r>
            <a:endParaRPr lang="en-US" dirty="0" smtClean="0">
              <a:solidFill>
                <a:srgbClr val="C00000"/>
              </a:solidFill>
            </a:endParaRPr>
          </a:p>
          <a:p>
            <a:pPr lvl="2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Does the training experience  provide direct or indirect feedback about the choices made about the choices made by the performance element?</a:t>
            </a:r>
          </a:p>
          <a:p>
            <a:pPr lvl="2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Degree to which the learner controls the sequence of training examples</a:t>
            </a:r>
          </a:p>
          <a:p>
            <a:pPr lvl="2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How well the training experience represents the distribution of examples over which “P” is measured.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2947"/>
            <a:ext cx="9677400" cy="1219200"/>
          </a:xfrm>
        </p:spPr>
        <p:txBody>
          <a:bodyPr/>
          <a:lstStyle/>
          <a:p>
            <a:r>
              <a:rPr lang="en-US" dirty="0" smtClean="0"/>
              <a:t>Course 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6882"/>
            <a:ext cx="12420600" cy="482769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To understand the concepts of Machine Learning - Concept learning and Decision Trees</a:t>
            </a:r>
          </a:p>
          <a:p>
            <a:pPr>
              <a:buNone/>
            </a:pPr>
            <a:r>
              <a:rPr lang="en-US" dirty="0" smtClean="0"/>
              <a:t>2.  To gain an insight into Neural network learning and study of genetic algorithms.</a:t>
            </a:r>
          </a:p>
          <a:p>
            <a:pPr>
              <a:buNone/>
            </a:pPr>
            <a:r>
              <a:rPr lang="en-US" dirty="0" smtClean="0"/>
              <a:t>3. To possess knowledge in Bayesian Learning</a:t>
            </a:r>
          </a:p>
          <a:p>
            <a:pPr>
              <a:buNone/>
            </a:pPr>
            <a:r>
              <a:rPr lang="en-US" dirty="0" smtClean="0"/>
              <a:t>4. To explore the concept of Instance-based Learning.</a:t>
            </a:r>
          </a:p>
          <a:p>
            <a:pPr>
              <a:buNone/>
            </a:pPr>
            <a:r>
              <a:rPr lang="en-US" dirty="0" smtClean="0"/>
              <a:t>5. To understand the inference and learning algorithms for Hidden Markov Model.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0E34-63BC-4017-BE35-95292CC6F8CC}" type="datetime3">
              <a:rPr lang="en-US" smtClean="0"/>
              <a:pPr/>
              <a:t>26 August 2020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3200" y="304800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780108"/>
            <a:ext cx="10134600" cy="38946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Department of Computer Science and Engineering, GIT  </a:t>
            </a:r>
            <a:r>
              <a:rPr lang="en-US" dirty="0" smtClean="0"/>
              <a:t>                          Course Code and Course </a:t>
            </a:r>
            <a:r>
              <a:rPr lang="en-US" dirty="0" err="1" smtClean="0"/>
              <a:t>Title:EID</a:t>
            </a:r>
            <a:r>
              <a:rPr lang="en-US" dirty="0" smtClean="0"/>
              <a:t> 403: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Learning System</a:t>
            </a:r>
            <a:endParaRPr 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357120"/>
            <a:ext cx="10858500" cy="438912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1.2 Designing a Learning System</a:t>
            </a:r>
          </a:p>
          <a:p>
            <a:pPr>
              <a:buFontTx/>
              <a:buNone/>
            </a:pPr>
            <a:endParaRPr lang="en-US" sz="1200" dirty="0"/>
          </a:p>
          <a:p>
            <a:pPr lvl="1"/>
            <a:r>
              <a:rPr lang="en-US" dirty="0"/>
              <a:t>Choosing the training experience: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Does the training experience  provide direct or indirect feedback about the choices made about the choices made by the performance element?</a:t>
            </a:r>
          </a:p>
          <a:p>
            <a:pPr lvl="2"/>
            <a:r>
              <a:rPr lang="en-US" dirty="0" smtClean="0"/>
              <a:t>direct feedback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Mapping board states to correct moves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 indirect feedback 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Correctness of a move inferred from final outcome of a game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Learning System</a:t>
            </a:r>
            <a:endParaRPr 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357120"/>
            <a:ext cx="10858500" cy="438912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1.2 Designing a Learning System</a:t>
            </a:r>
          </a:p>
          <a:p>
            <a:pPr>
              <a:buFontTx/>
              <a:buNone/>
            </a:pPr>
            <a:endParaRPr lang="en-US" sz="1200" dirty="0"/>
          </a:p>
          <a:p>
            <a:pPr lvl="1"/>
            <a:r>
              <a:rPr lang="en-US" dirty="0"/>
              <a:t>Choosing the training experience: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Degree to which the learner controls the sequence of training examples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Learner replies on a teacher to select correct move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Learner itself proposes the correct move and asks teacher to verify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Learner h as complete control over board positions and training classifications.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Learning System</a:t>
            </a:r>
            <a:endParaRPr 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357120"/>
            <a:ext cx="10858500" cy="438912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1.2 Designing a Learning System</a:t>
            </a:r>
          </a:p>
          <a:p>
            <a:pPr>
              <a:buFontTx/>
              <a:buNone/>
            </a:pPr>
            <a:endParaRPr lang="en-US" sz="1200" dirty="0"/>
          </a:p>
          <a:p>
            <a:pPr lvl="1"/>
            <a:r>
              <a:rPr lang="en-US" dirty="0"/>
              <a:t>Choosing the training experience: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How well the training experience represents the distribution of examples over which “P” is measured.</a:t>
            </a:r>
          </a:p>
          <a:p>
            <a:pPr lvl="2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Is distribution(training examples)==distribution(test examples)?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Checkers Problem: Choose</a:t>
            </a:r>
          </a:p>
          <a:p>
            <a:pPr marL="1371600" lvl="2" indent="-457200"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The exact type of knowledge to be learnt</a:t>
            </a:r>
          </a:p>
          <a:p>
            <a:pPr marL="1371600" lvl="2" indent="-457200"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Representation for the target knowledge</a:t>
            </a:r>
          </a:p>
          <a:p>
            <a:pPr marL="1371600" lvl="2" indent="-457200"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Learning mechanism</a:t>
            </a:r>
          </a:p>
          <a:p>
            <a:pPr lvl="2">
              <a:buNone/>
            </a:pP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Learning System (contd..)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438400"/>
            <a:ext cx="11772900" cy="4470400"/>
          </a:xfrm>
        </p:spPr>
        <p:txBody>
          <a:bodyPr/>
          <a:lstStyle/>
          <a:p>
            <a:pPr lvl="1">
              <a:spcAft>
                <a:spcPct val="30000"/>
              </a:spcAft>
            </a:pPr>
            <a:r>
              <a:rPr lang="en-US" dirty="0"/>
              <a:t>Choosing the target </a:t>
            </a:r>
            <a:r>
              <a:rPr lang="en-US" dirty="0" smtClean="0"/>
              <a:t>function</a:t>
            </a:r>
          </a:p>
          <a:p>
            <a:pPr lvl="2">
              <a:spcAft>
                <a:spcPct val="30000"/>
              </a:spcAft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What type of knowledge will  be learnt?</a:t>
            </a:r>
          </a:p>
          <a:p>
            <a:pPr lvl="2">
              <a:spcAft>
                <a:spcPct val="30000"/>
              </a:spcAft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How will this be used by the performance element?</a:t>
            </a:r>
          </a:p>
          <a:p>
            <a:pPr lvl="2">
              <a:spcAft>
                <a:spcPct val="30000"/>
              </a:spcAft>
            </a:pPr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Learning System (contd..)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438400"/>
            <a:ext cx="11772900" cy="4470400"/>
          </a:xfrm>
        </p:spPr>
        <p:txBody>
          <a:bodyPr/>
          <a:lstStyle/>
          <a:p>
            <a:pPr lvl="1">
              <a:spcAft>
                <a:spcPct val="30000"/>
              </a:spcAft>
            </a:pPr>
            <a:r>
              <a:rPr lang="en-US" dirty="0"/>
              <a:t>Choosing the target function</a:t>
            </a:r>
          </a:p>
          <a:p>
            <a:pPr lvl="2">
              <a:spcAft>
                <a:spcPct val="30000"/>
              </a:spcAft>
            </a:pPr>
            <a:r>
              <a:rPr lang="en-US" dirty="0"/>
              <a:t>Legal moves are known a priori, but the best search strategy is not known</a:t>
            </a:r>
          </a:p>
          <a:p>
            <a:pPr lvl="2"/>
            <a:r>
              <a:rPr lang="en-US" dirty="0"/>
              <a:t>Target function: 	</a:t>
            </a:r>
            <a:r>
              <a:rPr lang="en-US" i="1" dirty="0" err="1"/>
              <a:t>ChooseMove</a:t>
            </a:r>
            <a:r>
              <a:rPr lang="en-US" dirty="0"/>
              <a:t>	</a:t>
            </a:r>
            <a:r>
              <a:rPr lang="en-US" i="1" dirty="0"/>
              <a:t>B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i="1" dirty="0">
                <a:sym typeface="Symbol" pitchFamily="18" charset="2"/>
              </a:rPr>
              <a:t>M</a:t>
            </a:r>
            <a:endParaRPr lang="en-US" dirty="0">
              <a:sym typeface="Symbol" pitchFamily="18" charset="2"/>
            </a:endParaRPr>
          </a:p>
          <a:p>
            <a:pPr lvl="3">
              <a:spcAft>
                <a:spcPct val="30000"/>
              </a:spcAft>
              <a:buFontTx/>
              <a:buNone/>
            </a:pPr>
            <a:r>
              <a:rPr lang="en-US" i="1" dirty="0"/>
              <a:t>	B</a:t>
            </a:r>
            <a:r>
              <a:rPr lang="en-US" dirty="0"/>
              <a:t>: legal board states	</a:t>
            </a:r>
            <a:r>
              <a:rPr lang="en-US" i="1" dirty="0"/>
              <a:t>M</a:t>
            </a:r>
            <a:r>
              <a:rPr lang="en-US" dirty="0"/>
              <a:t>: optimal legal move</a:t>
            </a:r>
          </a:p>
          <a:p>
            <a:pPr lvl="2">
              <a:lnSpc>
                <a:spcPct val="160000"/>
              </a:lnSpc>
            </a:pPr>
            <a:r>
              <a:rPr lang="en-US" dirty="0"/>
              <a:t>Alternatively: Real function 	</a:t>
            </a:r>
            <a:r>
              <a:rPr lang="en-US" i="1" dirty="0"/>
              <a:t>V</a:t>
            </a:r>
            <a:r>
              <a:rPr lang="en-US" dirty="0"/>
              <a:t> :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 smtClean="0">
                <a:sym typeface="Symbol" pitchFamily="18" charset="2"/>
              </a:rPr>
              <a:t></a:t>
            </a:r>
          </a:p>
          <a:p>
            <a:pPr lvl="2">
              <a:lnSpc>
                <a:spcPct val="160000"/>
              </a:lnSpc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sym typeface="Symbol" pitchFamily="18" charset="2"/>
              </a:rPr>
              <a:t>V(b)=110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winning state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sym typeface="Symbol" pitchFamily="18" charset="2"/>
              </a:rPr>
              <a:t>V(b)=-100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losing state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sym typeface="Symbol" pitchFamily="18" charset="2"/>
              </a:rPr>
              <a:t>V(b)=0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match is drawn</a:t>
            </a:r>
            <a:endParaRPr lang="en-US" dirty="0">
              <a:solidFill>
                <a:srgbClr val="C00000"/>
              </a:solidFill>
              <a:sym typeface="Symbol" pitchFamily="18" charset="2"/>
            </a:endParaRPr>
          </a:p>
          <a:p>
            <a:pPr lvl="2">
              <a:buFontTx/>
              <a:buNone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>
                <a:solidFill>
                  <a:schemeClr val="accent1"/>
                </a:solidFill>
                <a:sym typeface="Symbol" pitchFamily="18" charset="2"/>
              </a:rPr>
              <a:t>Learning task:</a:t>
            </a:r>
            <a:r>
              <a:rPr lang="en-US" dirty="0">
                <a:sym typeface="Symbol" pitchFamily="18" charset="2"/>
              </a:rPr>
              <a:t> Discover an operational description of the ideal target function </a:t>
            </a:r>
            <a:r>
              <a:rPr lang="en-US" i="1" dirty="0">
                <a:sym typeface="Symbol" pitchFamily="18" charset="2"/>
              </a:rPr>
              <a:t>V </a:t>
            </a:r>
            <a:r>
              <a:rPr lang="en-US" dirty="0">
                <a:sym typeface="Symbol" pitchFamily="18" charset="2"/>
              </a:rPr>
              <a:t>(function approximation)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learning system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US" sz="3300" dirty="0"/>
              <a:t>Choosing a Representation for the Target Function</a:t>
            </a:r>
          </a:p>
          <a:p>
            <a:pPr lvl="2">
              <a:buFontTx/>
              <a:buNone/>
            </a:pPr>
            <a:endParaRPr lang="en-US" i="1" dirty="0"/>
          </a:p>
          <a:p>
            <a:pPr lvl="1">
              <a:spcAft>
                <a:spcPct val="50000"/>
              </a:spcAft>
              <a:buFontTx/>
              <a:buNone/>
            </a:pPr>
            <a:r>
              <a:rPr lang="en-US" i="1" dirty="0"/>
              <a:t>		</a:t>
            </a:r>
            <a:r>
              <a:rPr lang="en-US" i="1" dirty="0" smtClean="0"/>
              <a:t>The approximation function of V can be represented in any one of the following methods:</a:t>
            </a:r>
          </a:p>
          <a:p>
            <a:pPr lvl="1">
              <a:spcAft>
                <a:spcPct val="50000"/>
              </a:spcAft>
              <a:buFont typeface="Arial" pitchFamily="34" charset="0"/>
              <a:buChar char="•"/>
            </a:pPr>
            <a:r>
              <a:rPr lang="en-US" i="1" dirty="0" smtClean="0"/>
              <a:t>	</a:t>
            </a:r>
            <a:r>
              <a:rPr lang="en-US" i="1" dirty="0" smtClean="0"/>
              <a:t>a large table with one entry per board position</a:t>
            </a:r>
          </a:p>
          <a:p>
            <a:pPr lvl="1">
              <a:spcAft>
                <a:spcPct val="50000"/>
              </a:spcAft>
              <a:buFont typeface="Arial" pitchFamily="34" charset="0"/>
              <a:buChar char="•"/>
            </a:pPr>
            <a:r>
              <a:rPr lang="en-US" i="1" dirty="0" smtClean="0"/>
              <a:t>Set of rules to be matched against board positions</a:t>
            </a:r>
          </a:p>
          <a:p>
            <a:pPr lvl="1">
              <a:spcAft>
                <a:spcPct val="50000"/>
              </a:spcAft>
              <a:buFont typeface="Arial" pitchFamily="34" charset="0"/>
              <a:buChar char="•"/>
            </a:pPr>
            <a:r>
              <a:rPr lang="en-US" i="1" dirty="0" smtClean="0"/>
              <a:t>A quadratic polynomial function</a:t>
            </a:r>
          </a:p>
          <a:p>
            <a:pPr lvl="1">
              <a:spcAft>
                <a:spcPct val="50000"/>
              </a:spcAft>
              <a:buFont typeface="Arial" pitchFamily="34" charset="0"/>
              <a:buChar char="•"/>
            </a:pPr>
            <a:r>
              <a:rPr lang="en-US" i="1" dirty="0" smtClean="0"/>
              <a:t>Or an artificial neural network</a:t>
            </a:r>
          </a:p>
          <a:p>
            <a:pPr lvl="1">
              <a:spcAft>
                <a:spcPct val="50000"/>
              </a:spcAft>
              <a:buFont typeface="Arial" pitchFamily="34" charset="0"/>
              <a:buChar char="•"/>
            </a:pPr>
            <a:r>
              <a:rPr lang="en-US" i="1" dirty="0" smtClean="0"/>
              <a:t>Tradeoffs of different representations: </a:t>
            </a:r>
            <a:r>
              <a:rPr lang="en-US" i="1" dirty="0" smtClean="0">
                <a:solidFill>
                  <a:srgbClr val="C00000"/>
                </a:solidFill>
              </a:rPr>
              <a:t>approximate function being as close as possible to V </a:t>
            </a:r>
            <a:r>
              <a:rPr lang="en-US" i="1" dirty="0" err="1" smtClean="0">
                <a:solidFill>
                  <a:srgbClr val="C00000"/>
                </a:solidFill>
              </a:rPr>
              <a:t>vs</a:t>
            </a:r>
            <a:r>
              <a:rPr lang="en-US" i="1" dirty="0" smtClean="0">
                <a:solidFill>
                  <a:srgbClr val="C00000"/>
                </a:solidFill>
              </a:rPr>
              <a:t> expressive function requiring more training data</a:t>
            </a:r>
            <a:endParaRPr lang="en-US" i="1" dirty="0" smtClean="0">
              <a:solidFill>
                <a:srgbClr val="C00000"/>
              </a:solidFill>
            </a:endParaRPr>
          </a:p>
          <a:p>
            <a:pPr lvl="1">
              <a:spcAft>
                <a:spcPct val="50000"/>
              </a:spcAft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learning system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Choosing a Representation for the Target Function</a:t>
            </a:r>
          </a:p>
          <a:p>
            <a:pPr lvl="2">
              <a:buFontTx/>
              <a:buNone/>
            </a:pPr>
            <a:endParaRPr lang="en-US" i="1" dirty="0"/>
          </a:p>
          <a:p>
            <a:pPr lvl="1">
              <a:spcAft>
                <a:spcPct val="50000"/>
              </a:spcAft>
              <a:buFontTx/>
              <a:buNone/>
            </a:pPr>
            <a:r>
              <a:rPr lang="en-US" i="1" dirty="0"/>
              <a:t>			  V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= </a:t>
            </a:r>
            <a:r>
              <a:rPr lang="en-US" i="1" dirty="0"/>
              <a:t>w</a:t>
            </a:r>
            <a:r>
              <a:rPr lang="en-US" baseline="-14000" dirty="0"/>
              <a:t>0</a:t>
            </a:r>
            <a:r>
              <a:rPr lang="en-US" dirty="0"/>
              <a:t> + </a:t>
            </a:r>
            <a:r>
              <a:rPr lang="en-US" i="1" dirty="0"/>
              <a:t>w</a:t>
            </a:r>
            <a:r>
              <a:rPr lang="en-US" baseline="-14000" dirty="0"/>
              <a:t>1 </a:t>
            </a:r>
            <a:r>
              <a:rPr lang="en-US" i="1" dirty="0"/>
              <a:t>X</a:t>
            </a:r>
            <a:r>
              <a:rPr lang="en-US" baseline="-16000" dirty="0"/>
              <a:t>1</a:t>
            </a:r>
            <a:r>
              <a:rPr lang="en-US" baseline="-14000" dirty="0"/>
              <a:t> </a:t>
            </a:r>
            <a:r>
              <a:rPr lang="en-US" dirty="0"/>
              <a:t>+...+ </a:t>
            </a:r>
            <a:r>
              <a:rPr lang="en-US" i="1" dirty="0"/>
              <a:t>w</a:t>
            </a:r>
            <a:r>
              <a:rPr lang="en-US" baseline="-14000" dirty="0"/>
              <a:t>6 </a:t>
            </a:r>
            <a:r>
              <a:rPr lang="en-US" i="1" dirty="0"/>
              <a:t>X</a:t>
            </a:r>
            <a:r>
              <a:rPr lang="en-US" baseline="-16000" dirty="0"/>
              <a:t>6</a:t>
            </a:r>
            <a:r>
              <a:rPr lang="en-US" dirty="0"/>
              <a:t> </a:t>
            </a:r>
            <a:endParaRPr lang="en-US" i="1" dirty="0"/>
          </a:p>
          <a:p>
            <a:pPr lvl="2">
              <a:spcAft>
                <a:spcPct val="50000"/>
              </a:spcAft>
              <a:buFontTx/>
              <a:buNone/>
            </a:pPr>
            <a:endParaRPr lang="en-US" sz="1800" dirty="0"/>
          </a:p>
          <a:p>
            <a:pPr lvl="2">
              <a:spcAft>
                <a:spcPct val="50000"/>
              </a:spcAft>
              <a:buFontTx/>
              <a:buNone/>
            </a:pPr>
            <a:r>
              <a:rPr lang="en-US" i="1" dirty="0"/>
              <a:t>X</a:t>
            </a:r>
            <a:r>
              <a:rPr lang="en-US" baseline="-16000" dirty="0"/>
              <a:t>1,2</a:t>
            </a:r>
            <a:r>
              <a:rPr lang="en-US" dirty="0"/>
              <a:t> :	Number of black/red pieces on the board</a:t>
            </a:r>
          </a:p>
          <a:p>
            <a:pPr lvl="2">
              <a:spcAft>
                <a:spcPct val="50000"/>
              </a:spcAft>
              <a:buFontTx/>
              <a:buNone/>
            </a:pPr>
            <a:r>
              <a:rPr lang="en-US" i="1" dirty="0"/>
              <a:t>X</a:t>
            </a:r>
            <a:r>
              <a:rPr lang="en-US" baseline="-16000" dirty="0"/>
              <a:t>3,4</a:t>
            </a:r>
            <a:r>
              <a:rPr lang="en-US" baseline="-25000" dirty="0"/>
              <a:t> </a:t>
            </a:r>
            <a:r>
              <a:rPr lang="en-US" dirty="0"/>
              <a:t>: 	Number of black/red kings on the board </a:t>
            </a:r>
          </a:p>
          <a:p>
            <a:pPr lvl="2">
              <a:buFontTx/>
              <a:buNone/>
            </a:pPr>
            <a:r>
              <a:rPr lang="en-US" i="1" dirty="0"/>
              <a:t>X</a:t>
            </a:r>
            <a:r>
              <a:rPr lang="en-US" baseline="-16000" dirty="0"/>
              <a:t>5,6</a:t>
            </a:r>
            <a:r>
              <a:rPr lang="en-US" baseline="-25000" dirty="0"/>
              <a:t> </a:t>
            </a:r>
            <a:r>
              <a:rPr lang="en-US" dirty="0"/>
              <a:t>:	Number of black/red pieces threatened (can be </a:t>
            </a:r>
            <a:r>
              <a:rPr lang="en-US" dirty="0" smtClean="0"/>
              <a:t>captured </a:t>
            </a:r>
            <a:r>
              <a:rPr lang="en-US" dirty="0"/>
              <a:t>on red/black next turn)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Learning System (contd..)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2600960"/>
            <a:ext cx="11772900" cy="3495040"/>
          </a:xfrm>
        </p:spPr>
        <p:txBody>
          <a:bodyPr/>
          <a:lstStyle/>
          <a:p>
            <a:pPr lvl="1">
              <a:spcAft>
                <a:spcPct val="20000"/>
              </a:spcAft>
            </a:pPr>
            <a:r>
              <a:rPr lang="en-US" dirty="0"/>
              <a:t>Choosing a Function Approximation Algorithm</a:t>
            </a:r>
          </a:p>
          <a:p>
            <a:pPr lvl="2">
              <a:spcAft>
                <a:spcPct val="20000"/>
              </a:spcAft>
            </a:pPr>
            <a:r>
              <a:rPr lang="en-US" dirty="0"/>
              <a:t>Training examples (</a:t>
            </a:r>
            <a:r>
              <a:rPr lang="en-US" i="1" dirty="0" err="1"/>
              <a:t>b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baseline="-25000" dirty="0" err="1"/>
              <a:t>train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))</a:t>
            </a:r>
          </a:p>
          <a:p>
            <a:pPr lvl="2"/>
            <a:r>
              <a:rPr lang="en-US" dirty="0"/>
              <a:t>Rule for estimating training values</a:t>
            </a:r>
            <a:r>
              <a:rPr lang="en-US" dirty="0" smtClean="0"/>
              <a:t>: (</a:t>
            </a:r>
            <a:r>
              <a:rPr lang="en-US" dirty="0" smtClean="0">
                <a:solidFill>
                  <a:srgbClr val="C00000"/>
                </a:solidFill>
              </a:rPr>
              <a:t>scores or estimated values?</a:t>
            </a:r>
            <a:r>
              <a:rPr lang="en-US" dirty="0" smtClean="0"/>
              <a:t>)</a:t>
            </a:r>
            <a:endParaRPr lang="en-US" dirty="0"/>
          </a:p>
          <a:p>
            <a:pPr lvl="2">
              <a:buFontTx/>
              <a:buNone/>
            </a:pPr>
            <a:r>
              <a:rPr lang="en-US" dirty="0"/>
              <a:t>			</a:t>
            </a:r>
            <a:r>
              <a:rPr lang="en-US" i="1" dirty="0" err="1"/>
              <a:t>V</a:t>
            </a:r>
            <a:r>
              <a:rPr lang="en-US" baseline="-18000" dirty="0" err="1"/>
              <a:t>train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 </a:t>
            </a:r>
            <a:r>
              <a:rPr lang="en-US" dirty="0">
                <a:sym typeface="Symbol" pitchFamily="18" charset="2"/>
              </a:rPr>
              <a:t>  </a:t>
            </a:r>
            <a:r>
              <a:rPr lang="en-US" i="1" dirty="0">
                <a:sym typeface="Symbol" pitchFamily="18" charset="2"/>
              </a:rPr>
              <a:t>V</a:t>
            </a:r>
            <a:r>
              <a:rPr lang="en-US" dirty="0">
                <a:sym typeface="Symbol" pitchFamily="18" charset="2"/>
              </a:rPr>
              <a:t>[</a:t>
            </a:r>
            <a:r>
              <a:rPr lang="en-US" dirty="0"/>
              <a:t>Successor(</a:t>
            </a:r>
            <a:r>
              <a:rPr lang="en-US" i="1" dirty="0"/>
              <a:t>b</a:t>
            </a:r>
            <a:r>
              <a:rPr lang="en-US" dirty="0"/>
              <a:t>)]</a:t>
            </a:r>
          </a:p>
          <a:p>
            <a:pPr lvl="2">
              <a:buFontTx/>
              <a:buNone/>
            </a:pPr>
            <a:endParaRPr lang="en-US" sz="1600" dirty="0"/>
          </a:p>
          <a:p>
            <a:pPr lvl="1"/>
            <a:r>
              <a:rPr lang="en-US" dirty="0"/>
              <a:t>Adjusting the Weights</a:t>
            </a:r>
          </a:p>
          <a:p>
            <a:pPr lvl="1">
              <a:buFontTx/>
              <a:buNone/>
            </a:pPr>
            <a:endParaRPr lang="en-US" dirty="0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4691063" y="5105400"/>
          <a:ext cx="6394450" cy="822325"/>
        </p:xfrm>
        <a:graphic>
          <a:graphicData uri="http://schemas.openxmlformats.org/presentationml/2006/ole">
            <p:oleObj spid="_x0000_s2050" name="Equation" r:id="rId3" imgW="1815840" imgH="33012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Design of Learning System</a:t>
            </a:r>
            <a:endParaRPr lang="en-US" dirty="0"/>
          </a:p>
        </p:txBody>
      </p:sp>
      <p:pic>
        <p:nvPicPr>
          <p:cNvPr id="6" name="Picture 5" descr="final design 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371600"/>
            <a:ext cx="7086600" cy="56295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Design of Learning 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126492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Performance System: </a:t>
            </a:r>
            <a:r>
              <a:rPr lang="en-US" sz="2000" dirty="0" smtClean="0">
                <a:solidFill>
                  <a:srgbClr val="C00000"/>
                </a:solidFill>
              </a:rPr>
              <a:t>solves performance task using learned target function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/p: new problem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o/p:solution trace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Critic: </a:t>
            </a:r>
            <a:r>
              <a:rPr lang="en-US" sz="2000" dirty="0" smtClean="0">
                <a:solidFill>
                  <a:srgbClr val="C00000"/>
                </a:solidFill>
              </a:rPr>
              <a:t>module generates the training experience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/p: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solution trace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o/p:set o f training examples of the target function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 smtClean="0"/>
              <a:t>Generalizer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C00000"/>
                </a:solidFill>
              </a:rPr>
              <a:t>The algorithm which takes specific training examples and generates an output hypothesis.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/p: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set of training examples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o/p:hypothesis as a function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Experiment Generator: </a:t>
            </a:r>
            <a:r>
              <a:rPr lang="en-US" sz="2000" dirty="0" smtClean="0">
                <a:solidFill>
                  <a:srgbClr val="C00000"/>
                </a:solidFill>
              </a:rPr>
              <a:t>Picks new practice problems that maximize learning rate of overall system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/p: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current hypothesis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o/p:new p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roblem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2947"/>
            <a:ext cx="96774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Learning Outcomes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6882"/>
            <a:ext cx="9753600" cy="4827694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At the end of the session, the students will be able to:</a:t>
            </a:r>
          </a:p>
          <a:p>
            <a:pPr algn="just"/>
            <a:r>
              <a:rPr lang="en-US" dirty="0" smtClean="0"/>
              <a:t>Identify tasks in real world which can be improved with the usage of machine learning techniques</a:t>
            </a:r>
          </a:p>
          <a:p>
            <a:pPr algn="just"/>
            <a:r>
              <a:rPr lang="en-US" dirty="0" smtClean="0"/>
              <a:t>Discuss the underlying assumptions as well a s issues inherent to machine learning</a:t>
            </a:r>
          </a:p>
          <a:p>
            <a:pPr algn="just"/>
            <a:r>
              <a:rPr lang="en-US" dirty="0" smtClean="0"/>
              <a:t>Define a machine learning problem formally as a well posed learning problem.</a:t>
            </a:r>
          </a:p>
          <a:p>
            <a:pPr algn="just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BF6B-1776-421E-88DF-BC6BA995EF22}" type="datetime3">
              <a:rPr lang="en-US" smtClean="0"/>
              <a:pPr/>
              <a:t>26 August 2020</a:t>
            </a:fld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3200" y="152400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780108"/>
            <a:ext cx="10134600" cy="38946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Department of Computer Science and Engineering, GIT  </a:t>
            </a:r>
            <a:r>
              <a:rPr lang="en-US" dirty="0" smtClean="0"/>
              <a:t>                          Course Code and Course </a:t>
            </a:r>
            <a:r>
              <a:rPr lang="en-US" dirty="0" err="1" smtClean="0"/>
              <a:t>Title:EID</a:t>
            </a:r>
            <a:r>
              <a:rPr lang="en-US" dirty="0" smtClean="0"/>
              <a:t> 403: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Introduction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788160"/>
            <a:ext cx="11315700" cy="4856480"/>
          </a:xfrm>
        </p:spPr>
        <p:txBody>
          <a:bodyPr/>
          <a:lstStyle/>
          <a:p>
            <a:pPr lvl="1"/>
            <a:r>
              <a:rPr lang="en-US"/>
              <a:t>Design Choices</a:t>
            </a:r>
          </a:p>
          <a:p>
            <a:endParaRPr 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 l="11917" t="27769" r="35750" b="20197"/>
          <a:stretch>
            <a:fillRect/>
          </a:stretch>
        </p:blipFill>
        <p:spPr bwMode="auto">
          <a:xfrm>
            <a:off x="5715000" y="2113280"/>
            <a:ext cx="4774407" cy="455168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Introduction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950720"/>
            <a:ext cx="11772900" cy="4470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1.3 Some Issues in Machine Learning</a:t>
            </a:r>
          </a:p>
          <a:p>
            <a:pPr lvl="1"/>
            <a:r>
              <a:rPr lang="en-US"/>
              <a:t>What algorithms can approximate functions well (and when)?</a:t>
            </a:r>
          </a:p>
          <a:p>
            <a:pPr lvl="1"/>
            <a:r>
              <a:rPr lang="en-US"/>
              <a:t>How does number of training examples influence accuracy?</a:t>
            </a:r>
          </a:p>
          <a:p>
            <a:pPr lvl="1"/>
            <a:r>
              <a:rPr lang="en-US"/>
              <a:t>How does complexity of hypothesis representation impact it?</a:t>
            </a:r>
          </a:p>
          <a:p>
            <a:pPr lvl="1"/>
            <a:r>
              <a:rPr lang="en-US"/>
              <a:t>How does noisy data influence accuracy?</a:t>
            </a:r>
          </a:p>
          <a:p>
            <a:pPr lvl="1"/>
            <a:r>
              <a:rPr lang="en-US"/>
              <a:t>What clues can we get from biological learning systems?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6882"/>
            <a:ext cx="9753600" cy="4827694"/>
          </a:xfrm>
        </p:spPr>
        <p:txBody>
          <a:bodyPr/>
          <a:lstStyle/>
          <a:p>
            <a:pPr algn="just"/>
            <a:r>
              <a:rPr lang="en-US" dirty="0" smtClean="0"/>
              <a:t>The evolution of machine learning over time</a:t>
            </a:r>
          </a:p>
          <a:p>
            <a:pPr algn="just"/>
            <a:r>
              <a:rPr lang="en-US" dirty="0" smtClean="0"/>
              <a:t>Real-time applications of machine learning</a:t>
            </a:r>
          </a:p>
          <a:p>
            <a:pPr algn="just"/>
            <a:r>
              <a:rPr lang="en-US" dirty="0" smtClean="0"/>
              <a:t>Defining a machine learning problem as a well posed learning problem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86300" y="6780108"/>
            <a:ext cx="5143500" cy="389467"/>
          </a:xfrm>
        </p:spPr>
        <p:txBody>
          <a:bodyPr/>
          <a:lstStyle/>
          <a:p>
            <a:r>
              <a:rPr lang="en-US" dirty="0" smtClean="0"/>
              <a:t>Department of Biotechnology, GIT                            Course Code and Course Title: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E70F-DC38-4591-9C59-6DDE6094AF4B}" type="datetime3">
              <a:rPr lang="en-US" smtClean="0"/>
              <a:pPr/>
              <a:t>26 August 2020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85800" y="292947"/>
            <a:ext cx="87630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Recap – Summary – What you have learnt</a:t>
            </a:r>
            <a:endParaRPr lang="en-IN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3200" y="304800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6882"/>
            <a:ext cx="9753600" cy="4827694"/>
          </a:xfrm>
        </p:spPr>
        <p:txBody>
          <a:bodyPr/>
          <a:lstStyle/>
          <a:p>
            <a:pPr algn="just"/>
            <a:r>
              <a:rPr lang="en-US" i="1" dirty="0" smtClean="0">
                <a:solidFill>
                  <a:schemeClr val="tx2"/>
                </a:solidFill>
              </a:rPr>
              <a:t>Machine Learning</a:t>
            </a:r>
            <a:r>
              <a:rPr lang="en-US" dirty="0" smtClean="0"/>
              <a:t>, Tom Mitchell (</a:t>
            </a:r>
            <a:r>
              <a:rPr lang="es-AR" dirty="0" err="1" smtClean="0"/>
              <a:t>McGraw</a:t>
            </a:r>
            <a:r>
              <a:rPr lang="es-AR" dirty="0" smtClean="0"/>
              <a:t> Hill, 1997)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86300" y="6780108"/>
            <a:ext cx="5219700" cy="389467"/>
          </a:xfrm>
        </p:spPr>
        <p:txBody>
          <a:bodyPr/>
          <a:lstStyle/>
          <a:p>
            <a:r>
              <a:rPr lang="en-US" dirty="0" smtClean="0"/>
              <a:t>Department of Biotechnology, GIT                            Course Code and Course Title: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7452-6A92-40C2-BAF2-0F7127718853}" type="datetime3">
              <a:rPr lang="en-US" smtClean="0"/>
              <a:pPr/>
              <a:t>26 August 2020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IN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3200" y="304800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37-58DC-4CB8-A92A-C7FDFBDB682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86300" y="6780108"/>
            <a:ext cx="5448300" cy="389467"/>
          </a:xfrm>
        </p:spPr>
        <p:txBody>
          <a:bodyPr/>
          <a:lstStyle/>
          <a:p>
            <a:r>
              <a:rPr lang="en-US" dirty="0" smtClean="0"/>
              <a:t>Department of Biotechnology, GIT                            Course Code and Course Title: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B03E-1ADD-4C4E-BA04-A94C7162518E}" type="datetime3">
              <a:rPr lang="en-US" smtClean="0"/>
              <a:pPr/>
              <a:t>26 August 2020</a:t>
            </a:fld>
            <a:endParaRPr lang="en-US"/>
          </a:p>
        </p:txBody>
      </p:sp>
      <p:sp>
        <p:nvSpPr>
          <p:cNvPr id="12" name="Content Placeholder 11"/>
          <p:cNvSpPr txBox="1">
            <a:spLocks noGrp="1"/>
          </p:cNvSpPr>
          <p:nvPr>
            <p:ph idx="1"/>
          </p:nvPr>
        </p:nvSpPr>
        <p:spPr>
          <a:xfrm>
            <a:off x="609600" y="2438400"/>
            <a:ext cx="9753600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buNone/>
              <a:defRPr/>
            </a:pPr>
            <a:r>
              <a:rPr lang="en-US" sz="8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1" charset="-128"/>
              </a:rPr>
              <a:t>THANK YOU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3200" y="304800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357120"/>
            <a:ext cx="11772900" cy="4470400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/>
              <a:t>The field of Machine Learning is concerned with the question of how to construct computer programs that </a:t>
            </a:r>
            <a:r>
              <a:rPr lang="en-US">
                <a:solidFill>
                  <a:schemeClr val="accent1"/>
                </a:solidFill>
              </a:rPr>
              <a:t>automatically </a:t>
            </a:r>
            <a:r>
              <a:rPr lang="en-US"/>
              <a:t>improve with experience</a:t>
            </a:r>
          </a:p>
          <a:p>
            <a:r>
              <a:rPr lang="en-US"/>
              <a:t>The purpose of this course is to present </a:t>
            </a:r>
            <a:r>
              <a:rPr lang="en-US">
                <a:solidFill>
                  <a:schemeClr val="accent1"/>
                </a:solidFill>
              </a:rPr>
              <a:t>key algorithms and theory</a:t>
            </a:r>
            <a:r>
              <a:rPr lang="en-US"/>
              <a:t> that form the core of Machine Learning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3200" y="319790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780108"/>
            <a:ext cx="10134600" cy="38946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Department of Computer Science and Engineering, GIT  </a:t>
            </a:r>
            <a:r>
              <a:rPr lang="en-US" dirty="0" smtClean="0"/>
              <a:t>                          Course Code and Course </a:t>
            </a:r>
            <a:r>
              <a:rPr lang="en-US" dirty="0" err="1" smtClean="0"/>
              <a:t>Title:EID</a:t>
            </a:r>
            <a:r>
              <a:rPr lang="en-US" dirty="0" smtClean="0"/>
              <a:t> 403: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2600960"/>
            <a:ext cx="11658600" cy="4389120"/>
          </a:xfrm>
        </p:spPr>
        <p:txBody>
          <a:bodyPr/>
          <a:lstStyle/>
          <a:p>
            <a:pPr>
              <a:spcAft>
                <a:spcPct val="25000"/>
              </a:spcAft>
            </a:pPr>
            <a:r>
              <a:rPr lang="en-US" dirty="0"/>
              <a:t>Interdisciplinary nature of the material: </a:t>
            </a:r>
          </a:p>
          <a:p>
            <a:pPr>
              <a:spcAft>
                <a:spcPct val="70000"/>
              </a:spcAft>
              <a:buFontTx/>
              <a:buNone/>
            </a:pPr>
            <a:r>
              <a:rPr lang="en-US" dirty="0"/>
              <a:t>	Statistics, Artificial Intelligence, Information Theory, etc.</a:t>
            </a:r>
          </a:p>
          <a:p>
            <a:pPr>
              <a:spcAft>
                <a:spcPct val="45000"/>
              </a:spcAft>
              <a:buFontTx/>
              <a:buNone/>
            </a:pPr>
            <a:endParaRPr lang="en-US" sz="1300" dirty="0"/>
          </a:p>
          <a:p>
            <a:r>
              <a:rPr lang="en-US" dirty="0">
                <a:solidFill>
                  <a:schemeClr val="accent1"/>
                </a:solidFill>
              </a:rPr>
              <a:t>Basic question:</a:t>
            </a:r>
            <a:r>
              <a:rPr lang="en-US" dirty="0"/>
              <a:t> </a:t>
            </a:r>
          </a:p>
          <a:p>
            <a:pPr>
              <a:buFontTx/>
              <a:buNone/>
            </a:pPr>
            <a:r>
              <a:rPr lang="en-US" dirty="0"/>
              <a:t>		How to program computers to learn?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3200" y="304800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780108"/>
            <a:ext cx="10134600" cy="38946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Department of Computer Science and Engineering, GIT  </a:t>
            </a:r>
            <a:r>
              <a:rPr lang="en-US" dirty="0" smtClean="0"/>
              <a:t>                          Course Code and Course </a:t>
            </a:r>
            <a:r>
              <a:rPr lang="en-US" dirty="0" err="1" smtClean="0"/>
              <a:t>Title:EID</a:t>
            </a:r>
            <a:r>
              <a:rPr lang="en-US" dirty="0" smtClean="0"/>
              <a:t> 403: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s-ES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600960"/>
            <a:ext cx="11772900" cy="3576320"/>
          </a:xfrm>
        </p:spPr>
        <p:txBody>
          <a:bodyPr>
            <a:normAutofit lnSpcReduction="10000"/>
          </a:bodyPr>
          <a:lstStyle/>
          <a:p>
            <a:pPr>
              <a:spcAft>
                <a:spcPct val="30000"/>
              </a:spcAft>
              <a:buFontTx/>
              <a:buNone/>
            </a:pPr>
            <a:r>
              <a:rPr lang="es-ES_tradnl" dirty="0" err="1">
                <a:solidFill>
                  <a:srgbClr val="00CC66"/>
                </a:solidFill>
              </a:rPr>
              <a:t>Intelligent</a:t>
            </a:r>
            <a:r>
              <a:rPr lang="es-ES_tradnl" dirty="0">
                <a:solidFill>
                  <a:srgbClr val="00CC66"/>
                </a:solidFill>
              </a:rPr>
              <a:t> Data </a:t>
            </a:r>
            <a:r>
              <a:rPr lang="es-ES_tradnl" dirty="0" err="1">
                <a:solidFill>
                  <a:srgbClr val="00CC66"/>
                </a:solidFill>
              </a:rPr>
              <a:t>Analysis</a:t>
            </a:r>
            <a:r>
              <a:rPr lang="es-ES_tradnl" dirty="0">
                <a:solidFill>
                  <a:srgbClr val="00CC66"/>
                </a:solidFill>
              </a:rPr>
              <a:t>:</a:t>
            </a:r>
            <a:r>
              <a:rPr lang="es-ES_tradnl" dirty="0"/>
              <a:t> </a:t>
            </a:r>
          </a:p>
          <a:p>
            <a:pPr>
              <a:spcAft>
                <a:spcPct val="30000"/>
              </a:spcAft>
            </a:pPr>
            <a:r>
              <a:rPr lang="es-ES_tradnl" dirty="0" err="1"/>
              <a:t>Intelligent</a:t>
            </a:r>
            <a:r>
              <a:rPr lang="es-ES_tradnl" dirty="0"/>
              <a:t> </a:t>
            </a:r>
            <a:r>
              <a:rPr lang="es-ES_tradnl" dirty="0" err="1"/>
              <a:t>application</a:t>
            </a:r>
            <a:r>
              <a:rPr lang="es-ES_tradnl" dirty="0"/>
              <a:t> of data </a:t>
            </a:r>
            <a:r>
              <a:rPr lang="es-ES_tradnl" dirty="0" err="1"/>
              <a:t>analytic</a:t>
            </a:r>
            <a:r>
              <a:rPr lang="es-ES_tradnl" dirty="0"/>
              <a:t> </a:t>
            </a:r>
            <a:r>
              <a:rPr lang="es-ES_tradnl" dirty="0" err="1"/>
              <a:t>tools</a:t>
            </a:r>
            <a:r>
              <a:rPr lang="es-ES_tradnl" dirty="0"/>
              <a:t> (</a:t>
            </a:r>
            <a:r>
              <a:rPr lang="es-ES_tradnl" dirty="0" err="1"/>
              <a:t>Statistics</a:t>
            </a:r>
            <a:r>
              <a:rPr lang="es-ES_tradnl" dirty="0"/>
              <a:t>)</a:t>
            </a:r>
          </a:p>
          <a:p>
            <a:pPr>
              <a:spcAft>
                <a:spcPct val="30000"/>
              </a:spcAft>
            </a:pPr>
            <a:r>
              <a:rPr lang="es-ES_tradnl" dirty="0" err="1"/>
              <a:t>Application</a:t>
            </a:r>
            <a:r>
              <a:rPr lang="es-ES_tradnl" dirty="0"/>
              <a:t> of “</a:t>
            </a:r>
            <a:r>
              <a:rPr lang="es-ES_tradnl" dirty="0" err="1"/>
              <a:t>intelligent</a:t>
            </a:r>
            <a:r>
              <a:rPr lang="es-ES_tradnl" dirty="0"/>
              <a:t>” data </a:t>
            </a:r>
            <a:r>
              <a:rPr lang="es-ES_tradnl" dirty="0" err="1"/>
              <a:t>analytic</a:t>
            </a:r>
            <a:r>
              <a:rPr lang="es-ES_tradnl" dirty="0"/>
              <a:t> </a:t>
            </a:r>
            <a:r>
              <a:rPr lang="es-ES_tradnl" dirty="0" err="1"/>
              <a:t>tools</a:t>
            </a:r>
            <a:r>
              <a:rPr lang="es-ES_tradnl" dirty="0"/>
              <a:t> (Machine </a:t>
            </a:r>
            <a:r>
              <a:rPr lang="es-ES_tradnl" dirty="0" err="1"/>
              <a:t>Learning</a:t>
            </a:r>
            <a:r>
              <a:rPr lang="es-ES_tradnl" dirty="0"/>
              <a:t>)</a:t>
            </a:r>
          </a:p>
          <a:p>
            <a:pPr>
              <a:spcAft>
                <a:spcPct val="30000"/>
              </a:spcAft>
              <a:buFontTx/>
              <a:buNone/>
            </a:pPr>
            <a:endParaRPr lang="es-ES_tradnl" sz="1600" dirty="0"/>
          </a:p>
          <a:p>
            <a:pPr>
              <a:buFontTx/>
              <a:buNone/>
            </a:pPr>
            <a:r>
              <a:rPr lang="es-ES_tradnl" dirty="0" err="1">
                <a:solidFill>
                  <a:srgbClr val="00CC66"/>
                </a:solidFill>
              </a:rPr>
              <a:t>Modern</a:t>
            </a:r>
            <a:r>
              <a:rPr lang="es-ES_tradnl" dirty="0">
                <a:solidFill>
                  <a:srgbClr val="00CC66"/>
                </a:solidFill>
              </a:rPr>
              <a:t> </a:t>
            </a:r>
            <a:r>
              <a:rPr lang="es-ES_tradnl" dirty="0" err="1">
                <a:solidFill>
                  <a:srgbClr val="00CC66"/>
                </a:solidFill>
              </a:rPr>
              <a:t>world</a:t>
            </a:r>
            <a:r>
              <a:rPr lang="es-ES_tradnl" dirty="0">
                <a:solidFill>
                  <a:srgbClr val="00CC66"/>
                </a:solidFill>
              </a:rPr>
              <a:t>:</a:t>
            </a:r>
            <a:r>
              <a:rPr lang="es-ES_tradnl" dirty="0"/>
              <a:t> Data-</a:t>
            </a:r>
            <a:r>
              <a:rPr lang="es-ES_tradnl" dirty="0" err="1"/>
              <a:t>driven</a:t>
            </a:r>
            <a:r>
              <a:rPr lang="es-ES_tradnl" dirty="0"/>
              <a:t> </a:t>
            </a:r>
            <a:r>
              <a:rPr lang="es-ES_tradnl" dirty="0" err="1"/>
              <a:t>world</a:t>
            </a:r>
            <a:r>
              <a:rPr lang="es-ES_tradnl" dirty="0"/>
              <a:t> (industrial, </a:t>
            </a:r>
            <a:r>
              <a:rPr lang="es-ES_tradnl" dirty="0" err="1"/>
              <a:t>commercial</a:t>
            </a:r>
            <a:r>
              <a:rPr lang="es-ES_tradnl" dirty="0"/>
              <a:t>, </a:t>
            </a:r>
            <a:r>
              <a:rPr lang="es-ES_tradnl" dirty="0" err="1"/>
              <a:t>financial</a:t>
            </a:r>
            <a:r>
              <a:rPr lang="es-ES_tradnl" dirty="0"/>
              <a:t>, </a:t>
            </a:r>
            <a:r>
              <a:rPr lang="es-ES_tradnl" dirty="0" err="1"/>
              <a:t>scientific</a:t>
            </a:r>
            <a:r>
              <a:rPr lang="es-ES_tradnl" dirty="0"/>
              <a:t> </a:t>
            </a:r>
            <a:r>
              <a:rPr lang="es-ES_tradnl" dirty="0" err="1"/>
              <a:t>activities</a:t>
            </a:r>
            <a:r>
              <a:rPr lang="es-ES_tradnl" dirty="0"/>
              <a:t>)</a:t>
            </a:r>
          </a:p>
          <a:p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3200" y="304800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780108"/>
            <a:ext cx="10134600" cy="38946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Department of Computer Science and Engineering, GIT  </a:t>
            </a:r>
            <a:r>
              <a:rPr lang="en-US" dirty="0" smtClean="0"/>
              <a:t>                          Course Code and Course </a:t>
            </a:r>
            <a:r>
              <a:rPr lang="en-US" dirty="0" err="1" smtClean="0"/>
              <a:t>Title:EID</a:t>
            </a:r>
            <a:r>
              <a:rPr lang="en-US" dirty="0" smtClean="0"/>
              <a:t> 403: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Machine Learning?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600960"/>
            <a:ext cx="11772900" cy="3332480"/>
          </a:xfrm>
        </p:spPr>
        <p:txBody>
          <a:bodyPr/>
          <a:lstStyle/>
          <a:p>
            <a:r>
              <a:rPr lang="en-US"/>
              <a:t>Recent progress in algorithms and theory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Growing flood of online data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Computational power available</a:t>
            </a:r>
          </a:p>
          <a:p>
            <a:pPr>
              <a:buFontTx/>
              <a:buNone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3200" y="304800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780108"/>
            <a:ext cx="10134600" cy="38946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Department of Computer Science and Engineering, GIT  </a:t>
            </a:r>
            <a:r>
              <a:rPr lang="en-US" dirty="0" smtClean="0"/>
              <a:t>                          Course Code and Course </a:t>
            </a:r>
            <a:r>
              <a:rPr lang="en-US" dirty="0" err="1" smtClean="0"/>
              <a:t>Title:EID</a:t>
            </a:r>
            <a:r>
              <a:rPr lang="en-US" dirty="0" smtClean="0"/>
              <a:t> 403: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Machine Learning?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113280"/>
            <a:ext cx="11772900" cy="4470400"/>
          </a:xfrm>
        </p:spPr>
        <p:txBody>
          <a:bodyPr/>
          <a:lstStyle/>
          <a:p>
            <a:pPr>
              <a:lnSpc>
                <a:spcPct val="105000"/>
              </a:lnSpc>
              <a:spcAft>
                <a:spcPct val="30000"/>
              </a:spcAft>
            </a:pPr>
            <a:r>
              <a:rPr lang="en-US"/>
              <a:t>Niches for Machine Learning:</a:t>
            </a:r>
          </a:p>
          <a:p>
            <a:pPr lvl="1"/>
            <a:r>
              <a:rPr lang="en-US"/>
              <a:t>Data Mining: using historical data to improve decisions</a:t>
            </a:r>
          </a:p>
          <a:p>
            <a:pPr lvl="2">
              <a:spcAft>
                <a:spcPct val="35000"/>
              </a:spcAft>
              <a:buFontTx/>
              <a:buNone/>
            </a:pPr>
            <a:r>
              <a:rPr lang="en-US"/>
              <a:t>		Medical records </a:t>
            </a:r>
            <a:r>
              <a:rPr lang="en-US">
                <a:sym typeface="Symbol" pitchFamily="18" charset="2"/>
              </a:rPr>
              <a:t> medical knowledge</a:t>
            </a:r>
          </a:p>
          <a:p>
            <a:pPr lvl="1"/>
            <a:r>
              <a:rPr lang="en-US"/>
              <a:t>Software applications we can’t program by hand</a:t>
            </a:r>
          </a:p>
          <a:p>
            <a:pPr lvl="2">
              <a:buFontTx/>
              <a:buNone/>
            </a:pPr>
            <a:r>
              <a:rPr lang="en-US"/>
              <a:t>		Autonomous driving</a:t>
            </a:r>
          </a:p>
          <a:p>
            <a:pPr lvl="2">
              <a:spcAft>
                <a:spcPct val="50000"/>
              </a:spcAft>
              <a:buFontTx/>
              <a:buNone/>
            </a:pPr>
            <a:r>
              <a:rPr lang="en-US"/>
              <a:t>		Speech recognition</a:t>
            </a:r>
          </a:p>
          <a:p>
            <a:pPr lvl="1"/>
            <a:r>
              <a:rPr lang="en-US"/>
              <a:t>Self customizing programs</a:t>
            </a:r>
          </a:p>
          <a:p>
            <a:pPr lvl="2">
              <a:buFontTx/>
              <a:buNone/>
            </a:pPr>
            <a:r>
              <a:rPr lang="en-US"/>
              <a:t>		Newsreader that learns user interests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3200" y="304800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780108"/>
            <a:ext cx="10134600" cy="38946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Department of Computer Science and Engineering, GIT  </a:t>
            </a:r>
            <a:r>
              <a:rPr lang="en-US" dirty="0" smtClean="0"/>
              <a:t>                          Course Code and Course </a:t>
            </a:r>
            <a:r>
              <a:rPr lang="en-US" dirty="0" err="1" smtClean="0"/>
              <a:t>Title:EID</a:t>
            </a:r>
            <a:r>
              <a:rPr lang="en-US" dirty="0" smtClean="0"/>
              <a:t> 403: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Machine Learning?</a:t>
            </a:r>
            <a:endParaRPr lang="es-ES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30000"/>
              </a:spcAft>
            </a:pPr>
            <a:r>
              <a:rPr lang="es-ES_tradnl">
                <a:solidFill>
                  <a:srgbClr val="00CC66"/>
                </a:solidFill>
              </a:rPr>
              <a:t>Data Mining</a:t>
            </a:r>
          </a:p>
          <a:p>
            <a:pPr lvl="1"/>
            <a:r>
              <a:rPr lang="es-ES_tradnl">
                <a:solidFill>
                  <a:schemeClr val="accent1"/>
                </a:solidFill>
              </a:rPr>
              <a:t>Data:</a:t>
            </a:r>
            <a:r>
              <a:rPr lang="es-ES_tradnl"/>
              <a:t> Recorded facts</a:t>
            </a:r>
          </a:p>
          <a:p>
            <a:pPr lvl="1"/>
            <a:r>
              <a:rPr lang="es-ES_tradnl">
                <a:solidFill>
                  <a:schemeClr val="accent1"/>
                </a:solidFill>
              </a:rPr>
              <a:t>Information</a:t>
            </a:r>
            <a:r>
              <a:rPr lang="es-ES_tradnl"/>
              <a:t>: Set of patterns, or expectations, that underlie the data</a:t>
            </a:r>
          </a:p>
          <a:p>
            <a:pPr lvl="1"/>
            <a:r>
              <a:rPr lang="es-ES_tradnl">
                <a:solidFill>
                  <a:schemeClr val="accent1"/>
                </a:solidFill>
              </a:rPr>
              <a:t>Data Mining:</a:t>
            </a:r>
            <a:r>
              <a:rPr lang="es-ES_tradnl"/>
              <a:t> Extraction of implicit, previously unknown, and potentially useful information from data</a:t>
            </a:r>
          </a:p>
          <a:p>
            <a:pPr lvl="1"/>
            <a:r>
              <a:rPr lang="es-ES_tradnl">
                <a:solidFill>
                  <a:schemeClr val="accent1"/>
                </a:solidFill>
              </a:rPr>
              <a:t>Machine Learning:</a:t>
            </a:r>
            <a:r>
              <a:rPr lang="es-ES_tradnl"/>
              <a:t> Provides the technical basis of data mining</a:t>
            </a:r>
            <a:endParaRPr lang="es-E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3200" y="304800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780108"/>
            <a:ext cx="10134600" cy="38946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Department of Computer Science and Engineering, GIT  </a:t>
            </a:r>
            <a:r>
              <a:rPr lang="en-US" dirty="0" smtClean="0"/>
              <a:t>                          Course Code and Course </a:t>
            </a:r>
            <a:r>
              <a:rPr lang="en-US" dirty="0" err="1" smtClean="0"/>
              <a:t>Title:EID</a:t>
            </a:r>
            <a:r>
              <a:rPr lang="en-US" dirty="0" smtClean="0"/>
              <a:t> 403: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1302</Words>
  <Application>Microsoft Office PowerPoint</Application>
  <PresentationFormat>Custom</PresentationFormat>
  <Paragraphs>222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Microsoft Equation 3.0</vt:lpstr>
      <vt:lpstr>Topic for the class:Well-Posed Learning Problems Module -1: Title: Introduction Date &amp; Time : 25 August 2020, 11AM-12PM</vt:lpstr>
      <vt:lpstr>Course objectives </vt:lpstr>
      <vt:lpstr>Learning Outcomes </vt:lpstr>
      <vt:lpstr>Machine Learning</vt:lpstr>
      <vt:lpstr>Machine Learning</vt:lpstr>
      <vt:lpstr>Machine Learning</vt:lpstr>
      <vt:lpstr>Why Machine Learning?</vt:lpstr>
      <vt:lpstr>Why Machine Learning?</vt:lpstr>
      <vt:lpstr>Why Machine Learning?</vt:lpstr>
      <vt:lpstr>Why Machine Learning?</vt:lpstr>
      <vt:lpstr>Why Machine Learning?</vt:lpstr>
      <vt:lpstr>Why Machine Learning?</vt:lpstr>
      <vt:lpstr>Why Machine Learning?</vt:lpstr>
      <vt:lpstr>Why Machine Learning?</vt:lpstr>
      <vt:lpstr>What the future holds for Machine Learning</vt:lpstr>
      <vt:lpstr>Learning</vt:lpstr>
      <vt:lpstr>Well-posed Learning Problems</vt:lpstr>
      <vt:lpstr>An example well-posed learning problem</vt:lpstr>
      <vt:lpstr>Designing a Learning System</vt:lpstr>
      <vt:lpstr>Designing a Learning System</vt:lpstr>
      <vt:lpstr>Designing a Learning System</vt:lpstr>
      <vt:lpstr>Designing a Learning System</vt:lpstr>
      <vt:lpstr>Designing a Learning System (contd..)</vt:lpstr>
      <vt:lpstr>Designing a Learning System (contd..)</vt:lpstr>
      <vt:lpstr>Designing a learning system</vt:lpstr>
      <vt:lpstr>Designing a learning system</vt:lpstr>
      <vt:lpstr>Designing a Learning System (contd..)</vt:lpstr>
      <vt:lpstr>Final Design of Learning System</vt:lpstr>
      <vt:lpstr>Final Design of Learning System</vt:lpstr>
      <vt:lpstr>1. Introduction</vt:lpstr>
      <vt:lpstr>1. Introduction</vt:lpstr>
      <vt:lpstr>Recap – Summary – What you have learnt</vt:lpstr>
      <vt:lpstr>References 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</dc:title>
  <dc:creator>Admin</dc:creator>
  <cp:lastModifiedBy>user</cp:lastModifiedBy>
  <cp:revision>41</cp:revision>
  <dcterms:created xsi:type="dcterms:W3CDTF">2020-07-27T05:05:15Z</dcterms:created>
  <dcterms:modified xsi:type="dcterms:W3CDTF">2020-08-26T08:25:54Z</dcterms:modified>
</cp:coreProperties>
</file>