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C7A12-AA27-4CBD-ADAD-0AA66E40514B}"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93746-0AC5-4AB0-995A-E9AF9BB0D7DF}" type="slidenum">
              <a:rPr lang="en-IN" smtClean="0"/>
              <a:t>‹#›</a:t>
            </a:fld>
            <a:endParaRPr lang="en-IN"/>
          </a:p>
        </p:txBody>
      </p:sp>
    </p:spTree>
    <p:extLst>
      <p:ext uri="{BB962C8B-B14F-4D97-AF65-F5344CB8AC3E}">
        <p14:creationId xmlns:p14="http://schemas.microsoft.com/office/powerpoint/2010/main" val="1422647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9E3F-84F5-BF96-F914-BBC435F9DC3D}"/>
              </a:ext>
            </a:extLst>
          </p:cNvPr>
          <p:cNvSpPr>
            <a:spLocks noGrp="1"/>
          </p:cNvSpPr>
          <p:nvPr>
            <p:ph type="ctrTitle"/>
          </p:nvPr>
        </p:nvSpPr>
        <p:spPr/>
        <p:txBody>
          <a:bodyPr/>
          <a:lstStyle/>
          <a:p>
            <a:r>
              <a:rPr lang="en-IN" dirty="0"/>
              <a:t>Instagram User Analytics</a:t>
            </a:r>
          </a:p>
        </p:txBody>
      </p:sp>
      <p:sp>
        <p:nvSpPr>
          <p:cNvPr id="3" name="Subtitle 2">
            <a:extLst>
              <a:ext uri="{FF2B5EF4-FFF2-40B4-BE49-F238E27FC236}">
                <a16:creationId xmlns:a16="http://schemas.microsoft.com/office/drawing/2014/main" id="{D4D12CC1-22A0-4CD8-BEE9-B1925181F5C0}"/>
              </a:ext>
            </a:extLst>
          </p:cNvPr>
          <p:cNvSpPr>
            <a:spLocks noGrp="1"/>
          </p:cNvSpPr>
          <p:nvPr>
            <p:ph type="subTitle" idx="1"/>
          </p:nvPr>
        </p:nvSpPr>
        <p:spPr/>
        <p:txBody>
          <a:bodyPr/>
          <a:lstStyle/>
          <a:p>
            <a:r>
              <a:rPr lang="en-IN" dirty="0" err="1"/>
              <a:t>Trainity</a:t>
            </a:r>
            <a:r>
              <a:rPr lang="en-IN" dirty="0"/>
              <a:t> task-2</a:t>
            </a:r>
          </a:p>
        </p:txBody>
      </p:sp>
    </p:spTree>
    <p:extLst>
      <p:ext uri="{BB962C8B-B14F-4D97-AF65-F5344CB8AC3E}">
        <p14:creationId xmlns:p14="http://schemas.microsoft.com/office/powerpoint/2010/main" val="288590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6AE897-E7B6-76F0-147B-99C681A47CD1}"/>
              </a:ext>
            </a:extLst>
          </p:cNvPr>
          <p:cNvPicPr>
            <a:picLocks noChangeAspect="1"/>
          </p:cNvPicPr>
          <p:nvPr/>
        </p:nvPicPr>
        <p:blipFill>
          <a:blip r:embed="rId2"/>
          <a:stretch>
            <a:fillRect/>
          </a:stretch>
        </p:blipFill>
        <p:spPr>
          <a:xfrm>
            <a:off x="878541" y="1739153"/>
            <a:ext cx="10452639" cy="2411506"/>
          </a:xfrm>
          <a:prstGeom prst="rect">
            <a:avLst/>
          </a:prstGeom>
        </p:spPr>
      </p:pic>
      <p:sp>
        <p:nvSpPr>
          <p:cNvPr id="4" name="TextBox 3">
            <a:extLst>
              <a:ext uri="{FF2B5EF4-FFF2-40B4-BE49-F238E27FC236}">
                <a16:creationId xmlns:a16="http://schemas.microsoft.com/office/drawing/2014/main" id="{FB55E81B-65F1-B2F3-551D-7DA33F2A4BD6}"/>
              </a:ext>
            </a:extLst>
          </p:cNvPr>
          <p:cNvSpPr txBox="1"/>
          <p:nvPr/>
        </p:nvSpPr>
        <p:spPr>
          <a:xfrm>
            <a:off x="1317812" y="1255059"/>
            <a:ext cx="2770094" cy="369332"/>
          </a:xfrm>
          <a:prstGeom prst="rect">
            <a:avLst/>
          </a:prstGeom>
          <a:noFill/>
        </p:spPr>
        <p:txBody>
          <a:bodyPr wrap="square" rtlCol="0">
            <a:spAutoFit/>
          </a:bodyPr>
          <a:lstStyle/>
          <a:p>
            <a:r>
              <a:rPr lang="en-IN" b="1" dirty="0">
                <a:solidFill>
                  <a:schemeClr val="tx2"/>
                </a:solidFill>
                <a:latin typeface="Manrope"/>
              </a:rPr>
              <a:t>Output:</a:t>
            </a:r>
          </a:p>
        </p:txBody>
      </p:sp>
      <p:sp>
        <p:nvSpPr>
          <p:cNvPr id="5" name="TextBox 4">
            <a:extLst>
              <a:ext uri="{FF2B5EF4-FFF2-40B4-BE49-F238E27FC236}">
                <a16:creationId xmlns:a16="http://schemas.microsoft.com/office/drawing/2014/main" id="{74F269CD-D044-9610-2E0C-B043CE384FB2}"/>
              </a:ext>
            </a:extLst>
          </p:cNvPr>
          <p:cNvSpPr txBox="1"/>
          <p:nvPr/>
        </p:nvSpPr>
        <p:spPr>
          <a:xfrm>
            <a:off x="1084729" y="4724399"/>
            <a:ext cx="9242612" cy="646331"/>
          </a:xfrm>
          <a:prstGeom prst="rect">
            <a:avLst/>
          </a:prstGeom>
          <a:noFill/>
        </p:spPr>
        <p:txBody>
          <a:bodyPr wrap="square" rtlCol="0">
            <a:spAutoFit/>
          </a:bodyPr>
          <a:lstStyle/>
          <a:p>
            <a:r>
              <a:rPr lang="en-IN" dirty="0">
                <a:solidFill>
                  <a:schemeClr val="bg2">
                    <a:lumMod val="50000"/>
                  </a:schemeClr>
                </a:solidFill>
                <a:latin typeface="Manrope"/>
              </a:rPr>
              <a:t>From the above output we can see that Zack_Kemmer93 , whose ID is 52 is the content winner with most likes for his post i.e., with 48 likes .</a:t>
            </a:r>
          </a:p>
        </p:txBody>
      </p:sp>
    </p:spTree>
    <p:extLst>
      <p:ext uri="{BB962C8B-B14F-4D97-AF65-F5344CB8AC3E}">
        <p14:creationId xmlns:p14="http://schemas.microsoft.com/office/powerpoint/2010/main" val="296518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976C-CA1A-DB8E-F271-9BCC9EFFA460}"/>
              </a:ext>
            </a:extLst>
          </p:cNvPr>
          <p:cNvSpPr>
            <a:spLocks noGrp="1"/>
          </p:cNvSpPr>
          <p:nvPr>
            <p:ph type="title"/>
          </p:nvPr>
        </p:nvSpPr>
        <p:spPr/>
        <p:txBody>
          <a:bodyPr/>
          <a:lstStyle/>
          <a:p>
            <a:r>
              <a:rPr lang="en-IN" sz="2000" dirty="0">
                <a:solidFill>
                  <a:schemeClr val="bg1"/>
                </a:solidFill>
              </a:rPr>
              <a:t>4.</a:t>
            </a:r>
            <a:r>
              <a:rPr lang="en-IN" sz="2000" b="1" i="0" dirty="0">
                <a:solidFill>
                  <a:schemeClr val="bg1"/>
                </a:solidFill>
                <a:effectLst/>
                <a:latin typeface="Manrope"/>
              </a:rPr>
              <a:t> Hashtag Researching</a:t>
            </a:r>
            <a:endParaRPr lang="en-IN" sz="2000" dirty="0">
              <a:solidFill>
                <a:schemeClr val="bg1"/>
              </a:solidFill>
            </a:endParaRPr>
          </a:p>
        </p:txBody>
      </p:sp>
      <p:sp>
        <p:nvSpPr>
          <p:cNvPr id="3" name="Content Placeholder 2">
            <a:extLst>
              <a:ext uri="{FF2B5EF4-FFF2-40B4-BE49-F238E27FC236}">
                <a16:creationId xmlns:a16="http://schemas.microsoft.com/office/drawing/2014/main" id="{A5675BFB-CCEA-7FA2-5403-724E5C9AFF7B}"/>
              </a:ext>
            </a:extLst>
          </p:cNvPr>
          <p:cNvSpPr>
            <a:spLocks noGrp="1"/>
          </p:cNvSpPr>
          <p:nvPr>
            <p:ph idx="1"/>
          </p:nvPr>
        </p:nvSpPr>
        <p:spPr>
          <a:xfrm>
            <a:off x="1154954" y="2796988"/>
            <a:ext cx="8825659" cy="3222812"/>
          </a:xfrm>
        </p:spPr>
        <p:txBody>
          <a:bodyPr/>
          <a:lstStyle/>
          <a:p>
            <a:r>
              <a:rPr lang="en-US" b="0" i="0" dirty="0">
                <a:solidFill>
                  <a:schemeClr val="bg2">
                    <a:lumMod val="50000"/>
                  </a:schemeClr>
                </a:solidFill>
                <a:effectLst/>
                <a:latin typeface="Manrope"/>
              </a:rPr>
              <a:t>A partner brand wants to know, which hashtags to use in the post to reach the most people on the platform.</a:t>
            </a:r>
            <a:br>
              <a:rPr lang="en-US" dirty="0">
                <a:solidFill>
                  <a:schemeClr val="bg2">
                    <a:lumMod val="50000"/>
                  </a:schemeClr>
                </a:solidFill>
              </a:rPr>
            </a:br>
            <a:r>
              <a:rPr lang="en-US" b="0" i="0" dirty="0">
                <a:solidFill>
                  <a:schemeClr val="bg2">
                    <a:lumMod val="50000"/>
                  </a:schemeClr>
                </a:solidFill>
                <a:effectLst/>
                <a:latin typeface="Manrope"/>
              </a:rPr>
              <a:t>Task: Identify and suggest the top 5 most commonly used hashtags on the platform</a:t>
            </a:r>
          </a:p>
          <a:p>
            <a:pPr>
              <a:buFont typeface="Courier New" panose="02070309020205020404" pitchFamily="49" charset="0"/>
              <a:buChar char="o"/>
            </a:pPr>
            <a:r>
              <a:rPr lang="en-US" dirty="0">
                <a:solidFill>
                  <a:schemeClr val="bg2">
                    <a:lumMod val="50000"/>
                  </a:schemeClr>
                </a:solidFill>
                <a:latin typeface="Manrope"/>
              </a:rPr>
              <a:t>For this task, we need to do an inner join between </a:t>
            </a:r>
            <a:r>
              <a:rPr lang="en-US" dirty="0" err="1">
                <a:solidFill>
                  <a:schemeClr val="bg2">
                    <a:lumMod val="50000"/>
                  </a:schemeClr>
                </a:solidFill>
                <a:latin typeface="Manrope"/>
              </a:rPr>
              <a:t>photo_tags</a:t>
            </a:r>
            <a:r>
              <a:rPr lang="en-US" dirty="0">
                <a:solidFill>
                  <a:schemeClr val="bg2">
                    <a:lumMod val="50000"/>
                  </a:schemeClr>
                </a:solidFill>
                <a:latin typeface="Manrope"/>
              </a:rPr>
              <a:t> and tags tables, to find out the tag names, with its count of tag ids used in the photos . To do this we have to group it by tag id and order by the count in descending  order.</a:t>
            </a:r>
          </a:p>
          <a:p>
            <a:pPr>
              <a:buFont typeface="Courier New" panose="02070309020205020404" pitchFamily="49" charset="0"/>
              <a:buChar char="o"/>
            </a:pPr>
            <a:r>
              <a:rPr lang="en-US" dirty="0">
                <a:solidFill>
                  <a:schemeClr val="bg2">
                    <a:lumMod val="50000"/>
                  </a:schemeClr>
                </a:solidFill>
                <a:latin typeface="Manrope"/>
              </a:rPr>
              <a:t>As we need top 5 mostly used hash tags , we should do a limit 5</a:t>
            </a:r>
          </a:p>
          <a:p>
            <a:pPr>
              <a:buFont typeface="Courier New" panose="02070309020205020404" pitchFamily="49" charset="0"/>
              <a:buChar char="o"/>
            </a:pPr>
            <a:r>
              <a:rPr lang="en-US" dirty="0">
                <a:solidFill>
                  <a:schemeClr val="bg2">
                    <a:lumMod val="50000"/>
                  </a:schemeClr>
                </a:solidFill>
                <a:latin typeface="Manrope"/>
              </a:rPr>
              <a:t>Below is the query used to find out the output.  </a:t>
            </a:r>
          </a:p>
          <a:p>
            <a:pPr marL="0" indent="0">
              <a:buNone/>
            </a:pPr>
            <a:endParaRPr lang="en-US" dirty="0">
              <a:solidFill>
                <a:srgbClr val="8492A6"/>
              </a:solidFill>
              <a:latin typeface="Manrope"/>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6933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3237F-8C0A-AFB5-4193-0463A14971C7}"/>
              </a:ext>
            </a:extLst>
          </p:cNvPr>
          <p:cNvSpPr txBox="1"/>
          <p:nvPr/>
        </p:nvSpPr>
        <p:spPr>
          <a:xfrm>
            <a:off x="1461247" y="1640541"/>
            <a:ext cx="7467600" cy="3746795"/>
          </a:xfrm>
          <a:prstGeom prst="rect">
            <a:avLst/>
          </a:prstGeom>
          <a:noFill/>
        </p:spPr>
        <p:txBody>
          <a:bodyPr wrap="square" rtlCol="0">
            <a:spAutoFit/>
          </a:bodyPr>
          <a:lstStyle/>
          <a:p>
            <a:r>
              <a:rPr lang="en-IN" sz="2000" b="1" dirty="0">
                <a:solidFill>
                  <a:schemeClr val="accent1"/>
                </a:solidFill>
                <a:latin typeface="Manrope"/>
              </a:rPr>
              <a:t>Query</a:t>
            </a:r>
            <a:r>
              <a:rPr lang="en-IN" dirty="0"/>
              <a:t>:</a:t>
            </a:r>
          </a:p>
          <a:p>
            <a:endParaRPr lang="en-IN" dirty="0"/>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Select tags.id,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tags.tag_name</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count(*) as total</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ig_clone.photo_tags</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join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ig_clone.tags</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on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photo_tags.tag_id</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 tags.id</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group by tags.id</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order by total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desc</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limit 5</a:t>
            </a:r>
          </a:p>
          <a:p>
            <a:endParaRPr lang="en-IN" dirty="0"/>
          </a:p>
        </p:txBody>
      </p:sp>
    </p:spTree>
    <p:extLst>
      <p:ext uri="{BB962C8B-B14F-4D97-AF65-F5344CB8AC3E}">
        <p14:creationId xmlns:p14="http://schemas.microsoft.com/office/powerpoint/2010/main" val="28640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64102F-3603-133F-97C7-FDBAA676AB5B}"/>
              </a:ext>
            </a:extLst>
          </p:cNvPr>
          <p:cNvPicPr>
            <a:picLocks noChangeAspect="1"/>
          </p:cNvPicPr>
          <p:nvPr/>
        </p:nvPicPr>
        <p:blipFill>
          <a:blip r:embed="rId2"/>
          <a:stretch>
            <a:fillRect/>
          </a:stretch>
        </p:blipFill>
        <p:spPr>
          <a:xfrm>
            <a:off x="1102659" y="618566"/>
            <a:ext cx="8364070" cy="2709564"/>
          </a:xfrm>
          <a:prstGeom prst="rect">
            <a:avLst/>
          </a:prstGeom>
        </p:spPr>
      </p:pic>
      <p:sp>
        <p:nvSpPr>
          <p:cNvPr id="4" name="TextBox 3">
            <a:extLst>
              <a:ext uri="{FF2B5EF4-FFF2-40B4-BE49-F238E27FC236}">
                <a16:creationId xmlns:a16="http://schemas.microsoft.com/office/drawing/2014/main" id="{5936C16E-4621-2E7A-44BE-C51BE4F4794D}"/>
              </a:ext>
            </a:extLst>
          </p:cNvPr>
          <p:cNvSpPr txBox="1"/>
          <p:nvPr/>
        </p:nvSpPr>
        <p:spPr>
          <a:xfrm>
            <a:off x="1174377" y="4007224"/>
            <a:ext cx="7817224" cy="2031325"/>
          </a:xfrm>
          <a:prstGeom prst="rect">
            <a:avLst/>
          </a:prstGeom>
          <a:noFill/>
        </p:spPr>
        <p:txBody>
          <a:bodyPr wrap="square" rtlCol="0">
            <a:spAutoFit/>
          </a:bodyPr>
          <a:lstStyle/>
          <a:p>
            <a:r>
              <a:rPr lang="en-IN" dirty="0">
                <a:solidFill>
                  <a:schemeClr val="bg2">
                    <a:lumMod val="50000"/>
                  </a:schemeClr>
                </a:solidFill>
                <a:latin typeface="Manrope"/>
              </a:rPr>
              <a:t>Here if we observer the whole output, we have “#</a:t>
            </a:r>
            <a:r>
              <a:rPr lang="en-IN" b="1" dirty="0" err="1">
                <a:solidFill>
                  <a:schemeClr val="bg2">
                    <a:lumMod val="50000"/>
                  </a:schemeClr>
                </a:solidFill>
                <a:latin typeface="Manrope"/>
              </a:rPr>
              <a:t>smile</a:t>
            </a:r>
            <a:r>
              <a:rPr lang="en-IN" dirty="0" err="1">
                <a:solidFill>
                  <a:schemeClr val="bg2">
                    <a:lumMod val="50000"/>
                  </a:schemeClr>
                </a:solidFill>
                <a:latin typeface="Manrope"/>
              </a:rPr>
              <a:t>”as</a:t>
            </a:r>
            <a:r>
              <a:rPr lang="en-IN" dirty="0">
                <a:solidFill>
                  <a:schemeClr val="bg2">
                    <a:lumMod val="50000"/>
                  </a:schemeClr>
                </a:solidFill>
                <a:latin typeface="Manrope"/>
              </a:rPr>
              <a:t> highest used hashtag with 59 total uses, followed by  “#</a:t>
            </a:r>
            <a:r>
              <a:rPr lang="en-IN" b="1" dirty="0">
                <a:solidFill>
                  <a:schemeClr val="bg2">
                    <a:lumMod val="50000"/>
                  </a:schemeClr>
                </a:solidFill>
                <a:latin typeface="Manrope"/>
              </a:rPr>
              <a:t>beach</a:t>
            </a:r>
            <a:r>
              <a:rPr lang="en-IN" dirty="0">
                <a:solidFill>
                  <a:schemeClr val="bg2">
                    <a:lumMod val="50000"/>
                  </a:schemeClr>
                </a:solidFill>
                <a:latin typeface="Manrope"/>
              </a:rPr>
              <a:t>” with 42 total uses, third is “#</a:t>
            </a:r>
            <a:r>
              <a:rPr lang="en-IN" b="1" dirty="0">
                <a:solidFill>
                  <a:schemeClr val="bg2">
                    <a:lumMod val="50000"/>
                  </a:schemeClr>
                </a:solidFill>
                <a:latin typeface="Manrope"/>
              </a:rPr>
              <a:t>party</a:t>
            </a:r>
            <a:r>
              <a:rPr lang="en-IN" dirty="0">
                <a:solidFill>
                  <a:schemeClr val="bg2">
                    <a:lumMod val="50000"/>
                  </a:schemeClr>
                </a:solidFill>
                <a:latin typeface="Manrope"/>
              </a:rPr>
              <a:t>” with 39 total uses, fourth is “#</a:t>
            </a:r>
            <a:r>
              <a:rPr lang="en-IN" b="1" dirty="0">
                <a:solidFill>
                  <a:schemeClr val="bg2">
                    <a:lumMod val="50000"/>
                  </a:schemeClr>
                </a:solidFill>
                <a:latin typeface="Manrope"/>
              </a:rPr>
              <a:t>fun</a:t>
            </a:r>
            <a:r>
              <a:rPr lang="en-IN" dirty="0">
                <a:solidFill>
                  <a:schemeClr val="bg2">
                    <a:lumMod val="50000"/>
                  </a:schemeClr>
                </a:solidFill>
                <a:latin typeface="Manrope"/>
              </a:rPr>
              <a:t>” with total uses 38.</a:t>
            </a:r>
          </a:p>
          <a:p>
            <a:r>
              <a:rPr lang="en-IN" dirty="0">
                <a:solidFill>
                  <a:schemeClr val="bg2">
                    <a:lumMod val="50000"/>
                  </a:schemeClr>
                </a:solidFill>
                <a:latin typeface="Manrope"/>
              </a:rPr>
              <a:t>If we observe the output closely, we got 3 hashtags with same 24 number of total uses. They are “#</a:t>
            </a:r>
            <a:r>
              <a:rPr lang="en-IN" b="1" dirty="0">
                <a:solidFill>
                  <a:schemeClr val="bg2">
                    <a:lumMod val="50000"/>
                  </a:schemeClr>
                </a:solidFill>
                <a:latin typeface="Manrope"/>
              </a:rPr>
              <a:t>lol</a:t>
            </a:r>
            <a:r>
              <a:rPr lang="en-IN" dirty="0">
                <a:solidFill>
                  <a:schemeClr val="bg2">
                    <a:lumMod val="50000"/>
                  </a:schemeClr>
                </a:solidFill>
                <a:latin typeface="Manrope"/>
              </a:rPr>
              <a:t>”, “#</a:t>
            </a:r>
            <a:r>
              <a:rPr lang="en-IN" b="1" dirty="0" err="1">
                <a:solidFill>
                  <a:schemeClr val="bg2">
                    <a:lumMod val="50000"/>
                  </a:schemeClr>
                </a:solidFill>
                <a:latin typeface="Manrope"/>
              </a:rPr>
              <a:t>concert</a:t>
            </a:r>
            <a:r>
              <a:rPr lang="en-IN" dirty="0" err="1">
                <a:solidFill>
                  <a:schemeClr val="bg2">
                    <a:lumMod val="50000"/>
                  </a:schemeClr>
                </a:solidFill>
                <a:latin typeface="Manrope"/>
              </a:rPr>
              <a:t>”,”#</a:t>
            </a:r>
            <a:r>
              <a:rPr lang="en-IN" b="1" dirty="0" err="1">
                <a:solidFill>
                  <a:schemeClr val="bg2">
                    <a:lumMod val="50000"/>
                  </a:schemeClr>
                </a:solidFill>
                <a:latin typeface="Manrope"/>
              </a:rPr>
              <a:t>food</a:t>
            </a:r>
            <a:r>
              <a:rPr lang="en-IN" dirty="0">
                <a:solidFill>
                  <a:schemeClr val="bg2">
                    <a:lumMod val="50000"/>
                  </a:schemeClr>
                </a:solidFill>
                <a:latin typeface="Manrope"/>
              </a:rPr>
              <a:t>”.</a:t>
            </a:r>
          </a:p>
          <a:p>
            <a:r>
              <a:rPr lang="en-IN" dirty="0">
                <a:solidFill>
                  <a:schemeClr val="bg2">
                    <a:lumMod val="50000"/>
                  </a:schemeClr>
                </a:solidFill>
                <a:latin typeface="Manrope"/>
              </a:rPr>
              <a:t>As all the three hashtags are used same number of times i.e., 24, lol is showed when we limited the output to 5 entries.</a:t>
            </a:r>
          </a:p>
        </p:txBody>
      </p:sp>
    </p:spTree>
    <p:extLst>
      <p:ext uri="{BB962C8B-B14F-4D97-AF65-F5344CB8AC3E}">
        <p14:creationId xmlns:p14="http://schemas.microsoft.com/office/powerpoint/2010/main" val="2590477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F07DE-99E5-6EAA-F526-61E4F6235B11}"/>
              </a:ext>
            </a:extLst>
          </p:cNvPr>
          <p:cNvPicPr>
            <a:picLocks noChangeAspect="1"/>
          </p:cNvPicPr>
          <p:nvPr/>
        </p:nvPicPr>
        <p:blipFill>
          <a:blip r:embed="rId2"/>
          <a:stretch>
            <a:fillRect/>
          </a:stretch>
        </p:blipFill>
        <p:spPr>
          <a:xfrm>
            <a:off x="1002298" y="1479177"/>
            <a:ext cx="10129025" cy="3496236"/>
          </a:xfrm>
          <a:prstGeom prst="rect">
            <a:avLst/>
          </a:prstGeom>
        </p:spPr>
      </p:pic>
      <p:sp>
        <p:nvSpPr>
          <p:cNvPr id="4" name="TextBox 3">
            <a:extLst>
              <a:ext uri="{FF2B5EF4-FFF2-40B4-BE49-F238E27FC236}">
                <a16:creationId xmlns:a16="http://schemas.microsoft.com/office/drawing/2014/main" id="{FD01919F-0CFA-D537-CEBE-6031A117DCE8}"/>
              </a:ext>
            </a:extLst>
          </p:cNvPr>
          <p:cNvSpPr txBox="1"/>
          <p:nvPr/>
        </p:nvSpPr>
        <p:spPr>
          <a:xfrm>
            <a:off x="1075766" y="5378823"/>
            <a:ext cx="8919882" cy="369332"/>
          </a:xfrm>
          <a:prstGeom prst="rect">
            <a:avLst/>
          </a:prstGeom>
          <a:noFill/>
        </p:spPr>
        <p:txBody>
          <a:bodyPr wrap="square" rtlCol="0">
            <a:spAutoFit/>
          </a:bodyPr>
          <a:lstStyle/>
          <a:p>
            <a:r>
              <a:rPr lang="en-IN" dirty="0">
                <a:solidFill>
                  <a:schemeClr val="bg2">
                    <a:lumMod val="50000"/>
                  </a:schemeClr>
                </a:solidFill>
                <a:latin typeface="Manrope"/>
              </a:rPr>
              <a:t>Fifth most used hash tags according to our data set is “#lol”, ”#concert”, ”#food”</a:t>
            </a:r>
          </a:p>
        </p:txBody>
      </p:sp>
    </p:spTree>
    <p:extLst>
      <p:ext uri="{BB962C8B-B14F-4D97-AF65-F5344CB8AC3E}">
        <p14:creationId xmlns:p14="http://schemas.microsoft.com/office/powerpoint/2010/main" val="57157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1912-9FEE-95E7-F4E2-8CA4E66D4691}"/>
              </a:ext>
            </a:extLst>
          </p:cNvPr>
          <p:cNvSpPr>
            <a:spLocks noGrp="1"/>
          </p:cNvSpPr>
          <p:nvPr>
            <p:ph type="title"/>
          </p:nvPr>
        </p:nvSpPr>
        <p:spPr/>
        <p:txBody>
          <a:bodyPr/>
          <a:lstStyle/>
          <a:p>
            <a:r>
              <a:rPr lang="en-IN" sz="2000" dirty="0">
                <a:solidFill>
                  <a:schemeClr val="bg1"/>
                </a:solidFill>
              </a:rPr>
              <a:t>5.</a:t>
            </a:r>
            <a:r>
              <a:rPr lang="en-IN" sz="2000" b="1" i="0" dirty="0">
                <a:solidFill>
                  <a:schemeClr val="bg1"/>
                </a:solidFill>
                <a:effectLst/>
                <a:latin typeface="Manrope"/>
              </a:rPr>
              <a:t> Launch AD Campaign</a:t>
            </a:r>
            <a:endParaRPr lang="en-IN" sz="2000" dirty="0">
              <a:solidFill>
                <a:schemeClr val="bg1"/>
              </a:solidFill>
            </a:endParaRPr>
          </a:p>
        </p:txBody>
      </p:sp>
      <p:sp>
        <p:nvSpPr>
          <p:cNvPr id="3" name="Content Placeholder 2">
            <a:extLst>
              <a:ext uri="{FF2B5EF4-FFF2-40B4-BE49-F238E27FC236}">
                <a16:creationId xmlns:a16="http://schemas.microsoft.com/office/drawing/2014/main" id="{02CDFF67-FA5C-3576-AC1D-3D09465B8105}"/>
              </a:ext>
            </a:extLst>
          </p:cNvPr>
          <p:cNvSpPr>
            <a:spLocks noGrp="1"/>
          </p:cNvSpPr>
          <p:nvPr>
            <p:ph idx="1"/>
          </p:nvPr>
        </p:nvSpPr>
        <p:spPr/>
        <p:txBody>
          <a:bodyPr/>
          <a:lstStyle/>
          <a:p>
            <a:r>
              <a:rPr lang="en-US" b="0" i="0" dirty="0">
                <a:solidFill>
                  <a:schemeClr val="bg2">
                    <a:lumMod val="50000"/>
                  </a:schemeClr>
                </a:solidFill>
                <a:effectLst/>
                <a:latin typeface="Manrope"/>
              </a:rPr>
              <a:t>The team wants to know, which day would be the best day to launch ADs.</a:t>
            </a:r>
            <a:br>
              <a:rPr lang="en-US" dirty="0">
                <a:solidFill>
                  <a:schemeClr val="bg2">
                    <a:lumMod val="50000"/>
                  </a:schemeClr>
                </a:solidFill>
              </a:rPr>
            </a:br>
            <a:r>
              <a:rPr lang="en-US" b="0" i="0" dirty="0">
                <a:solidFill>
                  <a:schemeClr val="bg2">
                    <a:lumMod val="50000"/>
                  </a:schemeClr>
                </a:solidFill>
                <a:effectLst/>
                <a:latin typeface="Manrope"/>
              </a:rPr>
              <a:t>Task: What day of the week do most users register on? Provide insights on when to schedule an ad campaign</a:t>
            </a:r>
          </a:p>
          <a:p>
            <a:pPr>
              <a:buFont typeface="Courier New" panose="02070309020205020404" pitchFamily="49" charset="0"/>
              <a:buChar char="o"/>
            </a:pPr>
            <a:r>
              <a:rPr lang="en-IN" dirty="0">
                <a:solidFill>
                  <a:schemeClr val="bg2">
                    <a:lumMod val="50000"/>
                  </a:schemeClr>
                </a:solidFill>
                <a:latin typeface="Manrope"/>
              </a:rPr>
              <a:t>Here we can use a method called </a:t>
            </a:r>
            <a:r>
              <a:rPr lang="en-IN" b="1" dirty="0" err="1">
                <a:solidFill>
                  <a:schemeClr val="bg2">
                    <a:lumMod val="50000"/>
                  </a:schemeClr>
                </a:solidFill>
                <a:latin typeface="Manrope"/>
              </a:rPr>
              <a:t>dayname</a:t>
            </a:r>
            <a:r>
              <a:rPr lang="en-IN" dirty="0">
                <a:solidFill>
                  <a:schemeClr val="bg2">
                    <a:lumMod val="50000"/>
                  </a:schemeClr>
                </a:solidFill>
                <a:latin typeface="Manrope"/>
              </a:rPr>
              <a:t>() to know the name if the day from the datetime format.</a:t>
            </a:r>
          </a:p>
          <a:p>
            <a:pPr>
              <a:buFont typeface="Courier New" panose="02070309020205020404" pitchFamily="49" charset="0"/>
              <a:buChar char="o"/>
            </a:pPr>
            <a:r>
              <a:rPr lang="en-IN" dirty="0">
                <a:solidFill>
                  <a:schemeClr val="bg2">
                    <a:lumMod val="50000"/>
                  </a:schemeClr>
                </a:solidFill>
                <a:latin typeface="Manrope"/>
              </a:rPr>
              <a:t>And with that , we can use the count function to count the number of </a:t>
            </a:r>
            <a:r>
              <a:rPr lang="en-IN" dirty="0" err="1">
                <a:solidFill>
                  <a:schemeClr val="bg2">
                    <a:lumMod val="50000"/>
                  </a:schemeClr>
                </a:solidFill>
                <a:latin typeface="Manrope"/>
              </a:rPr>
              <a:t>registerations</a:t>
            </a:r>
            <a:r>
              <a:rPr lang="en-IN" dirty="0">
                <a:solidFill>
                  <a:schemeClr val="bg2">
                    <a:lumMod val="50000"/>
                  </a:schemeClr>
                </a:solidFill>
                <a:latin typeface="Manrope"/>
              </a:rPr>
              <a:t> happened in each day of the week using the group by function with day.</a:t>
            </a:r>
          </a:p>
          <a:p>
            <a:pPr>
              <a:buFont typeface="Courier New" panose="02070309020205020404" pitchFamily="49" charset="0"/>
              <a:buChar char="o"/>
            </a:pPr>
            <a:r>
              <a:rPr lang="en-IN" dirty="0">
                <a:solidFill>
                  <a:schemeClr val="bg2">
                    <a:lumMod val="50000"/>
                  </a:schemeClr>
                </a:solidFill>
                <a:latin typeface="Manrope"/>
              </a:rPr>
              <a:t>By using below query, we got the output as mentioned below.</a:t>
            </a:r>
          </a:p>
          <a:p>
            <a:pPr>
              <a:buFont typeface="Courier New" panose="02070309020205020404" pitchFamily="49" charset="0"/>
              <a:buChar char="o"/>
            </a:pPr>
            <a:r>
              <a:rPr lang="en-IN" dirty="0">
                <a:solidFill>
                  <a:schemeClr val="bg2">
                    <a:lumMod val="50000"/>
                  </a:schemeClr>
                </a:solidFill>
                <a:latin typeface="Manrope"/>
              </a:rPr>
              <a:t>As per the output, we have more users registered on </a:t>
            </a:r>
            <a:r>
              <a:rPr lang="en-IN" b="1" dirty="0">
                <a:solidFill>
                  <a:schemeClr val="bg2">
                    <a:lumMod val="50000"/>
                  </a:schemeClr>
                </a:solidFill>
                <a:latin typeface="Manrope"/>
              </a:rPr>
              <a:t>Sundays</a:t>
            </a:r>
            <a:r>
              <a:rPr lang="en-IN" dirty="0">
                <a:solidFill>
                  <a:schemeClr val="bg2">
                    <a:lumMod val="50000"/>
                  </a:schemeClr>
                </a:solidFill>
                <a:latin typeface="Manrope"/>
              </a:rPr>
              <a:t> and </a:t>
            </a:r>
            <a:r>
              <a:rPr lang="en-IN" b="1" dirty="0" err="1">
                <a:solidFill>
                  <a:schemeClr val="bg2">
                    <a:lumMod val="50000"/>
                  </a:schemeClr>
                </a:solidFill>
                <a:latin typeface="Manrope"/>
              </a:rPr>
              <a:t>Thurdays</a:t>
            </a:r>
            <a:r>
              <a:rPr lang="en-IN" dirty="0">
                <a:solidFill>
                  <a:schemeClr val="bg2">
                    <a:lumMod val="50000"/>
                  </a:schemeClr>
                </a:solidFill>
                <a:latin typeface="Manrope"/>
              </a:rPr>
              <a:t>. So those days would be best to schedule an Ad Campaign.</a:t>
            </a:r>
          </a:p>
        </p:txBody>
      </p:sp>
    </p:spTree>
    <p:extLst>
      <p:ext uri="{BB962C8B-B14F-4D97-AF65-F5344CB8AC3E}">
        <p14:creationId xmlns:p14="http://schemas.microsoft.com/office/powerpoint/2010/main" val="130787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D3E0B5-7847-5926-0F6F-64F46906CC34}"/>
              </a:ext>
            </a:extLst>
          </p:cNvPr>
          <p:cNvSpPr txBox="1"/>
          <p:nvPr/>
        </p:nvSpPr>
        <p:spPr>
          <a:xfrm>
            <a:off x="986119" y="788148"/>
            <a:ext cx="4347882" cy="2403287"/>
          </a:xfrm>
          <a:prstGeom prst="rect">
            <a:avLst/>
          </a:prstGeom>
          <a:noFill/>
        </p:spPr>
        <p:txBody>
          <a:bodyPr wrap="square" rtlCol="0">
            <a:spAutoFit/>
          </a:bodyPr>
          <a:lstStyle/>
          <a:p>
            <a:pPr>
              <a:lnSpc>
                <a:spcPct val="107000"/>
              </a:lnSpc>
              <a:spcAft>
                <a:spcPts val="800"/>
              </a:spcAft>
            </a:pPr>
            <a:r>
              <a:rPr lang="en-IN" sz="2000" b="1" dirty="0">
                <a:solidFill>
                  <a:schemeClr val="accent1"/>
                </a:solidFill>
                <a:effectLst/>
                <a:latin typeface="Manrope"/>
                <a:ea typeface="Calibri" panose="020F0502020204030204" pitchFamily="34" charset="0"/>
                <a:cs typeface="Times New Roman" panose="02020603050405020304" pitchFamily="18" charset="0"/>
              </a:rPr>
              <a:t>Query</a:t>
            </a:r>
            <a:r>
              <a:rPr lang="en-IN" sz="1800" dirty="0">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Select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dayname</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created_at</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as Day,</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count(*)as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total_registered</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group by Day</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order by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total_registered</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Desc</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93829D2-47C3-D9CD-D50E-FF11C20DAA62}"/>
              </a:ext>
            </a:extLst>
          </p:cNvPr>
          <p:cNvPicPr>
            <a:picLocks noChangeAspect="1"/>
          </p:cNvPicPr>
          <p:nvPr/>
        </p:nvPicPr>
        <p:blipFill>
          <a:blip r:embed="rId2"/>
          <a:stretch>
            <a:fillRect/>
          </a:stretch>
        </p:blipFill>
        <p:spPr>
          <a:xfrm>
            <a:off x="941296" y="3560767"/>
            <a:ext cx="7530354" cy="3057910"/>
          </a:xfrm>
          <a:prstGeom prst="rect">
            <a:avLst/>
          </a:prstGeom>
        </p:spPr>
      </p:pic>
      <p:sp>
        <p:nvSpPr>
          <p:cNvPr id="4" name="TextBox 3">
            <a:extLst>
              <a:ext uri="{FF2B5EF4-FFF2-40B4-BE49-F238E27FC236}">
                <a16:creationId xmlns:a16="http://schemas.microsoft.com/office/drawing/2014/main" id="{11AF2754-0E08-A028-8B6C-36B57BF70138}"/>
              </a:ext>
            </a:extLst>
          </p:cNvPr>
          <p:cNvSpPr txBox="1"/>
          <p:nvPr/>
        </p:nvSpPr>
        <p:spPr>
          <a:xfrm>
            <a:off x="986119" y="3191435"/>
            <a:ext cx="2115670" cy="369332"/>
          </a:xfrm>
          <a:prstGeom prst="rect">
            <a:avLst/>
          </a:prstGeom>
          <a:noFill/>
        </p:spPr>
        <p:txBody>
          <a:bodyPr wrap="square" rtlCol="0">
            <a:spAutoFit/>
          </a:bodyPr>
          <a:lstStyle/>
          <a:p>
            <a:r>
              <a:rPr lang="en-IN" b="1" dirty="0">
                <a:solidFill>
                  <a:schemeClr val="tx2"/>
                </a:solidFill>
                <a:latin typeface="Manrope"/>
              </a:rPr>
              <a:t>Output</a:t>
            </a:r>
            <a:r>
              <a:rPr lang="en-IN" dirty="0"/>
              <a:t>:</a:t>
            </a:r>
          </a:p>
        </p:txBody>
      </p:sp>
    </p:spTree>
    <p:extLst>
      <p:ext uri="{BB962C8B-B14F-4D97-AF65-F5344CB8AC3E}">
        <p14:creationId xmlns:p14="http://schemas.microsoft.com/office/powerpoint/2010/main" val="337190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B47D-CD4C-2595-275C-ADDB423E3961}"/>
              </a:ext>
            </a:extLst>
          </p:cNvPr>
          <p:cNvSpPr>
            <a:spLocks noGrp="1"/>
          </p:cNvSpPr>
          <p:nvPr>
            <p:ph type="title"/>
          </p:nvPr>
        </p:nvSpPr>
        <p:spPr>
          <a:xfrm>
            <a:off x="1154954" y="690282"/>
            <a:ext cx="8761413" cy="537883"/>
          </a:xfrm>
        </p:spPr>
        <p:txBody>
          <a:bodyPr/>
          <a:lstStyle/>
          <a:p>
            <a:r>
              <a:rPr lang="en-IN" dirty="0">
                <a:solidFill>
                  <a:schemeClr val="bg1"/>
                </a:solidFill>
                <a:latin typeface="Manrope"/>
              </a:rPr>
              <a:t>B. </a:t>
            </a:r>
            <a:r>
              <a:rPr lang="en-IN" b="1" i="0" dirty="0">
                <a:solidFill>
                  <a:schemeClr val="bg1"/>
                </a:solidFill>
                <a:effectLst/>
                <a:latin typeface="Manrope"/>
              </a:rPr>
              <a:t> Investor Metrics</a:t>
            </a:r>
            <a:endParaRPr lang="en-IN" dirty="0">
              <a:solidFill>
                <a:schemeClr val="bg1"/>
              </a:solidFill>
              <a:latin typeface="Manrope"/>
            </a:endParaRPr>
          </a:p>
        </p:txBody>
      </p:sp>
      <p:sp>
        <p:nvSpPr>
          <p:cNvPr id="3" name="Content Placeholder 2">
            <a:extLst>
              <a:ext uri="{FF2B5EF4-FFF2-40B4-BE49-F238E27FC236}">
                <a16:creationId xmlns:a16="http://schemas.microsoft.com/office/drawing/2014/main" id="{003C3F0E-491C-712E-80EB-CF26ECFF44D5}"/>
              </a:ext>
            </a:extLst>
          </p:cNvPr>
          <p:cNvSpPr>
            <a:spLocks noGrp="1"/>
          </p:cNvSpPr>
          <p:nvPr>
            <p:ph idx="1"/>
          </p:nvPr>
        </p:nvSpPr>
        <p:spPr/>
        <p:txBody>
          <a:bodyPr/>
          <a:lstStyle/>
          <a:p>
            <a:r>
              <a:rPr lang="en-US" b="0" i="0" dirty="0">
                <a:solidFill>
                  <a:schemeClr val="bg2">
                    <a:lumMod val="50000"/>
                  </a:schemeClr>
                </a:solidFill>
                <a:effectLst/>
                <a:latin typeface="Manrope"/>
              </a:rPr>
              <a:t>Are users still as active and post on Instagram or they are making fewer posts</a:t>
            </a:r>
            <a:br>
              <a:rPr lang="en-US" dirty="0">
                <a:solidFill>
                  <a:schemeClr val="bg2">
                    <a:lumMod val="50000"/>
                  </a:schemeClr>
                </a:solidFill>
              </a:rPr>
            </a:br>
            <a:r>
              <a:rPr lang="en-US" b="0" i="0" dirty="0">
                <a:solidFill>
                  <a:schemeClr val="bg2">
                    <a:lumMod val="50000"/>
                  </a:schemeClr>
                </a:solidFill>
                <a:effectLst/>
                <a:latin typeface="Manrope"/>
              </a:rPr>
              <a:t>Task: Provide how many times does average user posts on Instagram. Also, provide the total number of photos on Instagram/total number of users.</a:t>
            </a:r>
          </a:p>
          <a:p>
            <a:pPr>
              <a:buFont typeface="Courier New" panose="02070309020205020404" pitchFamily="49" charset="0"/>
              <a:buChar char="o"/>
            </a:pPr>
            <a:r>
              <a:rPr lang="en-US" dirty="0">
                <a:solidFill>
                  <a:schemeClr val="bg2">
                    <a:lumMod val="50000"/>
                  </a:schemeClr>
                </a:solidFill>
                <a:latin typeface="Manrope"/>
              </a:rPr>
              <a:t>To get the total number of photos on Instagram / Total number of users, we need to write below query.</a:t>
            </a:r>
          </a:p>
          <a:p>
            <a:pPr marL="0" indent="0">
              <a:buNone/>
            </a:pPr>
            <a:endParaRPr lang="en-US" b="1" dirty="0">
              <a:solidFill>
                <a:schemeClr val="accent1"/>
              </a:solidFill>
              <a:latin typeface="Manrope"/>
            </a:endParaRPr>
          </a:p>
          <a:p>
            <a:pPr marL="0" indent="0">
              <a:buNone/>
            </a:pPr>
            <a:r>
              <a:rPr lang="en-US" b="1" dirty="0">
                <a:solidFill>
                  <a:schemeClr val="accent1"/>
                </a:solidFill>
                <a:latin typeface="Manrope"/>
              </a:rPr>
              <a:t>Query</a:t>
            </a:r>
            <a:r>
              <a:rPr lang="en-US" dirty="0">
                <a:solidFill>
                  <a:schemeClr val="bg2">
                    <a:lumMod val="50000"/>
                  </a:schemeClr>
                </a:solidFill>
                <a:latin typeface="Manrope"/>
              </a:rPr>
              <a:t>:</a:t>
            </a:r>
          </a:p>
          <a:p>
            <a:pPr marL="0" indent="0">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(Select count(*) 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ig_clone.photos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Count(*) 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 as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Average_userPost</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bg2">
                  <a:lumMod val="50000"/>
                </a:schemeClr>
              </a:solidFill>
              <a:latin typeface="Manrope"/>
            </a:endParaRPr>
          </a:p>
        </p:txBody>
      </p:sp>
      <p:sp>
        <p:nvSpPr>
          <p:cNvPr id="4" name="TextBox 3">
            <a:extLst>
              <a:ext uri="{FF2B5EF4-FFF2-40B4-BE49-F238E27FC236}">
                <a16:creationId xmlns:a16="http://schemas.microsoft.com/office/drawing/2014/main" id="{309E1B19-2C41-FC7A-E75E-81423801063E}"/>
              </a:ext>
            </a:extLst>
          </p:cNvPr>
          <p:cNvSpPr txBox="1"/>
          <p:nvPr/>
        </p:nvSpPr>
        <p:spPr>
          <a:xfrm>
            <a:off x="1488140" y="1409237"/>
            <a:ext cx="2752165" cy="400110"/>
          </a:xfrm>
          <a:prstGeom prst="rect">
            <a:avLst/>
          </a:prstGeom>
          <a:noFill/>
        </p:spPr>
        <p:txBody>
          <a:bodyPr wrap="square" rtlCol="0">
            <a:spAutoFit/>
          </a:bodyPr>
          <a:lstStyle/>
          <a:p>
            <a:r>
              <a:rPr lang="en-IN" sz="2000" dirty="0">
                <a:solidFill>
                  <a:schemeClr val="bg1"/>
                </a:solidFill>
                <a:latin typeface="Manrope"/>
              </a:rPr>
              <a:t>1.</a:t>
            </a:r>
            <a:r>
              <a:rPr lang="en-IN" sz="2000" b="1" i="0" dirty="0">
                <a:solidFill>
                  <a:schemeClr val="bg1"/>
                </a:solidFill>
                <a:effectLst/>
                <a:latin typeface="Manrope"/>
              </a:rPr>
              <a:t> User Engagement</a:t>
            </a:r>
            <a:endParaRPr lang="en-IN" sz="2000" dirty="0">
              <a:solidFill>
                <a:schemeClr val="bg1"/>
              </a:solidFill>
              <a:latin typeface="Manrope"/>
            </a:endParaRPr>
          </a:p>
        </p:txBody>
      </p:sp>
    </p:spTree>
    <p:extLst>
      <p:ext uri="{BB962C8B-B14F-4D97-AF65-F5344CB8AC3E}">
        <p14:creationId xmlns:p14="http://schemas.microsoft.com/office/powerpoint/2010/main" val="200958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6C02B-0AAF-81E9-278D-25B20686BC3F}"/>
              </a:ext>
            </a:extLst>
          </p:cNvPr>
          <p:cNvPicPr>
            <a:picLocks noChangeAspect="1"/>
          </p:cNvPicPr>
          <p:nvPr/>
        </p:nvPicPr>
        <p:blipFill>
          <a:blip r:embed="rId2"/>
          <a:stretch>
            <a:fillRect/>
          </a:stretch>
        </p:blipFill>
        <p:spPr>
          <a:xfrm>
            <a:off x="1325207" y="1255059"/>
            <a:ext cx="2780628" cy="1399867"/>
          </a:xfrm>
          <a:prstGeom prst="rect">
            <a:avLst/>
          </a:prstGeom>
        </p:spPr>
      </p:pic>
      <p:sp>
        <p:nvSpPr>
          <p:cNvPr id="3" name="TextBox 2">
            <a:extLst>
              <a:ext uri="{FF2B5EF4-FFF2-40B4-BE49-F238E27FC236}">
                <a16:creationId xmlns:a16="http://schemas.microsoft.com/office/drawing/2014/main" id="{54C16E2D-1A13-47E0-D93F-6BB41E66602A}"/>
              </a:ext>
            </a:extLst>
          </p:cNvPr>
          <p:cNvSpPr txBox="1"/>
          <p:nvPr/>
        </p:nvSpPr>
        <p:spPr>
          <a:xfrm>
            <a:off x="1255059" y="762000"/>
            <a:ext cx="1524000" cy="400110"/>
          </a:xfrm>
          <a:prstGeom prst="rect">
            <a:avLst/>
          </a:prstGeom>
          <a:noFill/>
        </p:spPr>
        <p:txBody>
          <a:bodyPr wrap="square" rtlCol="0">
            <a:spAutoFit/>
          </a:bodyPr>
          <a:lstStyle/>
          <a:p>
            <a:r>
              <a:rPr lang="en-IN" sz="2000" b="1" dirty="0">
                <a:solidFill>
                  <a:schemeClr val="tx2">
                    <a:lumMod val="50000"/>
                  </a:schemeClr>
                </a:solidFill>
                <a:latin typeface="Manrope"/>
              </a:rPr>
              <a:t>Output</a:t>
            </a:r>
            <a:r>
              <a:rPr lang="en-IN" dirty="0"/>
              <a:t>:</a:t>
            </a:r>
          </a:p>
        </p:txBody>
      </p:sp>
      <p:sp>
        <p:nvSpPr>
          <p:cNvPr id="4" name="TextBox 3">
            <a:extLst>
              <a:ext uri="{FF2B5EF4-FFF2-40B4-BE49-F238E27FC236}">
                <a16:creationId xmlns:a16="http://schemas.microsoft.com/office/drawing/2014/main" id="{1B873A26-5307-A3AB-69F3-5EBE5143CF7B}"/>
              </a:ext>
            </a:extLst>
          </p:cNvPr>
          <p:cNvSpPr txBox="1"/>
          <p:nvPr/>
        </p:nvSpPr>
        <p:spPr>
          <a:xfrm>
            <a:off x="5504330" y="1506071"/>
            <a:ext cx="4518212" cy="1200329"/>
          </a:xfrm>
          <a:prstGeom prst="rect">
            <a:avLst/>
          </a:prstGeom>
          <a:noFill/>
        </p:spPr>
        <p:txBody>
          <a:bodyPr wrap="square" rtlCol="0">
            <a:spAutoFit/>
          </a:bodyPr>
          <a:lstStyle/>
          <a:p>
            <a:r>
              <a:rPr lang="en-IN" dirty="0">
                <a:solidFill>
                  <a:schemeClr val="bg2">
                    <a:lumMod val="50000"/>
                  </a:schemeClr>
                </a:solidFill>
                <a:latin typeface="Manrope"/>
              </a:rPr>
              <a:t>From the output, the total number of users/total number of posts= 2.57. So we can say that on an average, users posted 2.57 posts in our dataset.</a:t>
            </a:r>
          </a:p>
        </p:txBody>
      </p:sp>
      <p:sp>
        <p:nvSpPr>
          <p:cNvPr id="5" name="TextBox 4">
            <a:extLst>
              <a:ext uri="{FF2B5EF4-FFF2-40B4-BE49-F238E27FC236}">
                <a16:creationId xmlns:a16="http://schemas.microsoft.com/office/drawing/2014/main" id="{44E90CAB-78CE-EA2E-CC30-19548D8D5A16}"/>
              </a:ext>
            </a:extLst>
          </p:cNvPr>
          <p:cNvSpPr txBox="1"/>
          <p:nvPr/>
        </p:nvSpPr>
        <p:spPr>
          <a:xfrm>
            <a:off x="1559859" y="3155576"/>
            <a:ext cx="5360894" cy="646331"/>
          </a:xfrm>
          <a:prstGeom prst="rect">
            <a:avLst/>
          </a:prstGeom>
          <a:noFill/>
        </p:spPr>
        <p:txBody>
          <a:bodyPr wrap="square" rtlCol="0">
            <a:spAutoFit/>
          </a:bodyPr>
          <a:lstStyle/>
          <a:p>
            <a:r>
              <a:rPr lang="en-IN" dirty="0">
                <a:solidFill>
                  <a:schemeClr val="bg2">
                    <a:lumMod val="50000"/>
                  </a:schemeClr>
                </a:solidFill>
                <a:latin typeface="Manrope"/>
              </a:rPr>
              <a:t>To know the overall data of each user vs number of posts posted by them , we can use below query:</a:t>
            </a:r>
          </a:p>
        </p:txBody>
      </p:sp>
      <p:sp>
        <p:nvSpPr>
          <p:cNvPr id="6" name="TextBox 5">
            <a:extLst>
              <a:ext uri="{FF2B5EF4-FFF2-40B4-BE49-F238E27FC236}">
                <a16:creationId xmlns:a16="http://schemas.microsoft.com/office/drawing/2014/main" id="{B086978D-5E60-802A-5872-0743E26904F7}"/>
              </a:ext>
            </a:extLst>
          </p:cNvPr>
          <p:cNvSpPr txBox="1"/>
          <p:nvPr/>
        </p:nvSpPr>
        <p:spPr>
          <a:xfrm>
            <a:off x="1470213" y="3971365"/>
            <a:ext cx="5253316" cy="2666692"/>
          </a:xfrm>
          <a:prstGeom prst="rect">
            <a:avLst/>
          </a:prstGeom>
          <a:noFill/>
        </p:spPr>
        <p:txBody>
          <a:bodyPr wrap="square" rtlCol="0">
            <a:spAutoFit/>
          </a:bodyPr>
          <a:lstStyle/>
          <a:p>
            <a:pPr>
              <a:lnSpc>
                <a:spcPct val="107000"/>
              </a:lnSpc>
              <a:spcAft>
                <a:spcPts val="800"/>
              </a:spcAft>
            </a:pPr>
            <a:r>
              <a:rPr lang="en-IN" sz="1800" b="1" dirty="0">
                <a:solidFill>
                  <a:schemeClr val="accent1"/>
                </a:solidFill>
                <a:effectLst/>
                <a:latin typeface="Manrope"/>
                <a:ea typeface="Calibri" panose="020F0502020204030204" pitchFamily="34" charset="0"/>
                <a:cs typeface="Times New Roman" panose="02020603050405020304" pitchFamily="18" charset="0"/>
              </a:rPr>
              <a:t>Query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photos.user_id</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users.username</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Count(*) as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Num_of_posts</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ig_clone.photos</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join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on photos.user_id=users.id</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group by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user_id</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Num_of_posts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desc</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758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E6C95C-98C2-08AD-2771-9D83B7893492}"/>
              </a:ext>
            </a:extLst>
          </p:cNvPr>
          <p:cNvPicPr>
            <a:picLocks noChangeAspect="1"/>
          </p:cNvPicPr>
          <p:nvPr/>
        </p:nvPicPr>
        <p:blipFill>
          <a:blip r:embed="rId2"/>
          <a:stretch>
            <a:fillRect/>
          </a:stretch>
        </p:blipFill>
        <p:spPr>
          <a:xfrm>
            <a:off x="287855" y="666310"/>
            <a:ext cx="2941575" cy="5746377"/>
          </a:xfrm>
          <a:prstGeom prst="rect">
            <a:avLst/>
          </a:prstGeom>
        </p:spPr>
      </p:pic>
      <p:pic>
        <p:nvPicPr>
          <p:cNvPr id="9" name="Picture 8">
            <a:extLst>
              <a:ext uri="{FF2B5EF4-FFF2-40B4-BE49-F238E27FC236}">
                <a16:creationId xmlns:a16="http://schemas.microsoft.com/office/drawing/2014/main" id="{88D38473-6784-3D15-E3AE-3537278D1A46}"/>
              </a:ext>
            </a:extLst>
          </p:cNvPr>
          <p:cNvPicPr>
            <a:picLocks noChangeAspect="1"/>
          </p:cNvPicPr>
          <p:nvPr/>
        </p:nvPicPr>
        <p:blipFill>
          <a:blip r:embed="rId3"/>
          <a:stretch>
            <a:fillRect/>
          </a:stretch>
        </p:blipFill>
        <p:spPr>
          <a:xfrm>
            <a:off x="3268413" y="868458"/>
            <a:ext cx="2872989" cy="5121084"/>
          </a:xfrm>
          <a:prstGeom prst="rect">
            <a:avLst/>
          </a:prstGeom>
        </p:spPr>
      </p:pic>
      <p:pic>
        <p:nvPicPr>
          <p:cNvPr id="11" name="Picture 10">
            <a:extLst>
              <a:ext uri="{FF2B5EF4-FFF2-40B4-BE49-F238E27FC236}">
                <a16:creationId xmlns:a16="http://schemas.microsoft.com/office/drawing/2014/main" id="{A9E1CE14-8669-FBE0-2C0E-1EB1B2F7BD10}"/>
              </a:ext>
            </a:extLst>
          </p:cNvPr>
          <p:cNvPicPr>
            <a:picLocks noChangeAspect="1"/>
          </p:cNvPicPr>
          <p:nvPr/>
        </p:nvPicPr>
        <p:blipFill>
          <a:blip r:embed="rId4"/>
          <a:stretch>
            <a:fillRect/>
          </a:stretch>
        </p:blipFill>
        <p:spPr>
          <a:xfrm>
            <a:off x="6199876" y="868458"/>
            <a:ext cx="2903472" cy="5342083"/>
          </a:xfrm>
          <a:prstGeom prst="rect">
            <a:avLst/>
          </a:prstGeom>
        </p:spPr>
      </p:pic>
      <p:pic>
        <p:nvPicPr>
          <p:cNvPr id="13" name="Picture 12">
            <a:extLst>
              <a:ext uri="{FF2B5EF4-FFF2-40B4-BE49-F238E27FC236}">
                <a16:creationId xmlns:a16="http://schemas.microsoft.com/office/drawing/2014/main" id="{985D6F86-3F2F-7A0E-7E27-EA560F45FE5F}"/>
              </a:ext>
            </a:extLst>
          </p:cNvPr>
          <p:cNvPicPr>
            <a:picLocks noChangeAspect="1"/>
          </p:cNvPicPr>
          <p:nvPr/>
        </p:nvPicPr>
        <p:blipFill>
          <a:blip r:embed="rId5"/>
          <a:stretch>
            <a:fillRect/>
          </a:stretch>
        </p:blipFill>
        <p:spPr>
          <a:xfrm>
            <a:off x="9142331" y="1555105"/>
            <a:ext cx="2872989" cy="3124471"/>
          </a:xfrm>
          <a:prstGeom prst="rect">
            <a:avLst/>
          </a:prstGeom>
        </p:spPr>
      </p:pic>
      <p:sp>
        <p:nvSpPr>
          <p:cNvPr id="14" name="TextBox 13">
            <a:extLst>
              <a:ext uri="{FF2B5EF4-FFF2-40B4-BE49-F238E27FC236}">
                <a16:creationId xmlns:a16="http://schemas.microsoft.com/office/drawing/2014/main" id="{92FD3DC4-8C58-476B-D566-32AE37D88060}"/>
              </a:ext>
            </a:extLst>
          </p:cNvPr>
          <p:cNvSpPr txBox="1"/>
          <p:nvPr/>
        </p:nvSpPr>
        <p:spPr>
          <a:xfrm>
            <a:off x="654423" y="170329"/>
            <a:ext cx="1066801" cy="369332"/>
          </a:xfrm>
          <a:prstGeom prst="rect">
            <a:avLst/>
          </a:prstGeom>
          <a:noFill/>
        </p:spPr>
        <p:txBody>
          <a:bodyPr wrap="square" rtlCol="0">
            <a:spAutoFit/>
          </a:bodyPr>
          <a:lstStyle/>
          <a:p>
            <a:r>
              <a:rPr lang="en-IN" b="1" dirty="0">
                <a:solidFill>
                  <a:schemeClr val="tx2">
                    <a:lumMod val="50000"/>
                  </a:schemeClr>
                </a:solidFill>
                <a:latin typeface="Manrope"/>
              </a:rPr>
              <a:t>Output:</a:t>
            </a:r>
          </a:p>
        </p:txBody>
      </p:sp>
    </p:spTree>
    <p:extLst>
      <p:ext uri="{BB962C8B-B14F-4D97-AF65-F5344CB8AC3E}">
        <p14:creationId xmlns:p14="http://schemas.microsoft.com/office/powerpoint/2010/main" val="362890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164C-4629-4BDB-010D-B4E2EF9E0DD9}"/>
              </a:ext>
            </a:extLst>
          </p:cNvPr>
          <p:cNvSpPr>
            <a:spLocks noGrp="1"/>
          </p:cNvSpPr>
          <p:nvPr>
            <p:ph type="title"/>
          </p:nvPr>
        </p:nvSpPr>
        <p:spPr/>
        <p:txBody>
          <a:bodyPr/>
          <a:lstStyle/>
          <a:p>
            <a:r>
              <a:rPr lang="en-IN" b="1" i="0" dirty="0">
                <a:solidFill>
                  <a:schemeClr val="bg1"/>
                </a:solidFill>
                <a:effectLst/>
                <a:latin typeface="Manrope"/>
              </a:rPr>
              <a:t>INSTAGRAM USER ANALYTICS</a:t>
            </a:r>
            <a:br>
              <a:rPr lang="en-IN" b="1" i="0" dirty="0">
                <a:solidFill>
                  <a:srgbClr val="3C4858"/>
                </a:solidFill>
                <a:effectLst/>
                <a:latin typeface="Manrope"/>
              </a:rPr>
            </a:br>
            <a:endParaRPr lang="en-IN" dirty="0"/>
          </a:p>
        </p:txBody>
      </p:sp>
      <p:sp>
        <p:nvSpPr>
          <p:cNvPr id="3" name="TextBox 2">
            <a:extLst>
              <a:ext uri="{FF2B5EF4-FFF2-40B4-BE49-F238E27FC236}">
                <a16:creationId xmlns:a16="http://schemas.microsoft.com/office/drawing/2014/main" id="{9AAE121D-C13A-2B24-E81C-FEFD35F2CFEF}"/>
              </a:ext>
            </a:extLst>
          </p:cNvPr>
          <p:cNvSpPr txBox="1"/>
          <p:nvPr/>
        </p:nvSpPr>
        <p:spPr>
          <a:xfrm>
            <a:off x="623047" y="2886634"/>
            <a:ext cx="10945906" cy="2585323"/>
          </a:xfrm>
          <a:prstGeom prst="rect">
            <a:avLst/>
          </a:prstGeom>
          <a:noFill/>
        </p:spPr>
        <p:txBody>
          <a:bodyPr wrap="square" rtlCol="0">
            <a:spAutoFit/>
          </a:bodyPr>
          <a:lstStyle/>
          <a:p>
            <a:pPr algn="l"/>
            <a:r>
              <a:rPr lang="en-US" b="1" i="0" dirty="0">
                <a:solidFill>
                  <a:srgbClr val="3C4858"/>
                </a:solidFill>
                <a:effectLst/>
                <a:latin typeface="Manrope"/>
              </a:rPr>
              <a:t>Description:</a:t>
            </a:r>
          </a:p>
          <a:p>
            <a:pPr algn="l"/>
            <a:endParaRPr lang="en-US" b="1" i="0" dirty="0">
              <a:solidFill>
                <a:srgbClr val="3C4858"/>
              </a:solidFill>
              <a:effectLst/>
              <a:latin typeface="Manrope"/>
            </a:endParaRPr>
          </a:p>
          <a:p>
            <a:pPr algn="l"/>
            <a:r>
              <a:rPr lang="en-US" b="0" i="0" dirty="0">
                <a:solidFill>
                  <a:schemeClr val="bg2">
                    <a:lumMod val="50000"/>
                  </a:schemeClr>
                </a:solidFill>
                <a:effectLst/>
                <a:latin typeface="Manrope"/>
              </a:rPr>
              <a:t>User analysis is the process by which we track how users engage and interact with our digital product (software or mobile application) in an attempt to derive business insights for marketing, product &amp; development teams.</a:t>
            </a:r>
            <a:br>
              <a:rPr lang="en-US" b="0" i="0" dirty="0">
                <a:solidFill>
                  <a:schemeClr val="bg2">
                    <a:lumMod val="50000"/>
                  </a:schemeClr>
                </a:solidFill>
                <a:effectLst/>
                <a:latin typeface="Manrope"/>
              </a:rPr>
            </a:br>
            <a:r>
              <a:rPr lang="en-US" b="0" i="0" dirty="0">
                <a:solidFill>
                  <a:schemeClr val="bg2">
                    <a:lumMod val="50000"/>
                  </a:schemeClr>
                </a:solidFill>
                <a:effectLst/>
                <a:latin typeface="Manrope"/>
              </a:rPr>
              <a:t>These insights are then used by teams across the business to launch a new marketing campaign, decide on features to build for an app, track the success of the app by measuring user engagement and improve the experience altogether while helping the business grow.</a:t>
            </a:r>
            <a:br>
              <a:rPr lang="en-US" b="0" i="0" dirty="0">
                <a:solidFill>
                  <a:schemeClr val="bg2">
                    <a:lumMod val="50000"/>
                  </a:schemeClr>
                </a:solidFill>
                <a:effectLst/>
                <a:latin typeface="Manrope"/>
              </a:rPr>
            </a:br>
            <a:r>
              <a:rPr lang="en-US" b="0" i="0" dirty="0">
                <a:solidFill>
                  <a:schemeClr val="bg2">
                    <a:lumMod val="50000"/>
                  </a:schemeClr>
                </a:solidFill>
                <a:effectLst/>
                <a:latin typeface="Manrope"/>
              </a:rPr>
              <a:t>You are working with the product team of Instagram and the product manager has asked you to provide insights on the questions asked by the management team.</a:t>
            </a:r>
          </a:p>
        </p:txBody>
      </p:sp>
    </p:spTree>
    <p:extLst>
      <p:ext uri="{BB962C8B-B14F-4D97-AF65-F5344CB8AC3E}">
        <p14:creationId xmlns:p14="http://schemas.microsoft.com/office/powerpoint/2010/main" val="265596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5768-BC58-92D1-ED72-9A51F2ABD78C}"/>
              </a:ext>
            </a:extLst>
          </p:cNvPr>
          <p:cNvSpPr>
            <a:spLocks noGrp="1"/>
          </p:cNvSpPr>
          <p:nvPr>
            <p:ph type="title"/>
          </p:nvPr>
        </p:nvSpPr>
        <p:spPr/>
        <p:txBody>
          <a:bodyPr/>
          <a:lstStyle/>
          <a:p>
            <a:r>
              <a:rPr lang="en-IN" sz="2000" dirty="0">
                <a:solidFill>
                  <a:schemeClr val="bg1"/>
                </a:solidFill>
                <a:latin typeface="Manrope"/>
              </a:rPr>
              <a:t>2.</a:t>
            </a:r>
            <a:r>
              <a:rPr lang="en-IN" sz="2000" b="1" i="0" dirty="0">
                <a:solidFill>
                  <a:schemeClr val="bg1"/>
                </a:solidFill>
                <a:effectLst/>
                <a:latin typeface="Manrope"/>
              </a:rPr>
              <a:t> Bots &amp; Fake Accounts</a:t>
            </a:r>
            <a:endParaRPr lang="en-IN" sz="2000" dirty="0">
              <a:solidFill>
                <a:schemeClr val="bg1"/>
              </a:solidFill>
              <a:latin typeface="Manrope"/>
            </a:endParaRPr>
          </a:p>
        </p:txBody>
      </p:sp>
      <p:sp>
        <p:nvSpPr>
          <p:cNvPr id="3" name="Content Placeholder 2">
            <a:extLst>
              <a:ext uri="{FF2B5EF4-FFF2-40B4-BE49-F238E27FC236}">
                <a16:creationId xmlns:a16="http://schemas.microsoft.com/office/drawing/2014/main" id="{BED01987-F6FF-7C6C-4F82-7E2E95230FB8}"/>
              </a:ext>
            </a:extLst>
          </p:cNvPr>
          <p:cNvSpPr>
            <a:spLocks noGrp="1"/>
          </p:cNvSpPr>
          <p:nvPr>
            <p:ph idx="1"/>
          </p:nvPr>
        </p:nvSpPr>
        <p:spPr/>
        <p:txBody>
          <a:bodyPr>
            <a:normAutofit lnSpcReduction="10000"/>
          </a:bodyPr>
          <a:lstStyle/>
          <a:p>
            <a:r>
              <a:rPr lang="en-US" b="0" i="0" dirty="0">
                <a:solidFill>
                  <a:schemeClr val="bg2">
                    <a:lumMod val="50000"/>
                  </a:schemeClr>
                </a:solidFill>
                <a:effectLst/>
                <a:latin typeface="Manrope"/>
              </a:rPr>
              <a:t>The investors want to know if the platform is crowded with fake and dummy accounts</a:t>
            </a:r>
            <a:br>
              <a:rPr lang="en-US" dirty="0">
                <a:solidFill>
                  <a:schemeClr val="bg2">
                    <a:lumMod val="50000"/>
                  </a:schemeClr>
                </a:solidFill>
              </a:rPr>
            </a:br>
            <a:r>
              <a:rPr lang="en-US" b="0" i="0" dirty="0">
                <a:solidFill>
                  <a:schemeClr val="bg2">
                    <a:lumMod val="50000"/>
                  </a:schemeClr>
                </a:solidFill>
                <a:effectLst/>
                <a:latin typeface="Manrope"/>
              </a:rPr>
              <a:t>Task: Provide data on users (bots) who have liked every single photo on the site (since any normal user would not be able to do this).</a:t>
            </a:r>
          </a:p>
          <a:p>
            <a:pPr>
              <a:buFont typeface="Courier New" panose="02070309020205020404" pitchFamily="49" charset="0"/>
              <a:buChar char="o"/>
            </a:pPr>
            <a:r>
              <a:rPr lang="en-US" b="0" i="0" dirty="0">
                <a:solidFill>
                  <a:schemeClr val="bg2">
                    <a:lumMod val="50000"/>
                  </a:schemeClr>
                </a:solidFill>
                <a:effectLst/>
                <a:latin typeface="Manrope"/>
              </a:rPr>
              <a:t>To know the fa</a:t>
            </a:r>
            <a:r>
              <a:rPr lang="en-US" dirty="0">
                <a:solidFill>
                  <a:schemeClr val="bg2">
                    <a:lumMod val="50000"/>
                  </a:schemeClr>
                </a:solidFill>
                <a:latin typeface="Manrope"/>
              </a:rPr>
              <a:t>ke/dummy accounts, we are considering  that the users who likes each and every photos on Instagram as Fake accounts/Dummy accounts , as no normal user can like all the posts on </a:t>
            </a:r>
            <a:r>
              <a:rPr lang="en-US" dirty="0" err="1">
                <a:solidFill>
                  <a:schemeClr val="bg2">
                    <a:lumMod val="50000"/>
                  </a:schemeClr>
                </a:solidFill>
                <a:latin typeface="Manrope"/>
              </a:rPr>
              <a:t>instagaram</a:t>
            </a:r>
            <a:endParaRPr lang="en-US" dirty="0">
              <a:solidFill>
                <a:schemeClr val="bg2">
                  <a:lumMod val="50000"/>
                </a:schemeClr>
              </a:solidFill>
              <a:latin typeface="Manrope"/>
            </a:endParaRPr>
          </a:p>
          <a:p>
            <a:pPr>
              <a:buFont typeface="Courier New" panose="02070309020205020404" pitchFamily="49" charset="0"/>
              <a:buChar char="o"/>
            </a:pPr>
            <a:r>
              <a:rPr lang="en-US" b="0" i="0" dirty="0">
                <a:solidFill>
                  <a:schemeClr val="bg2">
                    <a:lumMod val="50000"/>
                  </a:schemeClr>
                </a:solidFill>
                <a:effectLst/>
                <a:latin typeface="Manrope"/>
              </a:rPr>
              <a:t>For  this we can do an inner join between likes and users to find the username and can count the number of likes, by grouping by </a:t>
            </a:r>
            <a:r>
              <a:rPr lang="en-US" b="0" i="0" dirty="0" err="1">
                <a:solidFill>
                  <a:schemeClr val="bg2">
                    <a:lumMod val="50000"/>
                  </a:schemeClr>
                </a:solidFill>
                <a:effectLst/>
                <a:latin typeface="Manrope"/>
              </a:rPr>
              <a:t>userid</a:t>
            </a:r>
            <a:r>
              <a:rPr lang="en-US" dirty="0">
                <a:solidFill>
                  <a:schemeClr val="bg2">
                    <a:lumMod val="50000"/>
                  </a:schemeClr>
                </a:solidFill>
                <a:latin typeface="Manrope"/>
              </a:rPr>
              <a:t> , and check if number of likes of users are equal to the total number of posts in the dataset.</a:t>
            </a:r>
          </a:p>
          <a:p>
            <a:pPr>
              <a:buFont typeface="Courier New" panose="02070309020205020404" pitchFamily="49" charset="0"/>
              <a:buChar char="o"/>
            </a:pPr>
            <a:r>
              <a:rPr lang="en-US" b="0" i="0" dirty="0">
                <a:solidFill>
                  <a:schemeClr val="bg2">
                    <a:lumMod val="50000"/>
                  </a:schemeClr>
                </a:solidFill>
                <a:effectLst/>
                <a:latin typeface="Manrope"/>
              </a:rPr>
              <a:t>We n</a:t>
            </a:r>
            <a:r>
              <a:rPr lang="en-US" dirty="0">
                <a:solidFill>
                  <a:schemeClr val="bg2">
                    <a:lumMod val="50000"/>
                  </a:schemeClr>
                </a:solidFill>
                <a:latin typeface="Manrope"/>
              </a:rPr>
              <a:t>o need to use a join if we don’t require the username, as </a:t>
            </a:r>
            <a:r>
              <a:rPr lang="en-US" dirty="0" err="1">
                <a:solidFill>
                  <a:schemeClr val="bg2">
                    <a:lumMod val="50000"/>
                  </a:schemeClr>
                </a:solidFill>
                <a:latin typeface="Manrope"/>
              </a:rPr>
              <a:t>userid</a:t>
            </a:r>
            <a:r>
              <a:rPr lang="en-US" dirty="0">
                <a:solidFill>
                  <a:schemeClr val="bg2">
                    <a:lumMod val="50000"/>
                  </a:schemeClr>
                </a:solidFill>
                <a:latin typeface="Manrope"/>
              </a:rPr>
              <a:t> and likes id are present in likes table itself. Here I am using it to get the username along with the </a:t>
            </a:r>
            <a:r>
              <a:rPr lang="en-US" dirty="0" err="1">
                <a:solidFill>
                  <a:schemeClr val="bg2">
                    <a:lumMod val="50000"/>
                  </a:schemeClr>
                </a:solidFill>
                <a:latin typeface="Manrope"/>
              </a:rPr>
              <a:t>userID</a:t>
            </a:r>
            <a:r>
              <a:rPr lang="en-US" dirty="0">
                <a:solidFill>
                  <a:schemeClr val="bg2">
                    <a:lumMod val="50000"/>
                  </a:schemeClr>
                </a:solidFill>
                <a:latin typeface="Manrope"/>
              </a:rPr>
              <a:t>.</a:t>
            </a:r>
            <a:endParaRPr lang="en-US" b="0" i="0" dirty="0">
              <a:solidFill>
                <a:schemeClr val="bg2">
                  <a:lumMod val="50000"/>
                </a:schemeClr>
              </a:solidFill>
              <a:effectLst/>
              <a:latin typeface="Manrope"/>
            </a:endParaRPr>
          </a:p>
          <a:p>
            <a:pPr>
              <a:buFont typeface="Courier New" panose="02070309020205020404" pitchFamily="49" charset="0"/>
              <a:buChar char="o"/>
            </a:pPr>
            <a:endParaRPr lang="en-IN" dirty="0">
              <a:solidFill>
                <a:schemeClr val="bg2">
                  <a:lumMod val="50000"/>
                </a:schemeClr>
              </a:solidFill>
            </a:endParaRPr>
          </a:p>
        </p:txBody>
      </p:sp>
    </p:spTree>
    <p:extLst>
      <p:ext uri="{BB962C8B-B14F-4D97-AF65-F5344CB8AC3E}">
        <p14:creationId xmlns:p14="http://schemas.microsoft.com/office/powerpoint/2010/main" val="241492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D2219-3E51-B9CE-6778-C27D2B655B11}"/>
              </a:ext>
            </a:extLst>
          </p:cNvPr>
          <p:cNvSpPr txBox="1"/>
          <p:nvPr/>
        </p:nvSpPr>
        <p:spPr>
          <a:xfrm>
            <a:off x="1183340" y="1783976"/>
            <a:ext cx="7862047" cy="3201197"/>
          </a:xfrm>
          <a:prstGeom prst="rect">
            <a:avLst/>
          </a:prstGeom>
          <a:noFill/>
        </p:spPr>
        <p:txBody>
          <a:bodyPr wrap="square" rtlCol="0">
            <a:spAutoFit/>
          </a:bodyPr>
          <a:lstStyle/>
          <a:p>
            <a:pPr>
              <a:lnSpc>
                <a:spcPct val="107000"/>
              </a:lnSpc>
              <a:spcAft>
                <a:spcPts val="800"/>
              </a:spcAft>
            </a:pPr>
            <a:r>
              <a:rPr lang="en-IN" sz="2000" b="1" dirty="0">
                <a:solidFill>
                  <a:schemeClr val="accent1"/>
                </a:solidFill>
                <a:effectLst/>
                <a:latin typeface="Manrope"/>
                <a:ea typeface="Calibri" panose="020F0502020204030204" pitchFamily="34" charset="0"/>
                <a:cs typeface="Times New Roman" panose="02020603050405020304" pitchFamily="18" charset="0"/>
              </a:rPr>
              <a:t>Query:</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users.Id</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users.username</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count(*) as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num_likes</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join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ig_clone.likes</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on users.id=</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likes.user_id</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group by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users.Id</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having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num_likes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 (select count(*) 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ig_clone.photos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42309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C00568-4725-B025-A63E-8E0956B42E3D}"/>
              </a:ext>
            </a:extLst>
          </p:cNvPr>
          <p:cNvPicPr>
            <a:picLocks noChangeAspect="1"/>
          </p:cNvPicPr>
          <p:nvPr/>
        </p:nvPicPr>
        <p:blipFill>
          <a:blip r:embed="rId2"/>
          <a:stretch>
            <a:fillRect/>
          </a:stretch>
        </p:blipFill>
        <p:spPr>
          <a:xfrm>
            <a:off x="986118" y="1667187"/>
            <a:ext cx="10626217" cy="4751541"/>
          </a:xfrm>
          <a:prstGeom prst="rect">
            <a:avLst/>
          </a:prstGeom>
        </p:spPr>
      </p:pic>
      <p:sp>
        <p:nvSpPr>
          <p:cNvPr id="3" name="TextBox 2">
            <a:extLst>
              <a:ext uri="{FF2B5EF4-FFF2-40B4-BE49-F238E27FC236}">
                <a16:creationId xmlns:a16="http://schemas.microsoft.com/office/drawing/2014/main" id="{09243BE1-E815-78E7-54F8-4D4E4A89B4F1}"/>
              </a:ext>
            </a:extLst>
          </p:cNvPr>
          <p:cNvSpPr txBox="1"/>
          <p:nvPr/>
        </p:nvSpPr>
        <p:spPr>
          <a:xfrm>
            <a:off x="1335741" y="833717"/>
            <a:ext cx="2259106" cy="400110"/>
          </a:xfrm>
          <a:prstGeom prst="rect">
            <a:avLst/>
          </a:prstGeom>
          <a:noFill/>
        </p:spPr>
        <p:txBody>
          <a:bodyPr wrap="square" rtlCol="0">
            <a:spAutoFit/>
          </a:bodyPr>
          <a:lstStyle/>
          <a:p>
            <a:r>
              <a:rPr lang="en-IN" sz="2000" b="1" dirty="0">
                <a:solidFill>
                  <a:schemeClr val="tx2">
                    <a:lumMod val="50000"/>
                  </a:schemeClr>
                </a:solidFill>
                <a:latin typeface="Manrope"/>
              </a:rPr>
              <a:t>Output:</a:t>
            </a:r>
          </a:p>
        </p:txBody>
      </p:sp>
    </p:spTree>
    <p:extLst>
      <p:ext uri="{BB962C8B-B14F-4D97-AF65-F5344CB8AC3E}">
        <p14:creationId xmlns:p14="http://schemas.microsoft.com/office/powerpoint/2010/main" val="334792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149D-0732-26BE-E1FA-6D87D01FF158}"/>
              </a:ext>
            </a:extLst>
          </p:cNvPr>
          <p:cNvSpPr>
            <a:spLocks noGrp="1"/>
          </p:cNvSpPr>
          <p:nvPr>
            <p:ph type="title"/>
          </p:nvPr>
        </p:nvSpPr>
        <p:spPr>
          <a:xfrm>
            <a:off x="1154954" y="1362635"/>
            <a:ext cx="8825660" cy="860400"/>
          </a:xfrm>
        </p:spPr>
        <p:txBody>
          <a:bodyPr/>
          <a:lstStyle/>
          <a:p>
            <a:r>
              <a:rPr lang="en-IN" sz="2800" dirty="0">
                <a:latin typeface="Manrope"/>
              </a:rPr>
              <a:t>Tech stack used </a:t>
            </a:r>
            <a:r>
              <a:rPr lang="en-IN" dirty="0"/>
              <a:t>: </a:t>
            </a:r>
            <a:r>
              <a:rPr lang="en-IN" sz="3200" dirty="0"/>
              <a:t>MYSQL V5.7 from </a:t>
            </a:r>
            <a:r>
              <a:rPr lang="en-IN" sz="2800" dirty="0">
                <a:latin typeface="Manrope"/>
              </a:rPr>
              <a:t>dbfiddle.com</a:t>
            </a:r>
          </a:p>
        </p:txBody>
      </p:sp>
      <p:sp>
        <p:nvSpPr>
          <p:cNvPr id="8" name="Text Placeholder 7">
            <a:extLst>
              <a:ext uri="{FF2B5EF4-FFF2-40B4-BE49-F238E27FC236}">
                <a16:creationId xmlns:a16="http://schemas.microsoft.com/office/drawing/2014/main" id="{45B97189-03F9-E2C4-5C23-14FA1D4DF011}"/>
              </a:ext>
            </a:extLst>
          </p:cNvPr>
          <p:cNvSpPr>
            <a:spLocks noGrp="1"/>
          </p:cNvSpPr>
          <p:nvPr>
            <p:ph type="body" idx="1"/>
          </p:nvPr>
        </p:nvSpPr>
        <p:spPr>
          <a:xfrm>
            <a:off x="7503459" y="5024967"/>
            <a:ext cx="3971364" cy="860400"/>
          </a:xfrm>
        </p:spPr>
        <p:txBody>
          <a:bodyPr/>
          <a:lstStyle/>
          <a:p>
            <a:r>
              <a:rPr lang="en-IN" b="1" dirty="0">
                <a:solidFill>
                  <a:schemeClr val="accent1"/>
                </a:solidFill>
                <a:latin typeface="Manrope"/>
              </a:rPr>
              <a:t>Thank you</a:t>
            </a:r>
          </a:p>
          <a:p>
            <a:r>
              <a:rPr lang="en-IN" dirty="0">
                <a:solidFill>
                  <a:schemeClr val="accent5">
                    <a:lumMod val="50000"/>
                  </a:schemeClr>
                </a:solidFill>
                <a:latin typeface="Calibri" panose="020F0502020204030204" pitchFamily="34" charset="0"/>
                <a:cs typeface="Calibri" panose="020F0502020204030204" pitchFamily="34" charset="0"/>
              </a:rPr>
              <a:t>G A R Sireesha</a:t>
            </a:r>
          </a:p>
        </p:txBody>
      </p:sp>
      <p:sp>
        <p:nvSpPr>
          <p:cNvPr id="9" name="Text Placeholder 2">
            <a:extLst>
              <a:ext uri="{FF2B5EF4-FFF2-40B4-BE49-F238E27FC236}">
                <a16:creationId xmlns:a16="http://schemas.microsoft.com/office/drawing/2014/main" id="{91263F15-2373-6C58-D31C-C7A869B069BA}"/>
              </a:ext>
            </a:extLst>
          </p:cNvPr>
          <p:cNvSpPr txBox="1">
            <a:spLocks/>
          </p:cNvSpPr>
          <p:nvPr/>
        </p:nvSpPr>
        <p:spPr>
          <a:xfrm>
            <a:off x="1352178" y="2940424"/>
            <a:ext cx="8825659" cy="126402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none">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r>
              <a:rPr lang="en-IN" dirty="0">
                <a:solidFill>
                  <a:schemeClr val="bg2">
                    <a:lumMod val="75000"/>
                  </a:schemeClr>
                </a:solidFill>
                <a:latin typeface="Manrope"/>
              </a:rPr>
              <a:t>Please find my work space , where I have practiced  and found the insights for the above tasks here for reference</a:t>
            </a:r>
            <a:r>
              <a:rPr lang="en-IN" dirty="0">
                <a:solidFill>
                  <a:schemeClr val="tx2"/>
                </a:solidFill>
                <a:latin typeface="Manrope"/>
              </a:rPr>
              <a:t>: </a:t>
            </a:r>
          </a:p>
          <a:p>
            <a:r>
              <a:rPr lang="en-IN"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https://www.db-fiddle.com/f/6bazsmJqSiioxigQ1SpE6t/1</a:t>
            </a:r>
          </a:p>
          <a:p>
            <a:endParaRPr lang="en-IN" dirty="0"/>
          </a:p>
        </p:txBody>
      </p:sp>
    </p:spTree>
    <p:extLst>
      <p:ext uri="{BB962C8B-B14F-4D97-AF65-F5344CB8AC3E}">
        <p14:creationId xmlns:p14="http://schemas.microsoft.com/office/powerpoint/2010/main" val="253562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B8E7-57B1-0A0D-BCFA-2D759E42A9C0}"/>
              </a:ext>
            </a:extLst>
          </p:cNvPr>
          <p:cNvSpPr>
            <a:spLocks noGrp="1"/>
          </p:cNvSpPr>
          <p:nvPr>
            <p:ph type="title"/>
          </p:nvPr>
        </p:nvSpPr>
        <p:spPr>
          <a:xfrm>
            <a:off x="1154954" y="609601"/>
            <a:ext cx="8761413" cy="437314"/>
          </a:xfrm>
        </p:spPr>
        <p:txBody>
          <a:bodyPr/>
          <a:lstStyle/>
          <a:p>
            <a:r>
              <a:rPr lang="en-IN" b="1" i="0" dirty="0">
                <a:solidFill>
                  <a:schemeClr val="bg1"/>
                </a:solidFill>
                <a:effectLst/>
                <a:latin typeface="Manrope"/>
              </a:rPr>
              <a:t>A) Marketing</a:t>
            </a:r>
            <a:endParaRPr lang="en-IN" dirty="0">
              <a:solidFill>
                <a:schemeClr val="bg1"/>
              </a:solidFill>
            </a:endParaRPr>
          </a:p>
        </p:txBody>
      </p:sp>
      <p:sp>
        <p:nvSpPr>
          <p:cNvPr id="3" name="Content Placeholder 2">
            <a:extLst>
              <a:ext uri="{FF2B5EF4-FFF2-40B4-BE49-F238E27FC236}">
                <a16:creationId xmlns:a16="http://schemas.microsoft.com/office/drawing/2014/main" id="{A0FF273A-A620-52EB-C502-F52846A95FEC}"/>
              </a:ext>
            </a:extLst>
          </p:cNvPr>
          <p:cNvSpPr>
            <a:spLocks noGrp="1"/>
          </p:cNvSpPr>
          <p:nvPr>
            <p:ph idx="1"/>
          </p:nvPr>
        </p:nvSpPr>
        <p:spPr/>
        <p:txBody>
          <a:bodyPr/>
          <a:lstStyle/>
          <a:p>
            <a:r>
              <a:rPr lang="en-US" b="0" i="0" dirty="0">
                <a:solidFill>
                  <a:schemeClr val="bg2">
                    <a:lumMod val="50000"/>
                  </a:schemeClr>
                </a:solidFill>
                <a:effectLst/>
                <a:latin typeface="Manrope"/>
              </a:rPr>
              <a:t>People who have been using the platform for the longest time.</a:t>
            </a:r>
            <a:br>
              <a:rPr lang="en-US" dirty="0">
                <a:solidFill>
                  <a:schemeClr val="bg2">
                    <a:lumMod val="50000"/>
                  </a:schemeClr>
                </a:solidFill>
              </a:rPr>
            </a:br>
            <a:r>
              <a:rPr lang="en-US" b="0" i="0" dirty="0">
                <a:solidFill>
                  <a:schemeClr val="bg2">
                    <a:lumMod val="50000"/>
                  </a:schemeClr>
                </a:solidFill>
                <a:effectLst/>
                <a:latin typeface="Manrope"/>
              </a:rPr>
              <a:t>Task: Find the 5 oldest users of the Instagram from the database provided</a:t>
            </a:r>
          </a:p>
          <a:p>
            <a:pPr>
              <a:buFont typeface="Courier New" panose="02070309020205020404" pitchFamily="49" charset="0"/>
              <a:buChar char="o"/>
            </a:pPr>
            <a:r>
              <a:rPr lang="en-IN" dirty="0">
                <a:solidFill>
                  <a:schemeClr val="bg2">
                    <a:lumMod val="50000"/>
                  </a:schemeClr>
                </a:solidFill>
                <a:latin typeface="Manrope"/>
              </a:rPr>
              <a:t>Here I need to find the top 5 oldest users of Instagram in the provided database.</a:t>
            </a:r>
          </a:p>
          <a:p>
            <a:pPr marL="0" indent="0">
              <a:buNone/>
            </a:pPr>
            <a:r>
              <a:rPr lang="en-IN" dirty="0">
                <a:solidFill>
                  <a:schemeClr val="bg2">
                    <a:lumMod val="50000"/>
                  </a:schemeClr>
                </a:solidFill>
                <a:latin typeface="Manrope"/>
              </a:rPr>
              <a:t>      For this I need to select the users data , ordering it based on the </a:t>
            </a:r>
            <a:r>
              <a:rPr lang="en-IN" dirty="0" err="1">
                <a:solidFill>
                  <a:schemeClr val="bg2">
                    <a:lumMod val="50000"/>
                  </a:schemeClr>
                </a:solidFill>
                <a:latin typeface="Manrope"/>
              </a:rPr>
              <a:t>created_at</a:t>
            </a:r>
            <a:r>
              <a:rPr lang="en-IN" dirty="0">
                <a:solidFill>
                  <a:schemeClr val="bg2">
                    <a:lumMod val="50000"/>
                  </a:schemeClr>
                </a:solidFill>
                <a:latin typeface="Manrope"/>
              </a:rPr>
              <a:t> column, 	which is the Instagram account created date of users. </a:t>
            </a:r>
          </a:p>
          <a:p>
            <a:pPr marL="0" indent="0">
              <a:buNone/>
            </a:pPr>
            <a:r>
              <a:rPr lang="en-IN" b="1" dirty="0">
                <a:solidFill>
                  <a:schemeClr val="accent1"/>
                </a:solidFill>
                <a:latin typeface="Manrope"/>
              </a:rPr>
              <a:t>Query</a:t>
            </a:r>
            <a:r>
              <a:rPr lang="en-IN" b="1" dirty="0">
                <a:solidFill>
                  <a:schemeClr val="tx2"/>
                </a:solidFill>
                <a:latin typeface="Manrope"/>
              </a:rPr>
              <a:t>:</a:t>
            </a:r>
          </a:p>
          <a:p>
            <a:pPr marL="0" indent="0">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 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created_at</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limit 5;</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solidFill>
                  <a:srgbClr val="8492A6"/>
                </a:solidFill>
                <a:latin typeface="Manrope"/>
              </a:rPr>
              <a:t> </a:t>
            </a:r>
            <a:endParaRPr lang="en-US" dirty="0">
              <a:solidFill>
                <a:srgbClr val="8492A6"/>
              </a:solidFill>
              <a:latin typeface="Manrope"/>
            </a:endParaRPr>
          </a:p>
        </p:txBody>
      </p:sp>
      <p:sp>
        <p:nvSpPr>
          <p:cNvPr id="4" name="TextBox 3">
            <a:extLst>
              <a:ext uri="{FF2B5EF4-FFF2-40B4-BE49-F238E27FC236}">
                <a16:creationId xmlns:a16="http://schemas.microsoft.com/office/drawing/2014/main" id="{D5A1EC6D-3AF4-FC07-0132-5939F4C193B7}"/>
              </a:ext>
            </a:extLst>
          </p:cNvPr>
          <p:cNvSpPr txBox="1"/>
          <p:nvPr/>
        </p:nvSpPr>
        <p:spPr>
          <a:xfrm>
            <a:off x="1801905" y="1246094"/>
            <a:ext cx="4733365" cy="369332"/>
          </a:xfrm>
          <a:prstGeom prst="rect">
            <a:avLst/>
          </a:prstGeom>
          <a:noFill/>
        </p:spPr>
        <p:txBody>
          <a:bodyPr wrap="square" rtlCol="0">
            <a:spAutoFit/>
          </a:bodyPr>
          <a:lstStyle/>
          <a:p>
            <a:r>
              <a:rPr lang="en-IN" b="1" i="0" dirty="0">
                <a:solidFill>
                  <a:schemeClr val="bg1"/>
                </a:solidFill>
                <a:effectLst/>
                <a:latin typeface="Manrope"/>
              </a:rPr>
              <a:t>1.Rewarding Most Loyal Users</a:t>
            </a:r>
            <a:endParaRPr lang="en-IN" dirty="0">
              <a:solidFill>
                <a:schemeClr val="bg1"/>
              </a:solidFill>
            </a:endParaRPr>
          </a:p>
        </p:txBody>
      </p:sp>
    </p:spTree>
    <p:extLst>
      <p:ext uri="{BB962C8B-B14F-4D97-AF65-F5344CB8AC3E}">
        <p14:creationId xmlns:p14="http://schemas.microsoft.com/office/powerpoint/2010/main" val="11555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50BE-46D4-81D2-5708-625676EA8530}"/>
              </a:ext>
            </a:extLst>
          </p:cNvPr>
          <p:cNvPicPr>
            <a:picLocks noChangeAspect="1"/>
          </p:cNvPicPr>
          <p:nvPr/>
        </p:nvPicPr>
        <p:blipFill>
          <a:blip r:embed="rId2"/>
          <a:stretch>
            <a:fillRect/>
          </a:stretch>
        </p:blipFill>
        <p:spPr>
          <a:xfrm>
            <a:off x="323350" y="1120589"/>
            <a:ext cx="11644532" cy="5513294"/>
          </a:xfrm>
          <a:prstGeom prst="rect">
            <a:avLst/>
          </a:prstGeom>
        </p:spPr>
      </p:pic>
      <p:sp>
        <p:nvSpPr>
          <p:cNvPr id="3" name="TextBox 2">
            <a:extLst>
              <a:ext uri="{FF2B5EF4-FFF2-40B4-BE49-F238E27FC236}">
                <a16:creationId xmlns:a16="http://schemas.microsoft.com/office/drawing/2014/main" id="{5A3BC658-24D6-53D5-54A9-A9531FE2B23B}"/>
              </a:ext>
            </a:extLst>
          </p:cNvPr>
          <p:cNvSpPr txBox="1"/>
          <p:nvPr/>
        </p:nvSpPr>
        <p:spPr>
          <a:xfrm>
            <a:off x="1461247" y="645459"/>
            <a:ext cx="4769223" cy="400110"/>
          </a:xfrm>
          <a:prstGeom prst="rect">
            <a:avLst/>
          </a:prstGeom>
          <a:noFill/>
        </p:spPr>
        <p:txBody>
          <a:bodyPr wrap="square" rtlCol="0">
            <a:spAutoFit/>
          </a:bodyPr>
          <a:lstStyle/>
          <a:p>
            <a:r>
              <a:rPr lang="en-IN" sz="2000" b="1" dirty="0">
                <a:solidFill>
                  <a:schemeClr val="accent1"/>
                </a:solidFill>
                <a:latin typeface="Manrope"/>
              </a:rPr>
              <a:t>Output</a:t>
            </a:r>
            <a:r>
              <a:rPr lang="en-IN" sz="2000" b="1" dirty="0">
                <a:solidFill>
                  <a:schemeClr val="tx2"/>
                </a:solidFill>
                <a:latin typeface="Manrope"/>
              </a:rPr>
              <a:t>:</a:t>
            </a:r>
          </a:p>
        </p:txBody>
      </p:sp>
    </p:spTree>
    <p:extLst>
      <p:ext uri="{BB962C8B-B14F-4D97-AF65-F5344CB8AC3E}">
        <p14:creationId xmlns:p14="http://schemas.microsoft.com/office/powerpoint/2010/main" val="82643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D6B7-B0ED-B43B-D82E-CF848A026F82}"/>
              </a:ext>
            </a:extLst>
          </p:cNvPr>
          <p:cNvSpPr>
            <a:spLocks noGrp="1"/>
          </p:cNvSpPr>
          <p:nvPr>
            <p:ph type="title"/>
          </p:nvPr>
        </p:nvSpPr>
        <p:spPr/>
        <p:txBody>
          <a:bodyPr/>
          <a:lstStyle/>
          <a:p>
            <a:r>
              <a:rPr lang="en-US" sz="2000" b="1" i="0" dirty="0">
                <a:solidFill>
                  <a:schemeClr val="bg1"/>
                </a:solidFill>
                <a:effectLst/>
                <a:latin typeface="Manrope"/>
              </a:rPr>
              <a:t>2.Remind Inactive Users to Start Posting</a:t>
            </a:r>
            <a:endParaRPr lang="en-IN" sz="2000" dirty="0">
              <a:solidFill>
                <a:schemeClr val="bg1"/>
              </a:solidFill>
            </a:endParaRPr>
          </a:p>
        </p:txBody>
      </p:sp>
      <p:sp>
        <p:nvSpPr>
          <p:cNvPr id="3" name="Content Placeholder 2">
            <a:extLst>
              <a:ext uri="{FF2B5EF4-FFF2-40B4-BE49-F238E27FC236}">
                <a16:creationId xmlns:a16="http://schemas.microsoft.com/office/drawing/2014/main" id="{F3E3E390-9C70-C79B-7F8D-5469E5A5D93E}"/>
              </a:ext>
            </a:extLst>
          </p:cNvPr>
          <p:cNvSpPr>
            <a:spLocks noGrp="1"/>
          </p:cNvSpPr>
          <p:nvPr>
            <p:ph idx="1"/>
          </p:nvPr>
        </p:nvSpPr>
        <p:spPr>
          <a:xfrm>
            <a:off x="1271495" y="2402540"/>
            <a:ext cx="8825659" cy="4096871"/>
          </a:xfrm>
        </p:spPr>
        <p:txBody>
          <a:bodyPr>
            <a:normAutofit lnSpcReduction="10000"/>
          </a:bodyPr>
          <a:lstStyle/>
          <a:p>
            <a:r>
              <a:rPr lang="en-US" b="0" i="0" dirty="0">
                <a:solidFill>
                  <a:schemeClr val="bg2">
                    <a:lumMod val="50000"/>
                  </a:schemeClr>
                </a:solidFill>
                <a:effectLst/>
                <a:latin typeface="Manrope"/>
              </a:rPr>
              <a:t>By sending them promotional emails to post their 1st photo.</a:t>
            </a:r>
            <a:br>
              <a:rPr lang="en-US" dirty="0">
                <a:solidFill>
                  <a:schemeClr val="bg2">
                    <a:lumMod val="50000"/>
                  </a:schemeClr>
                </a:solidFill>
              </a:rPr>
            </a:br>
            <a:r>
              <a:rPr lang="en-US" b="0" i="0" dirty="0">
                <a:solidFill>
                  <a:schemeClr val="bg2">
                    <a:lumMod val="50000"/>
                  </a:schemeClr>
                </a:solidFill>
                <a:effectLst/>
                <a:latin typeface="Manrope"/>
              </a:rPr>
              <a:t>Task: Find the users who have never posted a single photo on Instagram</a:t>
            </a:r>
          </a:p>
          <a:p>
            <a:pPr>
              <a:buFont typeface="Courier New" panose="02070309020205020404" pitchFamily="49" charset="0"/>
              <a:buChar char="o"/>
            </a:pPr>
            <a:r>
              <a:rPr lang="en-US" dirty="0">
                <a:solidFill>
                  <a:schemeClr val="bg2">
                    <a:lumMod val="50000"/>
                  </a:schemeClr>
                </a:solidFill>
                <a:latin typeface="Manrope"/>
              </a:rPr>
              <a:t>For this, I need to use a left join users and photos and find the users who have image </a:t>
            </a:r>
            <a:r>
              <a:rPr lang="en-US" dirty="0" err="1">
                <a:solidFill>
                  <a:schemeClr val="bg2">
                    <a:lumMod val="50000"/>
                  </a:schemeClr>
                </a:solidFill>
                <a:latin typeface="Manrope"/>
              </a:rPr>
              <a:t>url</a:t>
            </a:r>
            <a:r>
              <a:rPr lang="en-US" dirty="0">
                <a:solidFill>
                  <a:schemeClr val="bg2">
                    <a:lumMod val="50000"/>
                  </a:schemeClr>
                </a:solidFill>
                <a:latin typeface="Manrope"/>
              </a:rPr>
              <a:t> value as null.</a:t>
            </a:r>
          </a:p>
          <a:p>
            <a:pPr marL="0" indent="0">
              <a:buNone/>
            </a:pPr>
            <a:r>
              <a:rPr lang="en-US" b="1" dirty="0">
                <a:solidFill>
                  <a:schemeClr val="accent1"/>
                </a:solidFill>
                <a:latin typeface="Manrope"/>
              </a:rPr>
              <a:t>Query</a:t>
            </a:r>
            <a:r>
              <a:rPr lang="en-US" dirty="0">
                <a:solidFill>
                  <a:srgbClr val="8492A6"/>
                </a:solidFill>
                <a:latin typeface="Manrope"/>
              </a:rPr>
              <a:t>:</a:t>
            </a:r>
          </a:p>
          <a:p>
            <a:pPr marL="0" indent="0">
              <a:lnSpc>
                <a:spcPct val="107000"/>
              </a:lnSpc>
              <a:spcAft>
                <a:spcPts val="800"/>
              </a:spcAft>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users.id,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users.username</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left join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ig_clone.photos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on users.id=</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photos.user_id</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photos.image_url</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is null</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53879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3137F-8CD8-0024-742A-AF2444A3BC7F}"/>
              </a:ext>
            </a:extLst>
          </p:cNvPr>
          <p:cNvPicPr>
            <a:picLocks noChangeAspect="1"/>
          </p:cNvPicPr>
          <p:nvPr/>
        </p:nvPicPr>
        <p:blipFill>
          <a:blip r:embed="rId2"/>
          <a:stretch>
            <a:fillRect/>
          </a:stretch>
        </p:blipFill>
        <p:spPr>
          <a:xfrm>
            <a:off x="418204" y="300317"/>
            <a:ext cx="4449384" cy="6257366"/>
          </a:xfrm>
          <a:prstGeom prst="rect">
            <a:avLst/>
          </a:prstGeom>
        </p:spPr>
      </p:pic>
      <p:pic>
        <p:nvPicPr>
          <p:cNvPr id="3" name="Picture 2">
            <a:extLst>
              <a:ext uri="{FF2B5EF4-FFF2-40B4-BE49-F238E27FC236}">
                <a16:creationId xmlns:a16="http://schemas.microsoft.com/office/drawing/2014/main" id="{EC11BCA9-AC57-0428-1F61-A07CF2889427}"/>
              </a:ext>
            </a:extLst>
          </p:cNvPr>
          <p:cNvPicPr>
            <a:picLocks noChangeAspect="1"/>
          </p:cNvPicPr>
          <p:nvPr/>
        </p:nvPicPr>
        <p:blipFill>
          <a:blip r:embed="rId3"/>
          <a:stretch>
            <a:fillRect/>
          </a:stretch>
        </p:blipFill>
        <p:spPr>
          <a:xfrm>
            <a:off x="5360894" y="300317"/>
            <a:ext cx="4545105" cy="6257366"/>
          </a:xfrm>
          <a:prstGeom prst="rect">
            <a:avLst/>
          </a:prstGeom>
        </p:spPr>
      </p:pic>
    </p:spTree>
    <p:extLst>
      <p:ext uri="{BB962C8B-B14F-4D97-AF65-F5344CB8AC3E}">
        <p14:creationId xmlns:p14="http://schemas.microsoft.com/office/powerpoint/2010/main" val="408975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3E4C1-5258-AD69-883E-0DC1096A0E37}"/>
              </a:ext>
            </a:extLst>
          </p:cNvPr>
          <p:cNvSpPr txBox="1"/>
          <p:nvPr/>
        </p:nvSpPr>
        <p:spPr>
          <a:xfrm>
            <a:off x="1156447" y="1264022"/>
            <a:ext cx="10103224" cy="369332"/>
          </a:xfrm>
          <a:prstGeom prst="rect">
            <a:avLst/>
          </a:prstGeom>
          <a:noFill/>
        </p:spPr>
        <p:txBody>
          <a:bodyPr wrap="square" rtlCol="0">
            <a:spAutoFit/>
          </a:bodyPr>
          <a:lstStyle/>
          <a:p>
            <a:r>
              <a:rPr lang="en-IN" dirty="0">
                <a:solidFill>
                  <a:schemeClr val="bg2">
                    <a:lumMod val="50000"/>
                  </a:schemeClr>
                </a:solidFill>
                <a:latin typeface="Manrope"/>
              </a:rPr>
              <a:t>Above is the list of users , who didn’t post a single post on Instagram. Here we got 26 users.</a:t>
            </a:r>
            <a:endParaRPr lang="en-IN" dirty="0">
              <a:solidFill>
                <a:schemeClr val="bg2">
                  <a:lumMod val="50000"/>
                </a:schemeClr>
              </a:solidFill>
            </a:endParaRPr>
          </a:p>
        </p:txBody>
      </p:sp>
      <p:sp>
        <p:nvSpPr>
          <p:cNvPr id="3" name="TextBox 2">
            <a:extLst>
              <a:ext uri="{FF2B5EF4-FFF2-40B4-BE49-F238E27FC236}">
                <a16:creationId xmlns:a16="http://schemas.microsoft.com/office/drawing/2014/main" id="{A6F75D95-D1FD-77DC-F4E7-1EB9C11D7463}"/>
              </a:ext>
            </a:extLst>
          </p:cNvPr>
          <p:cNvSpPr txBox="1"/>
          <p:nvPr/>
        </p:nvSpPr>
        <p:spPr>
          <a:xfrm>
            <a:off x="1156447" y="2161297"/>
            <a:ext cx="7718611" cy="646331"/>
          </a:xfrm>
          <a:prstGeom prst="rect">
            <a:avLst/>
          </a:prstGeom>
          <a:noFill/>
        </p:spPr>
        <p:txBody>
          <a:bodyPr wrap="square" rtlCol="0">
            <a:spAutoFit/>
          </a:bodyPr>
          <a:lstStyle/>
          <a:p>
            <a:r>
              <a:rPr lang="en-IN" dirty="0">
                <a:solidFill>
                  <a:schemeClr val="bg2">
                    <a:lumMod val="50000"/>
                  </a:schemeClr>
                </a:solidFill>
                <a:latin typeface="Manrope"/>
              </a:rPr>
              <a:t>To know the number of users with out counting the above output data manually, we can use below query</a:t>
            </a:r>
            <a:r>
              <a:rPr lang="en-IN" dirty="0">
                <a:solidFill>
                  <a:schemeClr val="tx2">
                    <a:lumMod val="50000"/>
                  </a:schemeClr>
                </a:solidFill>
                <a:latin typeface="Manrope"/>
              </a:rPr>
              <a:t>.</a:t>
            </a:r>
          </a:p>
        </p:txBody>
      </p:sp>
      <p:sp>
        <p:nvSpPr>
          <p:cNvPr id="4" name="TextBox 3">
            <a:extLst>
              <a:ext uri="{FF2B5EF4-FFF2-40B4-BE49-F238E27FC236}">
                <a16:creationId xmlns:a16="http://schemas.microsoft.com/office/drawing/2014/main" id="{74AE0DDF-038B-2D62-7F17-1329EDB42681}"/>
              </a:ext>
            </a:extLst>
          </p:cNvPr>
          <p:cNvSpPr txBox="1"/>
          <p:nvPr/>
        </p:nvSpPr>
        <p:spPr>
          <a:xfrm>
            <a:off x="1340222" y="3003177"/>
            <a:ext cx="3675529" cy="2918107"/>
          </a:xfrm>
          <a:prstGeom prst="rect">
            <a:avLst/>
          </a:prstGeom>
          <a:noFill/>
        </p:spPr>
        <p:txBody>
          <a:bodyPr wrap="square" rtlCol="0">
            <a:spAutoFit/>
          </a:bodyPr>
          <a:lstStyle/>
          <a:p>
            <a:r>
              <a:rPr lang="en-IN" b="1" dirty="0">
                <a:solidFill>
                  <a:schemeClr val="accent1"/>
                </a:solidFill>
                <a:latin typeface="Manrope"/>
              </a:rPr>
              <a:t>Query</a:t>
            </a:r>
            <a:r>
              <a:rPr lang="en-IN" dirty="0"/>
              <a:t>:</a:t>
            </a:r>
          </a:p>
          <a:p>
            <a:endParaRPr lang="en-IN" dirty="0"/>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Select Count(*)</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ig_clone.users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left join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ig_clone.photos</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on users.id=</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photos.user_id</a:t>
            </a:r>
            <a:endPar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800"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photos.image_url</a:t>
            </a:r>
            <a:r>
              <a:rPr lang="en-IN" sz="18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is null</a:t>
            </a:r>
          </a:p>
          <a:p>
            <a:endParaRPr lang="en-IN" dirty="0"/>
          </a:p>
        </p:txBody>
      </p:sp>
      <p:pic>
        <p:nvPicPr>
          <p:cNvPr id="5" name="Picture 4">
            <a:extLst>
              <a:ext uri="{FF2B5EF4-FFF2-40B4-BE49-F238E27FC236}">
                <a16:creationId xmlns:a16="http://schemas.microsoft.com/office/drawing/2014/main" id="{B7D46DD6-5360-B89F-DCDC-321C75278C98}"/>
              </a:ext>
            </a:extLst>
          </p:cNvPr>
          <p:cNvPicPr>
            <a:picLocks noChangeAspect="1"/>
          </p:cNvPicPr>
          <p:nvPr/>
        </p:nvPicPr>
        <p:blipFill>
          <a:blip r:embed="rId2"/>
          <a:stretch>
            <a:fillRect/>
          </a:stretch>
        </p:blipFill>
        <p:spPr>
          <a:xfrm>
            <a:off x="7261414" y="3763607"/>
            <a:ext cx="2545080" cy="1713827"/>
          </a:xfrm>
          <a:prstGeom prst="rect">
            <a:avLst/>
          </a:prstGeom>
        </p:spPr>
      </p:pic>
      <p:sp>
        <p:nvSpPr>
          <p:cNvPr id="6" name="TextBox 5">
            <a:extLst>
              <a:ext uri="{FF2B5EF4-FFF2-40B4-BE49-F238E27FC236}">
                <a16:creationId xmlns:a16="http://schemas.microsoft.com/office/drawing/2014/main" id="{4B5DD9B4-DA8E-95B1-082D-592F8C341F54}"/>
              </a:ext>
            </a:extLst>
          </p:cNvPr>
          <p:cNvSpPr txBox="1"/>
          <p:nvPr/>
        </p:nvSpPr>
        <p:spPr>
          <a:xfrm>
            <a:off x="7176250" y="3003177"/>
            <a:ext cx="2891115" cy="369332"/>
          </a:xfrm>
          <a:prstGeom prst="rect">
            <a:avLst/>
          </a:prstGeom>
          <a:noFill/>
        </p:spPr>
        <p:txBody>
          <a:bodyPr wrap="square" rtlCol="0">
            <a:spAutoFit/>
          </a:bodyPr>
          <a:lstStyle/>
          <a:p>
            <a:r>
              <a:rPr lang="en-IN" b="1" dirty="0">
                <a:solidFill>
                  <a:schemeClr val="tx2"/>
                </a:solidFill>
                <a:latin typeface="Manrope"/>
              </a:rPr>
              <a:t>Output:</a:t>
            </a:r>
          </a:p>
        </p:txBody>
      </p:sp>
    </p:spTree>
    <p:extLst>
      <p:ext uri="{BB962C8B-B14F-4D97-AF65-F5344CB8AC3E}">
        <p14:creationId xmlns:p14="http://schemas.microsoft.com/office/powerpoint/2010/main" val="334823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9457-B3F9-3C81-9F24-AC1D2FD0871A}"/>
              </a:ext>
            </a:extLst>
          </p:cNvPr>
          <p:cNvSpPr>
            <a:spLocks noGrp="1"/>
          </p:cNvSpPr>
          <p:nvPr>
            <p:ph type="title"/>
          </p:nvPr>
        </p:nvSpPr>
        <p:spPr/>
        <p:txBody>
          <a:bodyPr/>
          <a:lstStyle/>
          <a:p>
            <a:r>
              <a:rPr lang="en-IN" sz="2000" dirty="0">
                <a:solidFill>
                  <a:schemeClr val="bg1"/>
                </a:solidFill>
                <a:latin typeface="Manrope"/>
              </a:rPr>
              <a:t>3.</a:t>
            </a:r>
            <a:r>
              <a:rPr lang="en-IN" sz="2000" b="1" i="0" dirty="0">
                <a:solidFill>
                  <a:schemeClr val="bg1"/>
                </a:solidFill>
                <a:effectLst/>
                <a:latin typeface="Manrope"/>
              </a:rPr>
              <a:t> Declaring Contest Winner</a:t>
            </a:r>
            <a:endParaRPr lang="en-IN" sz="2000" dirty="0">
              <a:solidFill>
                <a:schemeClr val="bg1"/>
              </a:solidFill>
            </a:endParaRPr>
          </a:p>
        </p:txBody>
      </p:sp>
      <p:sp>
        <p:nvSpPr>
          <p:cNvPr id="3" name="Content Placeholder 2">
            <a:extLst>
              <a:ext uri="{FF2B5EF4-FFF2-40B4-BE49-F238E27FC236}">
                <a16:creationId xmlns:a16="http://schemas.microsoft.com/office/drawing/2014/main" id="{6FF3C68F-1391-B7C4-E519-D8AA6569DA51}"/>
              </a:ext>
            </a:extLst>
          </p:cNvPr>
          <p:cNvSpPr>
            <a:spLocks noGrp="1"/>
          </p:cNvSpPr>
          <p:nvPr>
            <p:ph idx="1"/>
          </p:nvPr>
        </p:nvSpPr>
        <p:spPr/>
        <p:txBody>
          <a:bodyPr/>
          <a:lstStyle/>
          <a:p>
            <a:r>
              <a:rPr lang="en-US" b="0" i="0" dirty="0">
                <a:solidFill>
                  <a:schemeClr val="bg2">
                    <a:lumMod val="50000"/>
                  </a:schemeClr>
                </a:solidFill>
                <a:effectLst/>
                <a:latin typeface="Manrope"/>
              </a:rPr>
              <a:t>The team started a contest and the user who gets the most likes on a single photo will win the contest now they wish to declare the winner.</a:t>
            </a:r>
            <a:br>
              <a:rPr lang="en-US" dirty="0">
                <a:solidFill>
                  <a:schemeClr val="bg2">
                    <a:lumMod val="50000"/>
                  </a:schemeClr>
                </a:solidFill>
              </a:rPr>
            </a:br>
            <a:r>
              <a:rPr lang="en-US" b="0" i="0" dirty="0">
                <a:solidFill>
                  <a:schemeClr val="bg2">
                    <a:lumMod val="50000"/>
                  </a:schemeClr>
                </a:solidFill>
                <a:effectLst/>
                <a:latin typeface="Manrope"/>
              </a:rPr>
              <a:t>Task: Identify the winner of the contest and provide their details to the team</a:t>
            </a:r>
          </a:p>
          <a:p>
            <a:pPr>
              <a:buFont typeface="Courier New" panose="02070309020205020404" pitchFamily="49" charset="0"/>
              <a:buChar char="o"/>
            </a:pPr>
            <a:r>
              <a:rPr lang="en-US" dirty="0">
                <a:solidFill>
                  <a:schemeClr val="bg2">
                    <a:lumMod val="50000"/>
                  </a:schemeClr>
                </a:solidFill>
                <a:latin typeface="Manrope"/>
              </a:rPr>
              <a:t>For this task,  we should do an inner join of  photos, likes and users to find out who are the users with more likes for their posts.</a:t>
            </a:r>
          </a:p>
          <a:p>
            <a:pPr>
              <a:buFont typeface="Courier New" panose="02070309020205020404" pitchFamily="49" charset="0"/>
              <a:buChar char="o"/>
            </a:pPr>
            <a:r>
              <a:rPr lang="en-US" dirty="0">
                <a:solidFill>
                  <a:schemeClr val="bg2">
                    <a:lumMod val="50000"/>
                  </a:schemeClr>
                </a:solidFill>
                <a:latin typeface="Manrope"/>
              </a:rPr>
              <a:t>Among them we should get the user with </a:t>
            </a:r>
            <a:r>
              <a:rPr lang="en-US" dirty="0" err="1">
                <a:solidFill>
                  <a:schemeClr val="bg2">
                    <a:lumMod val="50000"/>
                  </a:schemeClr>
                </a:solidFill>
                <a:latin typeface="Manrope"/>
              </a:rPr>
              <a:t>hightest</a:t>
            </a:r>
            <a:r>
              <a:rPr lang="en-US" dirty="0">
                <a:solidFill>
                  <a:schemeClr val="bg2">
                    <a:lumMod val="50000"/>
                  </a:schemeClr>
                </a:solidFill>
                <a:latin typeface="Manrope"/>
              </a:rPr>
              <a:t> number of likes , so  that we can declare him/her as winner of contest</a:t>
            </a:r>
          </a:p>
          <a:p>
            <a:pPr>
              <a:buFont typeface="Courier New" panose="02070309020205020404" pitchFamily="49" charset="0"/>
              <a:buChar char="o"/>
            </a:pPr>
            <a:r>
              <a:rPr lang="en-US" dirty="0">
                <a:solidFill>
                  <a:schemeClr val="bg2">
                    <a:lumMod val="50000"/>
                  </a:schemeClr>
                </a:solidFill>
                <a:latin typeface="Manrope"/>
              </a:rPr>
              <a:t>Below is the query used to identify the contest winner:</a:t>
            </a:r>
          </a:p>
          <a:p>
            <a:pPr>
              <a:buFont typeface="Courier New" panose="02070309020205020404" pitchFamily="49" charset="0"/>
              <a:buChar char="o"/>
            </a:pPr>
            <a:endParaRPr lang="en-US" dirty="0">
              <a:solidFill>
                <a:srgbClr val="8492A6"/>
              </a:solidFill>
              <a:latin typeface="Manrope"/>
            </a:endParaRPr>
          </a:p>
          <a:p>
            <a:pPr marL="0" indent="0">
              <a:buNone/>
            </a:pPr>
            <a:endParaRPr lang="en-US" dirty="0">
              <a:solidFill>
                <a:srgbClr val="8492A6"/>
              </a:solidFill>
              <a:latin typeface="Manrope"/>
            </a:endParaRPr>
          </a:p>
        </p:txBody>
      </p:sp>
    </p:spTree>
    <p:extLst>
      <p:ext uri="{BB962C8B-B14F-4D97-AF65-F5344CB8AC3E}">
        <p14:creationId xmlns:p14="http://schemas.microsoft.com/office/powerpoint/2010/main" val="110373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5EEC9-A964-11B9-4C79-F561214B83BF}"/>
              </a:ext>
            </a:extLst>
          </p:cNvPr>
          <p:cNvSpPr txBox="1"/>
          <p:nvPr/>
        </p:nvSpPr>
        <p:spPr>
          <a:xfrm>
            <a:off x="860613" y="735105"/>
            <a:ext cx="10659034" cy="4764061"/>
          </a:xfrm>
          <a:prstGeom prst="rect">
            <a:avLst/>
          </a:prstGeom>
          <a:noFill/>
        </p:spPr>
        <p:txBody>
          <a:bodyPr wrap="square" rtlCol="0">
            <a:spAutoFit/>
          </a:bodyPr>
          <a:lstStyle/>
          <a:p>
            <a:pPr>
              <a:lnSpc>
                <a:spcPct val="107000"/>
              </a:lnSpc>
              <a:spcAft>
                <a:spcPts val="800"/>
              </a:spcAft>
            </a:pPr>
            <a:r>
              <a:rPr lang="en-IN" sz="1800" b="1" dirty="0">
                <a:solidFill>
                  <a:schemeClr val="accent1"/>
                </a:solidFill>
                <a:effectLst/>
                <a:latin typeface="Manrope"/>
                <a:ea typeface="Calibri" panose="020F0502020204030204" pitchFamily="34" charset="0"/>
                <a:cs typeface="Times New Roman" panose="02020603050405020304" pitchFamily="18" charset="0"/>
              </a:rPr>
              <a:t>Query</a:t>
            </a:r>
            <a:r>
              <a:rPr lang="en-IN" sz="1800" b="1" dirty="0">
                <a:solidFill>
                  <a:schemeClr val="tx2"/>
                </a:solidFill>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Select users.id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user_id,users.username</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photos.image_url</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photos.id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photo_id</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count(*) as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TotalLikes</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from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ig_clone.photos</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join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ig_clone.likes</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on photos.id=</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likes.photo_id</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join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ig_clone.users</a:t>
            </a:r>
            <a:endPar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on photos.user_id=users.id</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group by photos.id</a:t>
            </a:r>
          </a:p>
          <a:p>
            <a:pPr>
              <a:lnSpc>
                <a:spcPct val="107000"/>
              </a:lnSpc>
              <a:spcAft>
                <a:spcPts val="800"/>
              </a:spcAft>
            </a:pP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order by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TotalLikes</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a:t>
            </a:r>
            <a:r>
              <a:rPr lang="en-IN" sz="1800" dirty="0" err="1">
                <a:solidFill>
                  <a:schemeClr val="accent5">
                    <a:lumMod val="50000"/>
                  </a:schemeClr>
                </a:solidFill>
                <a:effectLst/>
                <a:latin typeface="Manrope"/>
                <a:ea typeface="Calibri" panose="020F0502020204030204" pitchFamily="34" charset="0"/>
                <a:cs typeface="Times New Roman" panose="02020603050405020304" pitchFamily="18" charset="0"/>
              </a:rPr>
              <a:t>desc</a:t>
            </a:r>
            <a:r>
              <a:rPr lang="en-IN" sz="1800" dirty="0">
                <a:solidFill>
                  <a:schemeClr val="accent5">
                    <a:lumMod val="50000"/>
                  </a:schemeClr>
                </a:solidFill>
                <a:effectLst/>
                <a:latin typeface="Manrope"/>
                <a:ea typeface="Calibri" panose="020F0502020204030204" pitchFamily="34" charset="0"/>
                <a:cs typeface="Times New Roman" panose="02020603050405020304" pitchFamily="18" charset="0"/>
              </a:rPr>
              <a:t> limit 1</a:t>
            </a:r>
          </a:p>
        </p:txBody>
      </p:sp>
    </p:spTree>
    <p:extLst>
      <p:ext uri="{BB962C8B-B14F-4D97-AF65-F5344CB8AC3E}">
        <p14:creationId xmlns:p14="http://schemas.microsoft.com/office/powerpoint/2010/main" val="1819112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{A7962FEA-AF90-4CC1-A4A8-8CF06FDBA710}tf02900722</Template>
  <TotalTime>267</TotalTime>
  <Words>1646</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Courier New</vt:lpstr>
      <vt:lpstr>Manrope</vt:lpstr>
      <vt:lpstr>Wingdings 3</vt:lpstr>
      <vt:lpstr>Ion Boardroom</vt:lpstr>
      <vt:lpstr>Instagram User Analytics</vt:lpstr>
      <vt:lpstr>INSTAGRAM USER ANALYTICS </vt:lpstr>
      <vt:lpstr>A) Marketing</vt:lpstr>
      <vt:lpstr>PowerPoint Presentation</vt:lpstr>
      <vt:lpstr>2.Remind Inactive Users to Start Posting</vt:lpstr>
      <vt:lpstr>PowerPoint Presentation</vt:lpstr>
      <vt:lpstr>PowerPoint Presentation</vt:lpstr>
      <vt:lpstr>3. Declaring Contest Winner</vt:lpstr>
      <vt:lpstr>PowerPoint Presentation</vt:lpstr>
      <vt:lpstr>PowerPoint Presentation</vt:lpstr>
      <vt:lpstr>4. Hashtag Researching</vt:lpstr>
      <vt:lpstr>PowerPoint Presentation</vt:lpstr>
      <vt:lpstr>PowerPoint Presentation</vt:lpstr>
      <vt:lpstr>PowerPoint Presentation</vt:lpstr>
      <vt:lpstr>5. Launch AD Campaign</vt:lpstr>
      <vt:lpstr>PowerPoint Presentation</vt:lpstr>
      <vt:lpstr>B.  Investor Metrics</vt:lpstr>
      <vt:lpstr>PowerPoint Presentation</vt:lpstr>
      <vt:lpstr>PowerPoint Presentation</vt:lpstr>
      <vt:lpstr>2. Bots &amp; Fake Accounts</vt:lpstr>
      <vt:lpstr>PowerPoint Presentation</vt:lpstr>
      <vt:lpstr>PowerPoint Presentation</vt:lpstr>
      <vt:lpstr>Tech stack used : MYSQL V5.7 from dbfiddle.com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sireesha gar</dc:creator>
  <cp:lastModifiedBy>sireesha gar</cp:lastModifiedBy>
  <cp:revision>27</cp:revision>
  <dcterms:created xsi:type="dcterms:W3CDTF">2023-04-09T09:47:50Z</dcterms:created>
  <dcterms:modified xsi:type="dcterms:W3CDTF">2023-04-09T14:15:35Z</dcterms:modified>
</cp:coreProperties>
</file>