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omic Sans MS" panose="030F0702030302020204" pitchFamily="66" charset="0"/>
      <p:regular r:id="rId17"/>
      <p:bold r:id="rId18"/>
      <p:italic r:id="rId19"/>
      <p:boldItalic r:id="rId20"/>
    </p:embeddedFont>
    <p:embeddedFont>
      <p:font typeface="Nunito Light" pitchFamily="2" charset="0"/>
      <p:regular r:id="rId21"/>
      <p:bold r:id="rId22"/>
      <p:italic r:id="rId23"/>
      <p:boldItalic r:id="rId24"/>
    </p:embeddedFont>
    <p:embeddedFont>
      <p:font typeface="Oswald" panose="00000500000000000000" pitchFamily="2" charset="0"/>
      <p:regular r:id="rId25"/>
      <p:bold r:id="rId26"/>
    </p:embeddedFont>
    <p:embeddedFont>
      <p:font typeface="Oswald Medium" panose="00000600000000000000" pitchFamily="2" charset="0"/>
      <p:regular r:id="rId27"/>
      <p:bold r:id="rId28"/>
    </p:embeddedFont>
    <p:embeddedFont>
      <p:font typeface="Roboto" panose="02000000000000000000" pitchFamily="2" charset="0"/>
      <p:regular r:id="rId29"/>
      <p:bold r:id="rId30"/>
      <p:italic r:id="rId31"/>
      <p:boldItalic r:id="rId32"/>
    </p:embeddedFont>
    <p:embeddedFont>
      <p:font typeface="Roboto Light"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2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IN" b="0">
                <a:solidFill>
                  <a:srgbClr val="000000"/>
                </a:solidFill>
                <a:latin typeface="Roboto"/>
              </a:rPr>
              <a:t>Most Popular pickup locations</a:t>
            </a:r>
          </a:p>
        </c:rich>
      </c:tx>
      <c:overlay val="0"/>
    </c:title>
    <c:autoTitleDeleted val="0"/>
    <c:plotArea>
      <c:layout/>
      <c:barChart>
        <c:barDir val="bar"/>
        <c:grouping val="clustered"/>
        <c:varyColors val="1"/>
        <c:ser>
          <c:idx val="0"/>
          <c:order val="0"/>
          <c:tx>
            <c:strRef>
              <c:f>Top20PickupLocations!$B$1</c:f>
              <c:strCache>
                <c:ptCount val="1"/>
                <c:pt idx="0">
                  <c:v>count</c:v>
                </c:pt>
              </c:strCache>
            </c:strRef>
          </c:tx>
          <c:spPr>
            <a:solidFill>
              <a:srgbClr val="4285F4"/>
            </a:solidFill>
            <a:ln cmpd="sng">
              <a:solidFill>
                <a:srgbClr val="000000"/>
              </a:solidFill>
            </a:ln>
          </c:spPr>
          <c:invertIfNegative val="1"/>
          <c:cat>
            <c:strRef>
              <c:f>Top20PickupLocations!$A$2:$A$21</c:f>
              <c:strCache>
                <c:ptCount val="20"/>
                <c:pt idx="0">
                  <c:v>Grove St PATH</c:v>
                </c:pt>
                <c:pt idx="1">
                  <c:v>Exchange Place</c:v>
                </c:pt>
                <c:pt idx="2">
                  <c:v>Sip Ave</c:v>
                </c:pt>
                <c:pt idx="3">
                  <c:v>Hamilton Park</c:v>
                </c:pt>
                <c:pt idx="4">
                  <c:v>Morris Canal</c:v>
                </c:pt>
                <c:pt idx="5">
                  <c:v>Newport PATH</c:v>
                </c:pt>
                <c:pt idx="6">
                  <c:v>City Hall</c:v>
                </c:pt>
                <c:pt idx="7">
                  <c:v>Van Vorst Park</c:v>
                </c:pt>
                <c:pt idx="8">
                  <c:v>Newark Ave</c:v>
                </c:pt>
                <c:pt idx="9">
                  <c:v>Warren St</c:v>
                </c:pt>
                <c:pt idx="10">
                  <c:v>Brunswick St</c:v>
                </c:pt>
                <c:pt idx="11">
                  <c:v>Dixon Mills</c:v>
                </c:pt>
                <c:pt idx="12">
                  <c:v>Jersey &amp; 6th St</c:v>
                </c:pt>
                <c:pt idx="13">
                  <c:v>Jersey &amp; 3rd</c:v>
                </c:pt>
                <c:pt idx="14">
                  <c:v>Marin Light Rail</c:v>
                </c:pt>
                <c:pt idx="15">
                  <c:v>Paulus Hook</c:v>
                </c:pt>
                <c:pt idx="16">
                  <c:v>Brunswick &amp; 6th</c:v>
                </c:pt>
                <c:pt idx="17">
                  <c:v>Monmouth and 6th</c:v>
                </c:pt>
                <c:pt idx="18">
                  <c:v>Essex Light Rail</c:v>
                </c:pt>
                <c:pt idx="19">
                  <c:v>McGinley Square</c:v>
                </c:pt>
              </c:strCache>
            </c:strRef>
          </c:cat>
          <c:val>
            <c:numRef>
              <c:f>Top20PickupLocations!$B$2:$B$21</c:f>
              <c:numCache>
                <c:formatCode>General</c:formatCode>
                <c:ptCount val="20"/>
                <c:pt idx="0">
                  <c:v>2115</c:v>
                </c:pt>
                <c:pt idx="1">
                  <c:v>1224</c:v>
                </c:pt>
                <c:pt idx="2">
                  <c:v>1084</c:v>
                </c:pt>
                <c:pt idx="3">
                  <c:v>1069</c:v>
                </c:pt>
                <c:pt idx="4">
                  <c:v>710</c:v>
                </c:pt>
                <c:pt idx="5">
                  <c:v>651</c:v>
                </c:pt>
                <c:pt idx="6">
                  <c:v>576</c:v>
                </c:pt>
                <c:pt idx="7">
                  <c:v>530</c:v>
                </c:pt>
                <c:pt idx="8">
                  <c:v>510</c:v>
                </c:pt>
                <c:pt idx="9">
                  <c:v>481</c:v>
                </c:pt>
                <c:pt idx="10">
                  <c:v>472</c:v>
                </c:pt>
                <c:pt idx="11">
                  <c:v>470</c:v>
                </c:pt>
                <c:pt idx="12">
                  <c:v>462</c:v>
                </c:pt>
                <c:pt idx="13">
                  <c:v>455</c:v>
                </c:pt>
                <c:pt idx="14">
                  <c:v>452</c:v>
                </c:pt>
                <c:pt idx="15">
                  <c:v>431</c:v>
                </c:pt>
                <c:pt idx="16">
                  <c:v>394</c:v>
                </c:pt>
                <c:pt idx="17">
                  <c:v>388</c:v>
                </c:pt>
                <c:pt idx="18">
                  <c:v>383</c:v>
                </c:pt>
                <c:pt idx="19">
                  <c:v>381</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5142-4341-9CF1-734E9E84AA15}"/>
            </c:ext>
          </c:extLst>
        </c:ser>
        <c:dLbls>
          <c:showLegendKey val="0"/>
          <c:showVal val="0"/>
          <c:showCatName val="0"/>
          <c:showSerName val="0"/>
          <c:showPercent val="0"/>
          <c:showBubbleSize val="0"/>
        </c:dLbls>
        <c:gapWidth val="150"/>
        <c:axId val="1161033160"/>
        <c:axId val="97159960"/>
      </c:barChart>
      <c:catAx>
        <c:axId val="1161033160"/>
        <c:scaling>
          <c:orientation val="maxMin"/>
        </c:scaling>
        <c:delete val="0"/>
        <c:axPos val="l"/>
        <c:title>
          <c:tx>
            <c:rich>
              <a:bodyPr/>
              <a:lstStyle/>
              <a:p>
                <a:pPr lvl="0">
                  <a:defRPr b="0">
                    <a:solidFill>
                      <a:srgbClr val="000000"/>
                    </a:solidFill>
                    <a:latin typeface="Roboto"/>
                  </a:defRPr>
                </a:pPr>
                <a:r>
                  <a:rPr lang="en-IN" b="0">
                    <a:solidFill>
                      <a:srgbClr val="000000"/>
                    </a:solidFill>
                    <a:latin typeface="Roboto"/>
                  </a:rPr>
                  <a:t>Start Station name</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97159960"/>
        <c:crosses val="autoZero"/>
        <c:auto val="1"/>
        <c:lblAlgn val="ctr"/>
        <c:lblOffset val="100"/>
        <c:noMultiLvlLbl val="1"/>
      </c:catAx>
      <c:valAx>
        <c:axId val="97159960"/>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r>
                  <a:rPr lang="en-IN" b="0">
                    <a:solidFill>
                      <a:srgbClr val="000000"/>
                    </a:solidFill>
                    <a:latin typeface="Roboto"/>
                  </a:rPr>
                  <a:t>count</a:t>
                </a:r>
              </a:p>
            </c:rich>
          </c:tx>
          <c:overlay val="0"/>
        </c:title>
        <c:numFmt formatCode="General" sourceLinked="1"/>
        <c:majorTickMark val="none"/>
        <c:minorTickMark val="none"/>
        <c:tickLblPos val="nextTo"/>
        <c:spPr>
          <a:ln/>
        </c:spPr>
        <c:txPr>
          <a:bodyPr/>
          <a:lstStyle/>
          <a:p>
            <a:pPr lvl="0">
              <a:defRPr b="0">
                <a:solidFill>
                  <a:srgbClr val="000000"/>
                </a:solidFill>
                <a:latin typeface="Roboto"/>
              </a:defRPr>
            </a:pPr>
            <a:endParaRPr lang="en-US"/>
          </a:p>
        </c:txPr>
        <c:crossAx val="1161033160"/>
        <c:crosses val="max"/>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IN" b="0">
                <a:solidFill>
                  <a:srgbClr val="000000"/>
                </a:solidFill>
                <a:latin typeface="Roboto"/>
              </a:rPr>
              <a:t>Average Trip Duration vs. Age-Group</a:t>
            </a:r>
          </a:p>
        </c:rich>
      </c:tx>
      <c:overlay val="0"/>
    </c:title>
    <c:autoTitleDeleted val="0"/>
    <c:plotArea>
      <c:layout/>
      <c:barChart>
        <c:barDir val="col"/>
        <c:grouping val="clustered"/>
        <c:varyColors val="1"/>
        <c:ser>
          <c:idx val="0"/>
          <c:order val="0"/>
          <c:tx>
            <c:strRef>
              <c:f>TripDurationAgeGroup!$B$1</c:f>
              <c:strCache>
                <c:ptCount val="1"/>
                <c:pt idx="0">
                  <c:v>Average Trip Duration</c:v>
                </c:pt>
              </c:strCache>
            </c:strRef>
          </c:tx>
          <c:spPr>
            <a:solidFill>
              <a:srgbClr val="4285F4"/>
            </a:solidFill>
            <a:ln cmpd="sng">
              <a:solidFill>
                <a:srgbClr val="000000"/>
              </a:solidFill>
            </a:ln>
          </c:spPr>
          <c:invertIfNegative val="1"/>
          <c:cat>
            <c:strRef>
              <c:f>TripDurationAgeGroup!$A$2:$A$8</c:f>
              <c:strCache>
                <c:ptCount val="7"/>
                <c:pt idx="0">
                  <c:v>75+</c:v>
                </c:pt>
                <c:pt idx="1">
                  <c:v>18-24</c:v>
                </c:pt>
                <c:pt idx="2">
                  <c:v>55-64</c:v>
                </c:pt>
                <c:pt idx="3">
                  <c:v>35-44</c:v>
                </c:pt>
                <c:pt idx="4">
                  <c:v>25-34</c:v>
                </c:pt>
                <c:pt idx="5">
                  <c:v>45-54</c:v>
                </c:pt>
                <c:pt idx="6">
                  <c:v>65-74</c:v>
                </c:pt>
              </c:strCache>
            </c:strRef>
          </c:cat>
          <c:val>
            <c:numRef>
              <c:f>TripDurationAgeGroup!$B$2:$B$8</c:f>
              <c:numCache>
                <c:formatCode>#,##0</c:formatCode>
                <c:ptCount val="7"/>
                <c:pt idx="0">
                  <c:v>48.872727272727275</c:v>
                </c:pt>
                <c:pt idx="1">
                  <c:v>11.981481481481481</c:v>
                </c:pt>
                <c:pt idx="2">
                  <c:v>9.3939184519695917</c:v>
                </c:pt>
                <c:pt idx="3">
                  <c:v>9.3759906457061195</c:v>
                </c:pt>
                <c:pt idx="4">
                  <c:v>9.1804097951024488</c:v>
                </c:pt>
                <c:pt idx="5">
                  <c:v>8.2156071308442655</c:v>
                </c:pt>
                <c:pt idx="6">
                  <c:v>7.4178861788617887</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F18C-4A42-BE0A-1B2F4A176109}"/>
            </c:ext>
          </c:extLst>
        </c:ser>
        <c:dLbls>
          <c:showLegendKey val="0"/>
          <c:showVal val="0"/>
          <c:showCatName val="0"/>
          <c:showSerName val="0"/>
          <c:showPercent val="0"/>
          <c:showBubbleSize val="0"/>
        </c:dLbls>
        <c:gapWidth val="150"/>
        <c:axId val="1903683610"/>
        <c:axId val="45136905"/>
      </c:barChart>
      <c:catAx>
        <c:axId val="1903683610"/>
        <c:scaling>
          <c:orientation val="minMax"/>
        </c:scaling>
        <c:delete val="0"/>
        <c:axPos val="b"/>
        <c:title>
          <c:tx>
            <c:rich>
              <a:bodyPr/>
              <a:lstStyle/>
              <a:p>
                <a:pPr lvl="0">
                  <a:defRPr b="0">
                    <a:solidFill>
                      <a:srgbClr val="000000"/>
                    </a:solidFill>
                    <a:latin typeface="Roboto"/>
                  </a:defRPr>
                </a:pPr>
                <a:r>
                  <a:rPr lang="en-IN" b="0">
                    <a:solidFill>
                      <a:srgbClr val="000000"/>
                    </a:solidFill>
                    <a:latin typeface="Roboto"/>
                  </a:rPr>
                  <a:t>Age-Group</a:t>
                </a:r>
              </a:p>
            </c:rich>
          </c:tx>
          <c:overlay val="0"/>
        </c:title>
        <c:numFmt formatCode="General" sourceLinked="1"/>
        <c:majorTickMark val="none"/>
        <c:minorTickMark val="none"/>
        <c:tickLblPos val="nextTo"/>
        <c:txPr>
          <a:bodyPr/>
          <a:lstStyle/>
          <a:p>
            <a:pPr lvl="0">
              <a:defRPr sz="1200" b="0">
                <a:solidFill>
                  <a:srgbClr val="666666"/>
                </a:solidFill>
                <a:latin typeface="Roboto"/>
              </a:defRPr>
            </a:pPr>
            <a:endParaRPr lang="en-US"/>
          </a:p>
        </c:txPr>
        <c:crossAx val="45136905"/>
        <c:crosses val="autoZero"/>
        <c:auto val="1"/>
        <c:lblAlgn val="ctr"/>
        <c:lblOffset val="100"/>
        <c:noMultiLvlLbl val="1"/>
      </c:catAx>
      <c:valAx>
        <c:axId val="45136905"/>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r>
                  <a:rPr lang="en-IN" b="0">
                    <a:solidFill>
                      <a:srgbClr val="000000"/>
                    </a:solidFill>
                    <a:latin typeface="Roboto"/>
                  </a:rPr>
                  <a:t>Average Trip Duration</a:t>
                </a:r>
              </a:p>
            </c:rich>
          </c:tx>
          <c:overlay val="0"/>
        </c:title>
        <c:numFmt formatCode="#,##0" sourceLinked="1"/>
        <c:majorTickMark val="none"/>
        <c:minorTickMark val="none"/>
        <c:tickLblPos val="nextTo"/>
        <c:spPr>
          <a:ln/>
        </c:spPr>
        <c:txPr>
          <a:bodyPr/>
          <a:lstStyle/>
          <a:p>
            <a:pPr lvl="0">
              <a:defRPr sz="1200" b="1">
                <a:solidFill>
                  <a:srgbClr val="000000"/>
                </a:solidFill>
                <a:latin typeface="Roboto"/>
              </a:defRPr>
            </a:pPr>
            <a:endParaRPr lang="en-US"/>
          </a:p>
        </c:txPr>
        <c:crossAx val="1903683610"/>
        <c:crosses val="autoZero"/>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2000" b="0">
                <a:solidFill>
                  <a:srgbClr val="000000"/>
                </a:solidFill>
                <a:latin typeface="Comic Sans MS"/>
              </a:defRPr>
            </a:pPr>
            <a:r>
              <a:rPr lang="en-IN" sz="2000" b="0">
                <a:solidFill>
                  <a:srgbClr val="000000"/>
                </a:solidFill>
                <a:latin typeface="Comic Sans MS"/>
              </a:rPr>
              <a:t>No. of bikes rented across different age groups</a:t>
            </a:r>
          </a:p>
        </c:rich>
      </c:tx>
      <c:overlay val="0"/>
    </c:title>
    <c:autoTitleDeleted val="0"/>
    <c:plotArea>
      <c:layout/>
      <c:barChart>
        <c:barDir val="bar"/>
        <c:grouping val="clustered"/>
        <c:varyColors val="1"/>
        <c:ser>
          <c:idx val="0"/>
          <c:order val="0"/>
          <c:tx>
            <c:strRef>
              <c:f>BikeRentalAgeGroup!$B$1</c:f>
              <c:strCache>
                <c:ptCount val="1"/>
                <c:pt idx="0">
                  <c:v>Count OF BikeID</c:v>
                </c:pt>
              </c:strCache>
            </c:strRef>
          </c:tx>
          <c:spPr>
            <a:solidFill>
              <a:srgbClr val="4285F4"/>
            </a:solidFill>
            <a:ln cmpd="sng">
              <a:solidFill>
                <a:srgbClr val="000000"/>
              </a:solidFill>
            </a:ln>
          </c:spPr>
          <c:invertIfNegative val="1"/>
          <c:cat>
            <c:strRef>
              <c:f>BikeRentalAgeGroup!$A$2:$A$8</c:f>
              <c:strCache>
                <c:ptCount val="7"/>
                <c:pt idx="0">
                  <c:v>35-44</c:v>
                </c:pt>
                <c:pt idx="1">
                  <c:v>25-34</c:v>
                </c:pt>
                <c:pt idx="2">
                  <c:v>45-54</c:v>
                </c:pt>
                <c:pt idx="3">
                  <c:v>55-64</c:v>
                </c:pt>
                <c:pt idx="4">
                  <c:v>65-74</c:v>
                </c:pt>
                <c:pt idx="5">
                  <c:v>75+</c:v>
                </c:pt>
                <c:pt idx="6">
                  <c:v>18-24</c:v>
                </c:pt>
              </c:strCache>
            </c:strRef>
          </c:cat>
          <c:val>
            <c:numRef>
              <c:f>BikeRentalAgeGroup!$B$2:$B$8</c:f>
              <c:numCache>
                <c:formatCode>General</c:formatCode>
                <c:ptCount val="7"/>
                <c:pt idx="0">
                  <c:v>7697</c:v>
                </c:pt>
                <c:pt idx="1">
                  <c:v>4002</c:v>
                </c:pt>
                <c:pt idx="2">
                  <c:v>2973</c:v>
                </c:pt>
                <c:pt idx="3">
                  <c:v>1447</c:v>
                </c:pt>
                <c:pt idx="4">
                  <c:v>615</c:v>
                </c:pt>
                <c:pt idx="5">
                  <c:v>55</c:v>
                </c:pt>
                <c:pt idx="6">
                  <c:v>54</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35E5-48CE-B738-90C29562B5AB}"/>
            </c:ext>
          </c:extLst>
        </c:ser>
        <c:dLbls>
          <c:showLegendKey val="0"/>
          <c:showVal val="0"/>
          <c:showCatName val="0"/>
          <c:showSerName val="0"/>
          <c:showPercent val="0"/>
          <c:showBubbleSize val="0"/>
        </c:dLbls>
        <c:gapWidth val="150"/>
        <c:axId val="1075974154"/>
        <c:axId val="862043159"/>
      </c:barChart>
      <c:catAx>
        <c:axId val="1075974154"/>
        <c:scaling>
          <c:orientation val="maxMin"/>
        </c:scaling>
        <c:delete val="0"/>
        <c:axPos val="l"/>
        <c:title>
          <c:tx>
            <c:rich>
              <a:bodyPr/>
              <a:lstStyle/>
              <a:p>
                <a:pPr lvl="0">
                  <a:defRPr b="0">
                    <a:solidFill>
                      <a:srgbClr val="000000"/>
                    </a:solidFill>
                    <a:latin typeface="Roboto"/>
                  </a:defRPr>
                </a:pPr>
                <a:r>
                  <a:rPr lang="en-IN" b="0">
                    <a:solidFill>
                      <a:srgbClr val="000000"/>
                    </a:solidFill>
                    <a:latin typeface="Roboto"/>
                  </a:rPr>
                  <a:t>Age Group</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862043159"/>
        <c:crosses val="autoZero"/>
        <c:auto val="1"/>
        <c:lblAlgn val="ctr"/>
        <c:lblOffset val="100"/>
        <c:noMultiLvlLbl val="1"/>
      </c:catAx>
      <c:valAx>
        <c:axId val="862043159"/>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r>
                  <a:rPr lang="en-IN" b="0">
                    <a:solidFill>
                      <a:srgbClr val="000000"/>
                    </a:solidFill>
                    <a:latin typeface="Roboto"/>
                  </a:rPr>
                  <a:t>Count OF BikeID</a:t>
                </a:r>
              </a:p>
            </c:rich>
          </c:tx>
          <c:overlay val="0"/>
        </c:title>
        <c:numFmt formatCode="General" sourceLinked="1"/>
        <c:majorTickMark val="none"/>
        <c:minorTickMark val="none"/>
        <c:tickLblPos val="nextTo"/>
        <c:spPr>
          <a:ln/>
        </c:spPr>
        <c:txPr>
          <a:bodyPr/>
          <a:lstStyle/>
          <a:p>
            <a:pPr lvl="0">
              <a:defRPr b="0">
                <a:solidFill>
                  <a:srgbClr val="000000"/>
                </a:solidFill>
                <a:latin typeface="Roboto"/>
              </a:defRPr>
            </a:pPr>
            <a:endParaRPr lang="en-US"/>
          </a:p>
        </c:txPr>
        <c:crossAx val="1075974154"/>
        <c:crosses val="max"/>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IN" b="0">
                <a:solidFill>
                  <a:srgbClr val="000000"/>
                </a:solidFill>
                <a:latin typeface="Roboto"/>
              </a:rPr>
              <a:t>No Of bikes rented by One-time users and subscribers on differnt days of week</a:t>
            </a:r>
          </a:p>
        </c:rich>
      </c:tx>
      <c:overlay val="0"/>
    </c:title>
    <c:autoTitleDeleted val="0"/>
    <c:plotArea>
      <c:layout/>
      <c:areaChart>
        <c:grouping val="stacked"/>
        <c:varyColors val="1"/>
        <c:ser>
          <c:idx val="0"/>
          <c:order val="0"/>
          <c:tx>
            <c:strRef>
              <c:f>UserTypeWeekday!$B$1</c:f>
              <c:strCache>
                <c:ptCount val="1"/>
                <c:pt idx="0">
                  <c:v>One-time user</c:v>
                </c:pt>
              </c:strCache>
            </c:strRef>
          </c:tx>
          <c:spPr>
            <a:solidFill>
              <a:srgbClr val="4285F4">
                <a:alpha val="30000"/>
              </a:srgbClr>
            </a:solidFill>
            <a:ln cmpd="sng">
              <a:solidFill>
                <a:srgbClr val="4285F4"/>
              </a:solidFill>
            </a:ln>
          </c:spPr>
          <c:cat>
            <c:strRef>
              <c:f>UserTypeWeekday!$A$2:$A$8</c:f>
              <c:strCache>
                <c:ptCount val="7"/>
                <c:pt idx="0">
                  <c:v>Friday</c:v>
                </c:pt>
                <c:pt idx="1">
                  <c:v>Monday</c:v>
                </c:pt>
                <c:pt idx="2">
                  <c:v>Saturday</c:v>
                </c:pt>
                <c:pt idx="3">
                  <c:v>Sunday</c:v>
                </c:pt>
                <c:pt idx="4">
                  <c:v>Thursday</c:v>
                </c:pt>
                <c:pt idx="5">
                  <c:v>Tuesday</c:v>
                </c:pt>
                <c:pt idx="6">
                  <c:v>Wednesday</c:v>
                </c:pt>
              </c:strCache>
            </c:strRef>
          </c:cat>
          <c:val>
            <c:numRef>
              <c:f>UserTypeWeekday!$B$2:$B$8</c:f>
              <c:numCache>
                <c:formatCode>General</c:formatCode>
                <c:ptCount val="7"/>
                <c:pt idx="0">
                  <c:v>26</c:v>
                </c:pt>
                <c:pt idx="1">
                  <c:v>52</c:v>
                </c:pt>
                <c:pt idx="2">
                  <c:v>93</c:v>
                </c:pt>
                <c:pt idx="3">
                  <c:v>64</c:v>
                </c:pt>
                <c:pt idx="4">
                  <c:v>19</c:v>
                </c:pt>
                <c:pt idx="5">
                  <c:v>24</c:v>
                </c:pt>
                <c:pt idx="6">
                  <c:v>39</c:v>
                </c:pt>
              </c:numCache>
            </c:numRef>
          </c:val>
          <c:extLst>
            <c:ext xmlns:c16="http://schemas.microsoft.com/office/drawing/2014/chart" uri="{C3380CC4-5D6E-409C-BE32-E72D297353CC}">
              <c16:uniqueId val="{00000000-478D-44E6-8A12-8BDEC2A067BA}"/>
            </c:ext>
          </c:extLst>
        </c:ser>
        <c:ser>
          <c:idx val="1"/>
          <c:order val="1"/>
          <c:tx>
            <c:strRef>
              <c:f>UserTypeWeekday!$C$1</c:f>
              <c:strCache>
                <c:ptCount val="1"/>
                <c:pt idx="0">
                  <c:v>Subscriber</c:v>
                </c:pt>
              </c:strCache>
            </c:strRef>
          </c:tx>
          <c:spPr>
            <a:solidFill>
              <a:srgbClr val="DB4437">
                <a:alpha val="30000"/>
              </a:srgbClr>
            </a:solidFill>
            <a:ln cmpd="sng">
              <a:solidFill>
                <a:srgbClr val="DB4437"/>
              </a:solidFill>
            </a:ln>
          </c:spPr>
          <c:cat>
            <c:strRef>
              <c:f>UserTypeWeekday!$A$2:$A$8</c:f>
              <c:strCache>
                <c:ptCount val="7"/>
                <c:pt idx="0">
                  <c:v>Friday</c:v>
                </c:pt>
                <c:pt idx="1">
                  <c:v>Monday</c:v>
                </c:pt>
                <c:pt idx="2">
                  <c:v>Saturday</c:v>
                </c:pt>
                <c:pt idx="3">
                  <c:v>Sunday</c:v>
                </c:pt>
                <c:pt idx="4">
                  <c:v>Thursday</c:v>
                </c:pt>
                <c:pt idx="5">
                  <c:v>Tuesday</c:v>
                </c:pt>
                <c:pt idx="6">
                  <c:v>Wednesday</c:v>
                </c:pt>
              </c:strCache>
            </c:strRef>
          </c:cat>
          <c:val>
            <c:numRef>
              <c:f>UserTypeWeekday!$C$2:$C$8</c:f>
              <c:numCache>
                <c:formatCode>General</c:formatCode>
                <c:ptCount val="7"/>
                <c:pt idx="0">
                  <c:v>2422</c:v>
                </c:pt>
                <c:pt idx="1">
                  <c:v>2474</c:v>
                </c:pt>
                <c:pt idx="2">
                  <c:v>1497</c:v>
                </c:pt>
                <c:pt idx="3">
                  <c:v>1501</c:v>
                </c:pt>
                <c:pt idx="4">
                  <c:v>2934</c:v>
                </c:pt>
                <c:pt idx="5">
                  <c:v>2436</c:v>
                </c:pt>
                <c:pt idx="6">
                  <c:v>3262</c:v>
                </c:pt>
              </c:numCache>
            </c:numRef>
          </c:val>
          <c:extLst>
            <c:ext xmlns:c16="http://schemas.microsoft.com/office/drawing/2014/chart" uri="{C3380CC4-5D6E-409C-BE32-E72D297353CC}">
              <c16:uniqueId val="{00000001-478D-44E6-8A12-8BDEC2A067BA}"/>
            </c:ext>
          </c:extLst>
        </c:ser>
        <c:dLbls>
          <c:showLegendKey val="0"/>
          <c:showVal val="0"/>
          <c:showCatName val="0"/>
          <c:showSerName val="0"/>
          <c:showPercent val="0"/>
          <c:showBubbleSize val="0"/>
        </c:dLbls>
        <c:axId val="743174262"/>
        <c:axId val="2032214340"/>
      </c:areaChart>
      <c:catAx>
        <c:axId val="743174262"/>
        <c:scaling>
          <c:orientation val="minMax"/>
        </c:scaling>
        <c:delete val="0"/>
        <c:axPos val="b"/>
        <c:title>
          <c:tx>
            <c:rich>
              <a:bodyPr/>
              <a:lstStyle/>
              <a:p>
                <a:pPr lvl="0">
                  <a:defRPr b="0">
                    <a:solidFill>
                      <a:srgbClr val="000000"/>
                    </a:solidFill>
                    <a:latin typeface="Roboto"/>
                  </a:defRPr>
                </a:pPr>
                <a:r>
                  <a:rPr lang="en-IN" b="0">
                    <a:solidFill>
                      <a:srgbClr val="000000"/>
                    </a:solidFill>
                    <a:latin typeface="Roboto"/>
                  </a:rPr>
                  <a:t>CountofBikeID/Weekday</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2032214340"/>
        <c:crosses val="autoZero"/>
        <c:auto val="1"/>
        <c:lblAlgn val="ctr"/>
        <c:lblOffset val="100"/>
        <c:noMultiLvlLbl val="1"/>
      </c:catAx>
      <c:valAx>
        <c:axId val="203221434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endParaRPr lang="en-IN"/>
              </a:p>
            </c:rich>
          </c:tx>
          <c:overlay val="0"/>
        </c:title>
        <c:numFmt formatCode="General" sourceLinked="1"/>
        <c:majorTickMark val="none"/>
        <c:minorTickMark val="none"/>
        <c:tickLblPos val="nextTo"/>
        <c:spPr>
          <a:ln/>
        </c:spPr>
        <c:txPr>
          <a:bodyPr/>
          <a:lstStyle/>
          <a:p>
            <a:pPr lvl="0">
              <a:defRPr b="0">
                <a:solidFill>
                  <a:srgbClr val="000000"/>
                </a:solidFill>
                <a:latin typeface="Roboto"/>
              </a:defRPr>
            </a:pPr>
            <a:endParaRPr lang="en-US"/>
          </a:p>
        </c:txPr>
        <c:crossAx val="743174262"/>
        <c:crosses val="autoZero"/>
        <c:crossBetween val="midCat"/>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IN" b="0">
                <a:solidFill>
                  <a:srgbClr val="000000"/>
                </a:solidFill>
                <a:latin typeface="Roboto"/>
              </a:rPr>
              <a:t>Average trip durations in seasons for Usertypes</a:t>
            </a:r>
          </a:p>
        </c:rich>
      </c:tx>
      <c:overlay val="0"/>
    </c:title>
    <c:autoTitleDeleted val="0"/>
    <c:plotArea>
      <c:layout/>
      <c:barChart>
        <c:barDir val="col"/>
        <c:grouping val="clustered"/>
        <c:varyColors val="1"/>
        <c:ser>
          <c:idx val="0"/>
          <c:order val="0"/>
          <c:tx>
            <c:strRef>
              <c:f>'Season vs AvgTripDuration in us'!$B$1</c:f>
              <c:strCache>
                <c:ptCount val="1"/>
                <c:pt idx="0">
                  <c:v>One-time user</c:v>
                </c:pt>
              </c:strCache>
            </c:strRef>
          </c:tx>
          <c:spPr>
            <a:solidFill>
              <a:srgbClr val="4285F4"/>
            </a:solidFill>
            <a:ln cmpd="sng">
              <a:solidFill>
                <a:srgbClr val="000000"/>
              </a:solidFill>
            </a:ln>
          </c:spPr>
          <c:invertIfNegative val="1"/>
          <c:cat>
            <c:strRef>
              <c:f>'Season vs AvgTripDuration in us'!$A$2:$A$3</c:f>
              <c:strCache>
                <c:ptCount val="2"/>
                <c:pt idx="0">
                  <c:v>Spring</c:v>
                </c:pt>
                <c:pt idx="1">
                  <c:v>Winter</c:v>
                </c:pt>
              </c:strCache>
            </c:strRef>
          </c:cat>
          <c:val>
            <c:numRef>
              <c:f>'Season vs AvgTripDuration in us'!$B$2:$B$3</c:f>
              <c:numCache>
                <c:formatCode>#,##0</c:formatCode>
                <c:ptCount val="2"/>
                <c:pt idx="0">
                  <c:v>51.443548387096776</c:v>
                </c:pt>
                <c:pt idx="1">
                  <c:v>43.559585492227981</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7F3C-4192-AED0-70510F7BB87D}"/>
            </c:ext>
          </c:extLst>
        </c:ser>
        <c:ser>
          <c:idx val="1"/>
          <c:order val="1"/>
          <c:tx>
            <c:strRef>
              <c:f>'Season vs AvgTripDuration in us'!$C$1</c:f>
              <c:strCache>
                <c:ptCount val="1"/>
                <c:pt idx="0">
                  <c:v>Subscriber</c:v>
                </c:pt>
              </c:strCache>
            </c:strRef>
          </c:tx>
          <c:spPr>
            <a:solidFill>
              <a:srgbClr val="DB4437"/>
            </a:solidFill>
            <a:ln cmpd="sng">
              <a:solidFill>
                <a:srgbClr val="000000"/>
              </a:solidFill>
            </a:ln>
          </c:spPr>
          <c:invertIfNegative val="1"/>
          <c:cat>
            <c:strRef>
              <c:f>'Season vs AvgTripDuration in us'!$A$2:$A$3</c:f>
              <c:strCache>
                <c:ptCount val="2"/>
                <c:pt idx="0">
                  <c:v>Spring</c:v>
                </c:pt>
                <c:pt idx="1">
                  <c:v>Winter</c:v>
                </c:pt>
              </c:strCache>
            </c:strRef>
          </c:cat>
          <c:val>
            <c:numRef>
              <c:f>'Season vs AvgTripDuration in us'!$C$2:$C$3</c:f>
              <c:numCache>
                <c:formatCode>#,##0</c:formatCode>
                <c:ptCount val="2"/>
                <c:pt idx="0">
                  <c:v>8.0624202014470132</c:v>
                </c:pt>
                <c:pt idx="1">
                  <c:v>8.7795715943864092</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1-7F3C-4192-AED0-70510F7BB87D}"/>
            </c:ext>
          </c:extLst>
        </c:ser>
        <c:dLbls>
          <c:showLegendKey val="0"/>
          <c:showVal val="0"/>
          <c:showCatName val="0"/>
          <c:showSerName val="0"/>
          <c:showPercent val="0"/>
          <c:showBubbleSize val="0"/>
        </c:dLbls>
        <c:gapWidth val="150"/>
        <c:axId val="1722649997"/>
        <c:axId val="60554301"/>
      </c:barChart>
      <c:catAx>
        <c:axId val="1722649997"/>
        <c:scaling>
          <c:orientation val="minMax"/>
        </c:scaling>
        <c:delete val="0"/>
        <c:axPos val="b"/>
        <c:title>
          <c:tx>
            <c:rich>
              <a:bodyPr/>
              <a:lstStyle/>
              <a:p>
                <a:pPr lvl="0">
                  <a:defRPr b="0">
                    <a:solidFill>
                      <a:srgbClr val="000000"/>
                    </a:solidFill>
                    <a:latin typeface="Roboto"/>
                  </a:defRPr>
                </a:pPr>
                <a:r>
                  <a:rPr lang="en-IN" b="0">
                    <a:solidFill>
                      <a:srgbClr val="000000"/>
                    </a:solidFill>
                    <a:latin typeface="Roboto"/>
                  </a:rPr>
                  <a:t>Season</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60554301"/>
        <c:crosses val="autoZero"/>
        <c:auto val="1"/>
        <c:lblAlgn val="ctr"/>
        <c:lblOffset val="100"/>
        <c:noMultiLvlLbl val="1"/>
      </c:catAx>
      <c:valAx>
        <c:axId val="6055430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endParaRPr lang="en-IN"/>
              </a:p>
            </c:rich>
          </c:tx>
          <c:overlay val="0"/>
        </c:title>
        <c:numFmt formatCode="#,##0" sourceLinked="1"/>
        <c:majorTickMark val="none"/>
        <c:minorTickMark val="none"/>
        <c:tickLblPos val="nextTo"/>
        <c:spPr>
          <a:ln/>
        </c:spPr>
        <c:txPr>
          <a:bodyPr/>
          <a:lstStyle/>
          <a:p>
            <a:pPr lvl="0">
              <a:defRPr b="0">
                <a:solidFill>
                  <a:srgbClr val="000000"/>
                </a:solidFill>
                <a:latin typeface="Roboto"/>
              </a:defRPr>
            </a:pPr>
            <a:endParaRPr lang="en-US"/>
          </a:p>
        </c:txPr>
        <c:crossAx val="1722649997"/>
        <c:crosses val="autoZero"/>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f517ca5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9f517ca5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9f517ca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Citi Bike Data Analysis</a:t>
            </a:r>
            <a:endParaRPr/>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Nunito Light"/>
                <a:ea typeface="Nunito Light"/>
                <a:cs typeface="Nunito Light"/>
                <a:sym typeface="Nunito Light"/>
              </a:rPr>
              <a:t>By [your name here]</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sz="2700"/>
          </a:p>
        </p:txBody>
      </p:sp>
      <p:sp>
        <p:nvSpPr>
          <p:cNvPr id="122" name="Google Shape;122;p23"/>
          <p:cNvSpPr txBox="1"/>
          <p:nvPr/>
        </p:nvSpPr>
        <p:spPr>
          <a:xfrm>
            <a:off x="311700" y="1152475"/>
            <a:ext cx="82677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25755" algn="l" rtl="0">
              <a:lnSpc>
                <a:spcPct val="115000"/>
              </a:lnSpc>
              <a:spcBef>
                <a:spcPts val="0"/>
              </a:spcBef>
              <a:spcAft>
                <a:spcPts val="0"/>
              </a:spcAft>
              <a:buClr>
                <a:srgbClr val="000000"/>
              </a:buClr>
              <a:buSzPct val="93864"/>
              <a:buFont typeface="Roboto Light"/>
              <a:buChar char="●"/>
            </a:pPr>
            <a:r>
              <a:rPr lang="en" sz="1917" b="1" i="1" dirty="0">
                <a:solidFill>
                  <a:srgbClr val="000000"/>
                </a:solidFill>
                <a:latin typeface="Roboto"/>
                <a:ea typeface="Roboto"/>
                <a:cs typeface="Roboto"/>
                <a:sym typeface="Roboto"/>
              </a:rPr>
              <a:t>Top 5 pick-up locations for bikes:</a:t>
            </a:r>
            <a:r>
              <a:rPr lang="en" sz="1917" i="1" dirty="0">
                <a:solidFill>
                  <a:srgbClr val="000000"/>
                </a:solidFill>
                <a:latin typeface="Roboto Light"/>
                <a:ea typeface="Roboto Light"/>
                <a:cs typeface="Roboto Light"/>
                <a:sym typeface="Roboto Light"/>
              </a:rPr>
              <a:t> </a:t>
            </a:r>
            <a:br>
              <a:rPr lang="en" sz="1800" i="1" dirty="0">
                <a:solidFill>
                  <a:srgbClr val="000000"/>
                </a:solidFill>
                <a:latin typeface="Roboto Light"/>
                <a:ea typeface="Roboto Light"/>
                <a:cs typeface="Roboto Light"/>
                <a:sym typeface="Roboto Light"/>
              </a:rPr>
            </a:br>
            <a:endParaRPr sz="1800" i="1" dirty="0">
              <a:solidFill>
                <a:srgbClr val="000000"/>
              </a:solidFill>
              <a:latin typeface="Roboto Light"/>
              <a:ea typeface="Roboto Light"/>
              <a:cs typeface="Roboto Light"/>
              <a:sym typeface="Roboto Light"/>
            </a:endParaRPr>
          </a:p>
          <a:p>
            <a:pPr marL="914400" lvl="1" indent="-304165" algn="l" rtl="0">
              <a:lnSpc>
                <a:spcPct val="115000"/>
              </a:lnSpc>
              <a:spcBef>
                <a:spcPts val="0"/>
              </a:spcBef>
              <a:spcAft>
                <a:spcPts val="0"/>
              </a:spcAft>
              <a:buClr>
                <a:srgbClr val="000000"/>
              </a:buClr>
              <a:buSzPct val="84436"/>
              <a:buFont typeface="Roboto Light"/>
              <a:buChar char="○"/>
            </a:pPr>
            <a:r>
              <a:rPr lang="en" sz="1658" i="1" dirty="0">
                <a:latin typeface="Roboto Light"/>
                <a:ea typeface="Roboto Light"/>
                <a:cs typeface="Roboto Light"/>
                <a:sym typeface="Roboto Light"/>
              </a:rPr>
              <a:t>Grove St Path, Exchange Place, Sip Ave, Hamilton Park, &amp; Morris Canal</a:t>
            </a: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25755" algn="l" rtl="0">
              <a:lnSpc>
                <a:spcPct val="115000"/>
              </a:lnSpc>
              <a:spcBef>
                <a:spcPts val="0"/>
              </a:spcBef>
              <a:spcAft>
                <a:spcPts val="0"/>
              </a:spcAft>
              <a:buClr>
                <a:srgbClr val="000000"/>
              </a:buClr>
              <a:buSzPct val="93311"/>
              <a:buFont typeface="Roboto Light"/>
              <a:buChar char="●"/>
            </a:pPr>
            <a:r>
              <a:rPr lang="en" sz="1929" b="1" i="1" dirty="0">
                <a:solidFill>
                  <a:srgbClr val="000000"/>
                </a:solidFill>
                <a:latin typeface="Roboto"/>
                <a:ea typeface="Roboto"/>
                <a:cs typeface="Roboto"/>
                <a:sym typeface="Roboto"/>
              </a:rPr>
              <a:t>Customer base: </a:t>
            </a:r>
            <a:br>
              <a:rPr lang="en" sz="1800" b="1" i="1" dirty="0">
                <a:solidFill>
                  <a:srgbClr val="000000"/>
                </a:solidFill>
                <a:latin typeface="Roboto"/>
                <a:ea typeface="Roboto"/>
                <a:cs typeface="Roboto"/>
                <a:sym typeface="Roboto"/>
              </a:rPr>
            </a:br>
            <a:endParaRPr sz="1800" b="1" i="1" dirty="0">
              <a:solidFill>
                <a:srgbClr val="000000"/>
              </a:solidFill>
              <a:latin typeface="Roboto"/>
              <a:ea typeface="Roboto"/>
              <a:cs typeface="Roboto"/>
              <a:sym typeface="Roboto"/>
            </a:endParaRPr>
          </a:p>
          <a:p>
            <a:pPr marL="914400" lvl="1" indent="-318093" algn="l" rtl="0">
              <a:lnSpc>
                <a:spcPct val="115000"/>
              </a:lnSpc>
              <a:spcBef>
                <a:spcPts val="0"/>
              </a:spcBef>
              <a:spcAft>
                <a:spcPts val="0"/>
              </a:spcAft>
              <a:buClr>
                <a:srgbClr val="000000"/>
              </a:buClr>
              <a:buSzPct val="100000"/>
              <a:buFont typeface="Roboto Light"/>
              <a:buChar char="○"/>
            </a:pPr>
            <a:r>
              <a:rPr lang="en" sz="1658" i="1" dirty="0">
                <a:solidFill>
                  <a:srgbClr val="000000"/>
                </a:solidFill>
                <a:latin typeface="Roboto Light"/>
                <a:ea typeface="Roboto Light"/>
                <a:cs typeface="Roboto Light"/>
                <a:sym typeface="Roboto Light"/>
              </a:rPr>
              <a:t>City bike’s customers are mostly Subscribers , than that of one-time users</a:t>
            </a:r>
            <a:r>
              <a:rPr lang="en" sz="1658" b="1" i="1" dirty="0">
                <a:solidFill>
                  <a:srgbClr val="000000"/>
                </a:solidFill>
                <a:latin typeface="Roboto Light"/>
                <a:ea typeface="Roboto Light"/>
                <a:cs typeface="Roboto Light"/>
                <a:sym typeface="Roboto Light"/>
              </a:rPr>
              <a:t>. </a:t>
            </a:r>
            <a:br>
              <a:rPr lang="en" b="1" i="1" dirty="0">
                <a:solidFill>
                  <a:srgbClr val="000000"/>
                </a:solidFill>
                <a:latin typeface="Roboto"/>
                <a:ea typeface="Roboto"/>
                <a:cs typeface="Roboto"/>
                <a:sym typeface="Roboto"/>
              </a:rPr>
            </a:b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32719" algn="l" rtl="0">
              <a:lnSpc>
                <a:spcPct val="115000"/>
              </a:lnSpc>
              <a:spcBef>
                <a:spcPts val="0"/>
              </a:spcBef>
              <a:spcAft>
                <a:spcPts val="0"/>
              </a:spcAft>
              <a:buClr>
                <a:srgbClr val="000000"/>
              </a:buClr>
              <a:buSzPct val="100000"/>
              <a:buFont typeface="Roboto Light"/>
              <a:buChar char="●"/>
            </a:pPr>
            <a:r>
              <a:rPr lang="en" sz="1929" i="1" dirty="0">
                <a:solidFill>
                  <a:srgbClr val="000000"/>
                </a:solidFill>
                <a:latin typeface="Roboto Light"/>
                <a:ea typeface="Roboto Light"/>
                <a:cs typeface="Roboto Light"/>
                <a:sym typeface="Roboto Light"/>
              </a:rPr>
              <a:t> </a:t>
            </a:r>
            <a:r>
              <a:rPr lang="en" sz="1929" b="1" i="1" dirty="0">
                <a:solidFill>
                  <a:srgbClr val="000000"/>
                </a:solidFill>
                <a:latin typeface="Roboto"/>
                <a:ea typeface="Roboto"/>
                <a:cs typeface="Roboto"/>
                <a:sym typeface="Roboto"/>
              </a:rPr>
              <a:t>Citi Bike customer behavior:</a:t>
            </a:r>
            <a:br>
              <a:rPr lang="en" sz="1929" b="1" i="1" dirty="0">
                <a:solidFill>
                  <a:srgbClr val="000000"/>
                </a:solidFill>
                <a:latin typeface="Roboto"/>
                <a:ea typeface="Roboto"/>
                <a:cs typeface="Roboto"/>
                <a:sym typeface="Roboto"/>
              </a:rPr>
            </a:br>
            <a:endParaRPr sz="1929" b="1" i="1" dirty="0">
              <a:solidFill>
                <a:srgbClr val="000000"/>
              </a:solidFill>
              <a:latin typeface="Roboto"/>
              <a:ea typeface="Roboto"/>
              <a:cs typeface="Roboto"/>
              <a:sym typeface="Roboto"/>
            </a:endParaRPr>
          </a:p>
          <a:p>
            <a:pPr marL="914400" lvl="1" indent="-318093" algn="l" rtl="0">
              <a:lnSpc>
                <a:spcPct val="115000"/>
              </a:lnSpc>
              <a:spcBef>
                <a:spcPts val="0"/>
              </a:spcBef>
              <a:spcAft>
                <a:spcPts val="0"/>
              </a:spcAft>
              <a:buClr>
                <a:srgbClr val="000000"/>
              </a:buClr>
              <a:buSzPct val="100000"/>
              <a:buFont typeface="Roboto Light"/>
              <a:buChar char="○"/>
            </a:pPr>
            <a:r>
              <a:rPr lang="en-IN" sz="1658" i="1" dirty="0">
                <a:solidFill>
                  <a:srgbClr val="000000"/>
                </a:solidFill>
                <a:latin typeface="Roboto Light"/>
                <a:ea typeface="Roboto Light"/>
                <a:cs typeface="Roboto Light"/>
                <a:sym typeface="Roboto Light"/>
              </a:rPr>
              <a:t>On Average Longest  trips are taken by the age group of 35-44 , shortest trips are taken by 18-24 age group respectively.</a:t>
            </a:r>
            <a:endParaRPr sz="1658" i="1" dirty="0">
              <a:solidFill>
                <a:srgbClr val="000000"/>
              </a:solidFill>
              <a:latin typeface="Roboto Light"/>
              <a:ea typeface="Roboto Light"/>
              <a:cs typeface="Roboto Light"/>
              <a:sym typeface="Roboto Light"/>
            </a:endParaRPr>
          </a:p>
          <a:p>
            <a:pPr marL="0" lvl="0" indent="0" algn="l" rtl="0">
              <a:lnSpc>
                <a:spcPct val="115000"/>
              </a:lnSpc>
              <a:spcBef>
                <a:spcPts val="1200"/>
              </a:spcBef>
              <a:spcAft>
                <a:spcPts val="1200"/>
              </a:spcAft>
              <a:buNone/>
            </a:pPr>
            <a:endParaRPr sz="1800" dirty="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actions:</a:t>
            </a:r>
            <a:endParaRPr sz="2700"/>
          </a:p>
        </p:txBody>
      </p:sp>
      <p:sp>
        <p:nvSpPr>
          <p:cNvPr id="133" name="Google Shape;133;p25"/>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dirty="0">
                <a:latin typeface="Roboto"/>
                <a:ea typeface="Roboto"/>
                <a:cs typeface="Roboto"/>
                <a:sym typeface="Roboto"/>
              </a:rPr>
              <a:t>Product recommendations:</a:t>
            </a:r>
            <a:endParaRPr b="1" i="1" dirty="0">
              <a:latin typeface="Roboto"/>
              <a:ea typeface="Roboto"/>
              <a:cs typeface="Roboto"/>
              <a:sym typeface="Roboto"/>
            </a:endParaRPr>
          </a:p>
          <a:p>
            <a:pPr marL="457200" lvl="0" indent="-342900" algn="l" rtl="0">
              <a:spcBef>
                <a:spcPts val="1200"/>
              </a:spcBef>
              <a:spcAft>
                <a:spcPts val="0"/>
              </a:spcAft>
              <a:buSzPts val="1800"/>
              <a:buChar char="●"/>
            </a:pPr>
            <a:r>
              <a:rPr lang="en" i="1" dirty="0"/>
              <a:t>Install more bikes at </a:t>
            </a:r>
            <a:r>
              <a:rPr lang="en-IN" i="1" dirty="0"/>
              <a:t>Grove St PATH</a:t>
            </a:r>
            <a:r>
              <a:rPr lang="en" sz="1635" i="1" dirty="0"/>
              <a:t> , </a:t>
            </a:r>
            <a:r>
              <a:rPr lang="en-IN" sz="1635" i="1" dirty="0"/>
              <a:t>Exchange Place</a:t>
            </a:r>
            <a:r>
              <a:rPr lang="en" sz="1635" i="1" dirty="0"/>
              <a:t>,</a:t>
            </a:r>
            <a:r>
              <a:rPr lang="en-IN" sz="1635" i="1" dirty="0"/>
              <a:t> Sip Ave</a:t>
            </a:r>
            <a:r>
              <a:rPr lang="en" sz="1635" i="1" dirty="0"/>
              <a:t>, </a:t>
            </a:r>
            <a:r>
              <a:rPr lang="en-IN" sz="1635" i="1" dirty="0"/>
              <a:t>Hamilton Park</a:t>
            </a:r>
            <a:r>
              <a:rPr lang="en" sz="1635" i="1" dirty="0"/>
              <a:t>,</a:t>
            </a:r>
            <a:r>
              <a:rPr lang="en-IN" sz="1635" i="1" dirty="0"/>
              <a:t> Morris Canal</a:t>
            </a:r>
            <a:r>
              <a:rPr lang="en" sz="1635" i="1" dirty="0"/>
              <a:t> , as they are the top 5 pickup locations.</a:t>
            </a:r>
            <a:endParaRPr sz="1635" i="1" dirty="0"/>
          </a:p>
          <a:p>
            <a:pPr marL="0" lvl="0" indent="0" algn="l" rtl="0">
              <a:spcBef>
                <a:spcPts val="1200"/>
              </a:spcBef>
              <a:spcAft>
                <a:spcPts val="0"/>
              </a:spcAft>
              <a:buNone/>
            </a:pPr>
            <a:r>
              <a:rPr lang="en" b="1" i="1" dirty="0">
                <a:latin typeface="Roboto"/>
                <a:ea typeface="Roboto"/>
                <a:cs typeface="Roboto"/>
                <a:sym typeface="Roboto"/>
              </a:rPr>
              <a:t>Marketing recommendations:</a:t>
            </a:r>
            <a:endParaRPr b="1" i="1" dirty="0">
              <a:latin typeface="Roboto"/>
              <a:ea typeface="Roboto"/>
              <a:cs typeface="Roboto"/>
              <a:sym typeface="Roboto"/>
            </a:endParaRPr>
          </a:p>
          <a:p>
            <a:pPr marL="457200" lvl="0" indent="-342900" algn="l" rtl="0">
              <a:spcBef>
                <a:spcPts val="1200"/>
              </a:spcBef>
              <a:spcAft>
                <a:spcPts val="0"/>
              </a:spcAft>
              <a:buSzPts val="1800"/>
              <a:buChar char="●"/>
            </a:pPr>
            <a:r>
              <a:rPr lang="en" i="1" dirty="0"/>
              <a:t>The Citi Bike customer base is mostly </a:t>
            </a:r>
            <a:r>
              <a:rPr lang="en" i="1" dirty="0">
                <a:solidFill>
                  <a:srgbClr val="FF0000"/>
                </a:solidFill>
              </a:rPr>
              <a:t>Subscribers </a:t>
            </a:r>
            <a:r>
              <a:rPr lang="en" i="1" dirty="0"/>
              <a:t>aged between ,35-44 who are most active during Weekdays (Wednesday,Thursday).This tells us that they are probably people who live in New York and use Citi Bikes to commute. Marketing and advertising campaigns should therefore target this particular demographic. </a:t>
            </a:r>
            <a:endParaRPr i="1" dirty="0"/>
          </a:p>
          <a:p>
            <a:pPr marL="914400" lvl="0" indent="0" algn="l" rtl="0">
              <a:spcBef>
                <a:spcPts val="1200"/>
              </a:spcBef>
              <a:spcAft>
                <a:spcPts val="1200"/>
              </a:spcAft>
              <a:buNone/>
            </a:pPr>
            <a:endParaRPr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Goal:</a:t>
            </a: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dirty="0"/>
              <a:t>To better understand the behavior of Citi Bike’s customer base (both one-time users and subscribers) and how they use Citi Bikes</a:t>
            </a:r>
            <a:br>
              <a:rPr lang="en" i="1" dirty="0"/>
            </a:br>
            <a:endParaRPr i="1" dirty="0"/>
          </a:p>
          <a:p>
            <a:pPr marL="457200" lvl="0" indent="-342900" algn="l" rtl="0">
              <a:spcBef>
                <a:spcPts val="0"/>
              </a:spcBef>
              <a:spcAft>
                <a:spcPts val="0"/>
              </a:spcAft>
              <a:buSzPts val="1800"/>
              <a:buChar char="●"/>
            </a:pPr>
            <a:r>
              <a:rPr lang="en" i="1" dirty="0"/>
              <a:t>This will help us to:</a:t>
            </a:r>
            <a:br>
              <a:rPr lang="en" i="1" dirty="0"/>
            </a:br>
            <a:endParaRPr i="1" dirty="0"/>
          </a:p>
          <a:p>
            <a:pPr marL="914400" lvl="1" indent="-317500" algn="l" rtl="0">
              <a:spcBef>
                <a:spcPts val="0"/>
              </a:spcBef>
              <a:spcAft>
                <a:spcPts val="0"/>
              </a:spcAft>
              <a:buSzPts val="1400"/>
              <a:buChar char="○"/>
            </a:pPr>
            <a:r>
              <a:rPr lang="en" i="1" dirty="0"/>
              <a:t>Identify where more bikes should be installed</a:t>
            </a:r>
            <a:endParaRPr i="1" dirty="0"/>
          </a:p>
          <a:p>
            <a:pPr marL="914400" lvl="1" indent="-317500" algn="l" rtl="0">
              <a:spcBef>
                <a:spcPts val="0"/>
              </a:spcBef>
              <a:spcAft>
                <a:spcPts val="0"/>
              </a:spcAft>
              <a:buSzPts val="1400"/>
              <a:buChar char="○"/>
            </a:pPr>
            <a:r>
              <a:rPr lang="en" i="1" dirty="0"/>
              <a:t>Create targeted marketing campaigns that will appeal to different customer segments</a:t>
            </a:r>
            <a:endParaRPr i="1" dirty="0"/>
          </a:p>
          <a:p>
            <a:pPr marL="914400" lvl="0" indent="0" algn="l" rtl="0">
              <a:spcBef>
                <a:spcPts val="1200"/>
              </a:spcBef>
              <a:spcAft>
                <a:spcPts val="1200"/>
              </a:spcAft>
              <a:buNone/>
            </a:pPr>
            <a:endParaRPr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marL="914400" lvl="0" indent="0" algn="l" rtl="0">
              <a:spcBef>
                <a:spcPts val="0"/>
              </a:spcBef>
              <a:spcAft>
                <a:spcPts val="1200"/>
              </a:spcAft>
              <a:buNone/>
            </a:pP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
              <a:t>What are the most popular Citi Bike pick-up locations?</a:t>
            </a:r>
            <a:endParaRPr/>
          </a:p>
        </p:txBody>
      </p:sp>
      <p:sp>
        <p:nvSpPr>
          <p:cNvPr id="87" name="Google Shape;87;p17"/>
          <p:cNvSpPr txBox="1">
            <a:spLocks noGrp="1"/>
          </p:cNvSpPr>
          <p:nvPr>
            <p:ph type="body" idx="1"/>
          </p:nvPr>
        </p:nvSpPr>
        <p:spPr>
          <a:xfrm>
            <a:off x="311700" y="935831"/>
            <a:ext cx="8267700" cy="3633044"/>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FF0000"/>
              </a:buClr>
              <a:buSzPts val="1800"/>
              <a:buNone/>
            </a:pPr>
            <a:endParaRPr i="1" dirty="0">
              <a:solidFill>
                <a:srgbClr val="FF0000"/>
              </a:solidFill>
            </a:endParaRPr>
          </a:p>
          <a:p>
            <a:pPr marL="914400" lvl="0" indent="0" algn="l"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700-000006000000}"/>
              </a:ext>
            </a:extLst>
          </p:cNvPr>
          <p:cNvGraphicFramePr>
            <a:graphicFrameLocks/>
          </p:cNvGraphicFramePr>
          <p:nvPr>
            <p:extLst>
              <p:ext uri="{D42A27DB-BD31-4B8C-83A1-F6EECF244321}">
                <p14:modId xmlns:p14="http://schemas.microsoft.com/office/powerpoint/2010/main" val="1594961664"/>
              </p:ext>
            </p:extLst>
          </p:nvPr>
        </p:nvGraphicFramePr>
        <p:xfrm>
          <a:off x="971550" y="1362769"/>
          <a:ext cx="5757863" cy="3416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How does the average trip duration vary across different age groups?</a:t>
            </a:r>
            <a:endParaRPr/>
          </a:p>
        </p:txBody>
      </p:sp>
      <p:sp>
        <p:nvSpPr>
          <p:cNvPr id="93" name="Google Shape;93;p18"/>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914400" lvl="0" indent="0"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600-000004000000}"/>
              </a:ext>
            </a:extLst>
          </p:cNvPr>
          <p:cNvGraphicFramePr>
            <a:graphicFrameLocks/>
          </p:cNvGraphicFramePr>
          <p:nvPr>
            <p:extLst>
              <p:ext uri="{D42A27DB-BD31-4B8C-83A1-F6EECF244321}">
                <p14:modId xmlns:p14="http://schemas.microsoft.com/office/powerpoint/2010/main" val="2326119329"/>
              </p:ext>
            </p:extLst>
          </p:nvPr>
        </p:nvGraphicFramePr>
        <p:xfrm>
          <a:off x="392906" y="1443038"/>
          <a:ext cx="4807744" cy="325543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8411C5F-2D62-D2A4-82E2-A1ECA29B7472}"/>
              </a:ext>
            </a:extLst>
          </p:cNvPr>
          <p:cNvSpPr txBox="1"/>
          <p:nvPr/>
        </p:nvSpPr>
        <p:spPr>
          <a:xfrm>
            <a:off x="5986463" y="2328863"/>
            <a:ext cx="2378867" cy="2031325"/>
          </a:xfrm>
          <a:prstGeom prst="rect">
            <a:avLst/>
          </a:prstGeom>
          <a:noFill/>
        </p:spPr>
        <p:txBody>
          <a:bodyPr wrap="square" rtlCol="0">
            <a:spAutoFit/>
          </a:bodyPr>
          <a:lstStyle/>
          <a:p>
            <a:r>
              <a:rPr lang="en-IN" dirty="0"/>
              <a:t>We have most average trip duration for 75+ years age group than that of other age groups. The next highest duration goes with the age group of 18-24 and the rest has only slight differences in the average trip durations.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3. Which age group rents the most bikes?</a:t>
            </a:r>
            <a:endParaRPr dirty="0"/>
          </a:p>
        </p:txBody>
      </p:sp>
      <p:sp>
        <p:nvSpPr>
          <p:cNvPr id="99" name="Google Shape;99;p19"/>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500-000003000000}"/>
              </a:ext>
            </a:extLst>
          </p:cNvPr>
          <p:cNvGraphicFramePr>
            <a:graphicFrameLocks/>
          </p:cNvGraphicFramePr>
          <p:nvPr>
            <p:extLst>
              <p:ext uri="{D42A27DB-BD31-4B8C-83A1-F6EECF244321}">
                <p14:modId xmlns:p14="http://schemas.microsoft.com/office/powerpoint/2010/main" val="1284390302"/>
              </p:ext>
            </p:extLst>
          </p:nvPr>
        </p:nvGraphicFramePr>
        <p:xfrm>
          <a:off x="471488" y="1391000"/>
          <a:ext cx="4993481" cy="33074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CD6A616-D9FE-858A-2B2B-434399D2AB1A}"/>
              </a:ext>
            </a:extLst>
          </p:cNvPr>
          <p:cNvSpPr txBox="1"/>
          <p:nvPr/>
        </p:nvSpPr>
        <p:spPr>
          <a:xfrm>
            <a:off x="5743575" y="2082105"/>
            <a:ext cx="2700338" cy="2246769"/>
          </a:xfrm>
          <a:prstGeom prst="rect">
            <a:avLst/>
          </a:prstGeom>
          <a:noFill/>
        </p:spPr>
        <p:txBody>
          <a:bodyPr wrap="square" rtlCol="0">
            <a:spAutoFit/>
          </a:bodyPr>
          <a:lstStyle/>
          <a:p>
            <a:r>
              <a:rPr lang="en-IN" dirty="0"/>
              <a:t>As we can see people with 35-44 years age group(7697 bikes) rents the most bikes . The next goes age group of 25-34 (4002 bikes) and so on. </a:t>
            </a:r>
          </a:p>
          <a:p>
            <a:endParaRPr lang="en-IN" dirty="0"/>
          </a:p>
          <a:p>
            <a:r>
              <a:rPr lang="en-IN" dirty="0"/>
              <a:t>The least number of bikes are rented by age groups 75+(55 bikes) , followed by 18-24  years (54 bikes)age group.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5" name="Google Shape;105;p20"/>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1492974916"/>
              </p:ext>
            </p:extLst>
          </p:nvPr>
        </p:nvGraphicFramePr>
        <p:xfrm>
          <a:off x="392907" y="1391000"/>
          <a:ext cx="5457826" cy="34164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E5969FEF-E11C-21DA-39F1-6D2A42B30920}"/>
              </a:ext>
            </a:extLst>
          </p:cNvPr>
          <p:cNvSpPr txBox="1"/>
          <p:nvPr/>
        </p:nvSpPr>
        <p:spPr>
          <a:xfrm>
            <a:off x="5931940" y="1578769"/>
            <a:ext cx="2433391" cy="2462213"/>
          </a:xfrm>
          <a:prstGeom prst="rect">
            <a:avLst/>
          </a:prstGeom>
          <a:noFill/>
        </p:spPr>
        <p:txBody>
          <a:bodyPr wrap="square" rtlCol="0">
            <a:spAutoFit/>
          </a:bodyPr>
          <a:lstStyle/>
          <a:p>
            <a:r>
              <a:rPr lang="en-IN" dirty="0"/>
              <a:t>We can see that there is a huge difference in No. of bikes rented by Onetime users and subscribers . Obviously, the number of bikes rented by subscribers are more and are represented by red </a:t>
            </a:r>
            <a:r>
              <a:rPr lang="en-IN" dirty="0" err="1"/>
              <a:t>color</a:t>
            </a:r>
            <a:r>
              <a:rPr lang="en-IN" dirty="0"/>
              <a:t> graphical area  and One-time users are less , represented by blue graph.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a:t>
            </a:r>
            <a:r>
              <a:rPr lang="en" sz="2700">
                <a:latin typeface="Oswald"/>
                <a:ea typeface="Oswald"/>
                <a:cs typeface="Oswald"/>
                <a:sym typeface="Oswald"/>
              </a:rPr>
              <a:t>Do factors like weather and age impact the average bike trip duration? </a:t>
            </a:r>
            <a:endParaRPr sz="2700"/>
          </a:p>
        </p:txBody>
      </p:sp>
      <p:sp>
        <p:nvSpPr>
          <p:cNvPr id="111" name="Google Shape;111;p21"/>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3747315491"/>
              </p:ext>
            </p:extLst>
          </p:nvPr>
        </p:nvGraphicFramePr>
        <p:xfrm>
          <a:off x="414339" y="1391000"/>
          <a:ext cx="5422105" cy="330747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FB05A85B-62A2-99C6-E44A-0E4C19D943C7}"/>
              </a:ext>
            </a:extLst>
          </p:cNvPr>
          <p:cNvSpPr txBox="1"/>
          <p:nvPr/>
        </p:nvSpPr>
        <p:spPr>
          <a:xfrm>
            <a:off x="6043613" y="2400300"/>
            <a:ext cx="2450306" cy="1169551"/>
          </a:xfrm>
          <a:prstGeom prst="rect">
            <a:avLst/>
          </a:prstGeom>
          <a:noFill/>
        </p:spPr>
        <p:txBody>
          <a:bodyPr wrap="square" rtlCol="0">
            <a:spAutoFit/>
          </a:bodyPr>
          <a:lstStyle/>
          <a:p>
            <a:r>
              <a:rPr lang="en-IN" dirty="0"/>
              <a:t>We can see that the average trip duration in both spring and winter is higher for One-time users than that of </a:t>
            </a:r>
            <a:r>
              <a:rPr lang="en-IN"/>
              <a:t>the subscribers.</a:t>
            </a: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632</Words>
  <Application>Microsoft Office PowerPoint</Application>
  <PresentationFormat>On-screen Show (16:9)</PresentationFormat>
  <Paragraphs>53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Oswald Medium</vt:lpstr>
      <vt:lpstr>Roboto Light</vt:lpstr>
      <vt:lpstr>Comic Sans MS</vt:lpstr>
      <vt:lpstr>Nunito Light</vt:lpstr>
      <vt:lpstr>Oswald</vt:lpstr>
      <vt:lpstr>Arial</vt:lpstr>
      <vt:lpstr>Roboto</vt:lpstr>
      <vt:lpstr>Simple Light</vt:lpstr>
      <vt:lpstr>Citi Bike Data Analysis</vt:lpstr>
      <vt:lpstr>Project Goal:</vt:lpstr>
      <vt:lpstr>Key questions:</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5. Do factors like weather and age impact the average bike trip duration? </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Analysis</dc:title>
  <dc:creator>Sherlock</dc:creator>
  <cp:lastModifiedBy>sireesha gar</cp:lastModifiedBy>
  <cp:revision>7</cp:revision>
  <dcterms:modified xsi:type="dcterms:W3CDTF">2023-05-04T14:46:15Z</dcterms:modified>
</cp:coreProperties>
</file>