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sldIdLst>
    <p:sldId id="256" r:id="rId2"/>
    <p:sldId id="260" r:id="rId3"/>
    <p:sldId id="267" r:id="rId4"/>
    <p:sldId id="281" r:id="rId5"/>
    <p:sldId id="274" r:id="rId6"/>
    <p:sldId id="258" r:id="rId7"/>
    <p:sldId id="261" r:id="rId8"/>
    <p:sldId id="278" r:id="rId9"/>
    <p:sldId id="280" r:id="rId10"/>
    <p:sldId id="270" r:id="rId11"/>
    <p:sldId id="272" r:id="rId12"/>
    <p:sldId id="265" r:id="rId13"/>
    <p:sldId id="275" r:id="rId14"/>
    <p:sldId id="271" r:id="rId15"/>
    <p:sldId id="273"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D4B606-A674-499A-ADE1-46A5A0E51931}" type="datetimeFigureOut">
              <a:rPr lang="en-US" smtClean="0"/>
              <a:pPr/>
              <a:t>12/3/2019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4B606-A674-499A-ADE1-46A5A0E51931}"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4B606-A674-499A-ADE1-46A5A0E51931}"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D4B606-A674-499A-ADE1-46A5A0E51931}"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D4B606-A674-499A-ADE1-46A5A0E51931}" type="datetimeFigureOut">
              <a:rPr lang="en-US" smtClean="0"/>
              <a:pPr/>
              <a:t>12/3/2019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D4B606-A674-499A-ADE1-46A5A0E51931}" type="datetimeFigureOut">
              <a:rPr lang="en-US" smtClean="0"/>
              <a:pPr/>
              <a:t>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D4B606-A674-499A-ADE1-46A5A0E51931}" type="datetimeFigureOut">
              <a:rPr lang="en-US" smtClean="0"/>
              <a:pPr/>
              <a:t>12/3/2019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D4B606-A674-499A-ADE1-46A5A0E51931}" type="datetimeFigureOut">
              <a:rPr lang="en-US" smtClean="0"/>
              <a:pPr/>
              <a:t>12/3/2019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4B606-A674-499A-ADE1-46A5A0E51931}" type="datetimeFigureOut">
              <a:rPr lang="en-US" smtClean="0"/>
              <a:pPr/>
              <a:t>12/3/2019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D4B606-A674-499A-ADE1-46A5A0E51931}" type="datetimeFigureOut">
              <a:rPr lang="en-US" smtClean="0"/>
              <a:pPr/>
              <a:t>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0E2FBC-F8FC-4A39-8ECB-3D620251191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D4B606-A674-499A-ADE1-46A5A0E51931}" type="datetimeFigureOut">
              <a:rPr lang="en-US" smtClean="0"/>
              <a:pPr/>
              <a:t>12/3/2019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70E2FBC-F8FC-4A39-8ECB-3D620251191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D4B606-A674-499A-ADE1-46A5A0E51931}" type="datetimeFigureOut">
              <a:rPr lang="en-US" smtClean="0"/>
              <a:pPr/>
              <a:t>12/3/2019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0E2FBC-F8FC-4A39-8ECB-3D620251191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428736"/>
            <a:ext cx="7772400" cy="1470025"/>
          </a:xfrm>
        </p:spPr>
        <p:txBody>
          <a:bodyPr>
            <a:normAutofit fontScale="90000"/>
          </a:bodyPr>
          <a:lstStyle/>
          <a:p>
            <a:r>
              <a:rPr lang="en-US" b="1" smtClean="0"/>
              <a:t>Bank Analysis on </a:t>
            </a:r>
            <a:br>
              <a:rPr lang="en-US" b="1" smtClean="0"/>
            </a:br>
            <a:r>
              <a:rPr lang="en-US" b="1" smtClean="0"/>
              <a:t>IT Customers </a:t>
            </a:r>
            <a:endParaRPr lang="en-IN" b="1" dirty="0"/>
          </a:p>
        </p:txBody>
      </p:sp>
      <p:sp>
        <p:nvSpPr>
          <p:cNvPr id="3" name="Subtitle 2"/>
          <p:cNvSpPr>
            <a:spLocks noGrp="1"/>
          </p:cNvSpPr>
          <p:nvPr>
            <p:ph type="subTitle" idx="1"/>
          </p:nvPr>
        </p:nvSpPr>
        <p:spPr>
          <a:xfrm>
            <a:off x="533400" y="3228536"/>
            <a:ext cx="8039128" cy="2557918"/>
          </a:xfrm>
        </p:spPr>
        <p:txBody>
          <a:bodyPr>
            <a:noAutofit/>
          </a:bodyPr>
          <a:lstStyle/>
          <a:p>
            <a:pPr algn="just"/>
            <a:endParaRPr lang="en-US" sz="1400" b="1" dirty="0" smtClean="0"/>
          </a:p>
          <a:p>
            <a:pPr algn="just"/>
            <a:endParaRPr lang="en-US" sz="1400" b="1" dirty="0" smtClean="0"/>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132" y="141380"/>
            <a:ext cx="8229600" cy="1143000"/>
          </a:xfrm>
        </p:spPr>
        <p:txBody>
          <a:bodyPr/>
          <a:lstStyle/>
          <a:p>
            <a:r>
              <a:rPr lang="en-US" sz="4000" dirty="0" smtClean="0">
                <a:latin typeface="Monotype Corsiva" pitchFamily="66" charset="0"/>
              </a:rPr>
              <a:t>Universe Design</a:t>
            </a:r>
            <a:endParaRPr lang="en-IN" sz="4000" dirty="0">
              <a:latin typeface="Monotype Corsiva" pitchFamily="66"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357158" y="1285860"/>
            <a:ext cx="8501122" cy="5214973"/>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US" sz="3600" dirty="0" smtClean="0">
                <a:latin typeface="Monotype Corsiva" pitchFamily="66" charset="0"/>
              </a:rPr>
              <a:t>Reports</a:t>
            </a:r>
            <a:endParaRPr lang="en-IN" sz="3600" dirty="0">
              <a:latin typeface="Monotype Corsiva" pitchFamily="66" charset="0"/>
            </a:endParaRPr>
          </a:p>
        </p:txBody>
      </p:sp>
      <p:sp>
        <p:nvSpPr>
          <p:cNvPr id="3" name="Content Placeholder 2"/>
          <p:cNvSpPr>
            <a:spLocks noGrp="1"/>
          </p:cNvSpPr>
          <p:nvPr>
            <p:ph idx="1"/>
          </p:nvPr>
        </p:nvSpPr>
        <p:spPr>
          <a:xfrm>
            <a:off x="457200" y="1252025"/>
            <a:ext cx="8229600" cy="5391685"/>
          </a:xfrm>
        </p:spPr>
        <p:txBody>
          <a:bodyPr>
            <a:normAutofit/>
          </a:bodyPr>
          <a:lstStyle/>
          <a:p>
            <a:pPr>
              <a:buFont typeface="Wingdings" pitchFamily="2" charset="2"/>
              <a:buChar char="Ø"/>
            </a:pPr>
            <a:r>
              <a:rPr lang="en-US" dirty="0" smtClean="0"/>
              <a:t>Company Wise Account Type Count</a:t>
            </a:r>
          </a:p>
          <a:p>
            <a:pPr>
              <a:buFont typeface="Wingdings" pitchFamily="2" charset="2"/>
              <a:buChar char="Ø"/>
            </a:pPr>
            <a:r>
              <a:rPr lang="en-US" dirty="0" smtClean="0"/>
              <a:t>Bank branch region wise count</a:t>
            </a:r>
          </a:p>
          <a:p>
            <a:pPr>
              <a:buFont typeface="Wingdings" pitchFamily="2" charset="2"/>
              <a:buChar char="Ø"/>
            </a:pPr>
            <a:r>
              <a:rPr lang="en-US" dirty="0" smtClean="0"/>
              <a:t>Year wise analysis on account opening date</a:t>
            </a:r>
          </a:p>
          <a:p>
            <a:pPr>
              <a:buFont typeface="Wingdings" pitchFamily="2" charset="2"/>
              <a:buChar char="Ø"/>
            </a:pPr>
            <a:r>
              <a:rPr lang="en-US" dirty="0" smtClean="0"/>
              <a:t>Company wise loan type count</a:t>
            </a:r>
          </a:p>
          <a:p>
            <a:pPr>
              <a:buFont typeface="Wingdings" pitchFamily="2" charset="2"/>
              <a:buChar char="Ø"/>
            </a:pPr>
            <a:r>
              <a:rPr lang="en-US" dirty="0" smtClean="0"/>
              <a:t>Income tax details of employees</a:t>
            </a:r>
          </a:p>
          <a:p>
            <a:pPr>
              <a:buFont typeface="Wingdings" pitchFamily="2" charset="2"/>
              <a:buChar char="Ø"/>
            </a:pPr>
            <a:r>
              <a:rPr lang="en-US" dirty="0" smtClean="0"/>
              <a:t>Age analysis for retirement policies</a:t>
            </a:r>
          </a:p>
          <a:p>
            <a:pPr>
              <a:buFont typeface="Wingdings" pitchFamily="2" charset="2"/>
              <a:buChar char="Ø"/>
            </a:pPr>
            <a:r>
              <a:rPr lang="en-IN" dirty="0" smtClean="0"/>
              <a:t>Top ten balance of the oldest customers</a:t>
            </a:r>
          </a:p>
          <a:p>
            <a:pPr>
              <a:buFont typeface="Wingdings" pitchFamily="2" charset="2"/>
              <a:buChar char="Ø"/>
            </a:pPr>
            <a:r>
              <a:rPr lang="en-US" dirty="0" smtClean="0"/>
              <a:t>Oldest customers</a:t>
            </a:r>
          </a:p>
          <a:p>
            <a:pPr>
              <a:buFont typeface="Wingdings" pitchFamily="2" charset="2"/>
              <a:buChar char="Ø"/>
            </a:pPr>
            <a:r>
              <a:rPr lang="en-US" dirty="0" smtClean="0"/>
              <a:t>Education wise account count</a:t>
            </a:r>
          </a:p>
          <a:p>
            <a:pPr>
              <a:buFont typeface="Wingdings" pitchFamily="2" charset="2"/>
              <a:buChar char="Ø"/>
            </a:pPr>
            <a:r>
              <a:rPr lang="en-US" dirty="0" smtClean="0"/>
              <a:t>Age wise analysis</a:t>
            </a:r>
          </a:p>
          <a:p>
            <a:pPr>
              <a:buFont typeface="Wingdings" pitchFamily="2" charset="2"/>
              <a:buChar char="Ø"/>
            </a:pPr>
            <a:r>
              <a:rPr lang="en-US" dirty="0" smtClean="0"/>
              <a:t>Top ten balance</a:t>
            </a:r>
            <a:endParaRPr lang="en-IN" dirty="0"/>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509588" y="1109663"/>
            <a:ext cx="8123237" cy="4638675"/>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4282" y="1214423"/>
            <a:ext cx="8429684"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6472254" cy="653210"/>
          </a:xfrm>
        </p:spPr>
        <p:txBody>
          <a:bodyPr>
            <a:normAutofit fontScale="90000"/>
          </a:bodyPr>
          <a:lstStyle/>
          <a:p>
            <a:r>
              <a:rPr lang="en-US" dirty="0" smtClean="0">
                <a:latin typeface="Monotype Corsiva" pitchFamily="66" charset="0"/>
              </a:rPr>
              <a:t>Bankers Insight</a:t>
            </a:r>
            <a:endParaRPr lang="en-IN" dirty="0">
              <a:latin typeface="Monotype Corsiva" pitchFamily="66" charset="0"/>
            </a:endParaRPr>
          </a:p>
        </p:txBody>
      </p:sp>
      <p:pic>
        <p:nvPicPr>
          <p:cNvPr id="1026" name="Picture 2" descr="C:\Users\lab5\Pictures\Insight_Wheel.png"/>
          <p:cNvPicPr>
            <a:picLocks noGrp="1" noChangeAspect="1" noChangeArrowheads="1"/>
          </p:cNvPicPr>
          <p:nvPr>
            <p:ph idx="1"/>
          </p:nvPr>
        </p:nvPicPr>
        <p:blipFill>
          <a:blip r:embed="rId2"/>
          <a:srcRect/>
          <a:stretch>
            <a:fillRect/>
          </a:stretch>
        </p:blipFill>
        <p:spPr bwMode="auto">
          <a:xfrm>
            <a:off x="1928794" y="1071523"/>
            <a:ext cx="5143535" cy="5786477"/>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ab5\Pictures\faq.jpg"/>
          <p:cNvPicPr>
            <a:picLocks noChangeAspect="1" noChangeArrowheads="1"/>
          </p:cNvPicPr>
          <p:nvPr/>
        </p:nvPicPr>
        <p:blipFill>
          <a:blip r:embed="rId2"/>
          <a:srcRect/>
          <a:stretch>
            <a:fillRect/>
          </a:stretch>
        </p:blipFill>
        <p:spPr bwMode="auto">
          <a:xfrm>
            <a:off x="2857488" y="1142984"/>
            <a:ext cx="3643337" cy="4786346"/>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lab5\Pictures\thank-you-black-text-graphic.jpg"/>
          <p:cNvPicPr>
            <a:picLocks noChangeAspect="1" noChangeArrowheads="1"/>
          </p:cNvPicPr>
          <p:nvPr/>
        </p:nvPicPr>
        <p:blipFill>
          <a:blip r:embed="rId2"/>
          <a:srcRect/>
          <a:stretch>
            <a:fillRect/>
          </a:stretch>
        </p:blipFill>
        <p:spPr bwMode="auto">
          <a:xfrm>
            <a:off x="1304925" y="942975"/>
            <a:ext cx="6534150" cy="49720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onotype Corsiva" pitchFamily="66" charset="0"/>
              </a:rPr>
              <a:t>Abstract</a:t>
            </a:r>
            <a:endParaRPr lang="en-IN" dirty="0">
              <a:latin typeface="Monotype Corsiva" pitchFamily="66" charset="0"/>
            </a:endParaRPr>
          </a:p>
        </p:txBody>
      </p:sp>
      <p:sp>
        <p:nvSpPr>
          <p:cNvPr id="3" name="Content Placeholder 2"/>
          <p:cNvSpPr>
            <a:spLocks noGrp="1"/>
          </p:cNvSpPr>
          <p:nvPr>
            <p:ph idx="1"/>
          </p:nvPr>
        </p:nvSpPr>
        <p:spPr/>
        <p:txBody>
          <a:bodyPr/>
          <a:lstStyle/>
          <a:p>
            <a:pPr>
              <a:buNone/>
            </a:pPr>
            <a:r>
              <a:rPr lang="en-US" dirty="0" smtClean="0"/>
              <a:t>    Our project works on enhancing the business of the bank from the customers who are IT employees.</a:t>
            </a:r>
          </a:p>
          <a:p>
            <a:pPr>
              <a:buNone/>
            </a:pPr>
            <a:endParaRPr lang="en-US" dirty="0" smtClean="0"/>
          </a:p>
          <a:p>
            <a:pPr>
              <a:buNone/>
            </a:pPr>
            <a:r>
              <a:rPr lang="en-US" dirty="0" smtClean="0"/>
              <a:t>    We analyze the customer interest like deposit, loans, income ,branch availability, the banks ability to attract customers  and thereby enhance the net profits of the banks both to increase the transactions of bank from the existing customers as well as to increase the no of customers.</a:t>
            </a:r>
            <a:endParaRPr lang="en-IN" dirty="0"/>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1143000"/>
          </a:xfrm>
        </p:spPr>
        <p:txBody>
          <a:bodyPr/>
          <a:lstStyle/>
          <a:p>
            <a:r>
              <a:rPr lang="en-US" dirty="0" smtClean="0">
                <a:latin typeface="Monotype Corsiva" pitchFamily="66" charset="0"/>
              </a:rPr>
              <a:t>Introduction</a:t>
            </a:r>
            <a:endParaRPr lang="en-IN" dirty="0">
              <a:latin typeface="Monotype Corsiva" pitchFamily="66" charset="0"/>
            </a:endParaRPr>
          </a:p>
        </p:txBody>
      </p:sp>
      <p:sp>
        <p:nvSpPr>
          <p:cNvPr id="3" name="Content Placeholder 2"/>
          <p:cNvSpPr>
            <a:spLocks noGrp="1"/>
          </p:cNvSpPr>
          <p:nvPr>
            <p:ph idx="1"/>
          </p:nvPr>
        </p:nvSpPr>
        <p:spPr>
          <a:xfrm>
            <a:off x="457200" y="1500174"/>
            <a:ext cx="8229600" cy="4824426"/>
          </a:xfrm>
        </p:spPr>
        <p:txBody>
          <a:bodyPr>
            <a:normAutofit fontScale="92500"/>
          </a:bodyPr>
          <a:lstStyle/>
          <a:p>
            <a:pPr>
              <a:lnSpc>
                <a:spcPct val="150000"/>
              </a:lnSpc>
              <a:buFont typeface="Wingdings" pitchFamily="2" charset="2"/>
              <a:buChar char="Ø"/>
            </a:pPr>
            <a:r>
              <a:rPr lang="en-IN" sz="2400" dirty="0" smtClean="0"/>
              <a:t>Success of banking operations is strongly correlated with the quality of customer relations and efficacy of bank processes.</a:t>
            </a:r>
          </a:p>
          <a:p>
            <a:pPr>
              <a:lnSpc>
                <a:spcPct val="150000"/>
              </a:lnSpc>
              <a:buFont typeface="Wingdings" pitchFamily="2" charset="2"/>
              <a:buChar char="Ø"/>
            </a:pPr>
            <a:r>
              <a:rPr lang="en-IN" sz="2400" dirty="0" smtClean="0"/>
              <a:t>Bank Seek means for an efficient analysis of vast amount of gathered data from the IT systems. </a:t>
            </a:r>
          </a:p>
          <a:p>
            <a:pPr>
              <a:lnSpc>
                <a:spcPct val="150000"/>
              </a:lnSpc>
              <a:buFont typeface="Wingdings" pitchFamily="2" charset="2"/>
              <a:buChar char="Ø"/>
            </a:pPr>
            <a:r>
              <a:rPr lang="en-IN" sz="2400" dirty="0" smtClean="0"/>
              <a:t>They are exploiting business intelligence (BI) technology to analyze every aspect of the data to understand interests of their clients , striving to satisfy clients needs , in an endless race for a competitive advantage in the market.</a:t>
            </a:r>
            <a:endParaRPr lang="en-IN" sz="2400" dirty="0"/>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57238" y="1447800"/>
            <a:ext cx="7629525" cy="3962400"/>
          </a:xfrm>
          <a:prstGeom prst="rect">
            <a:avLst/>
          </a:prstGeom>
          <a:noFill/>
          <a:ln w="9525">
            <a:noFill/>
            <a:miter lim="800000"/>
            <a:headEnd/>
            <a:tailEnd/>
          </a:ln>
          <a:effectLst/>
        </p:spPr>
      </p:pic>
      <p:sp>
        <p:nvSpPr>
          <p:cNvPr id="3" name="TextBox 2"/>
          <p:cNvSpPr txBox="1"/>
          <p:nvPr/>
        </p:nvSpPr>
        <p:spPr>
          <a:xfrm>
            <a:off x="2357422" y="857232"/>
            <a:ext cx="4500594" cy="584775"/>
          </a:xfrm>
          <a:prstGeom prst="rect">
            <a:avLst/>
          </a:prstGeom>
          <a:noFill/>
        </p:spPr>
        <p:txBody>
          <a:bodyPr wrap="square" rtlCol="0">
            <a:spAutoFit/>
          </a:bodyPr>
          <a:lstStyle/>
          <a:p>
            <a:r>
              <a:rPr lang="en-US" sz="3200" dirty="0" smtClean="0">
                <a:solidFill>
                  <a:schemeClr val="accent2">
                    <a:lumMod val="75000"/>
                  </a:schemeClr>
                </a:solidFill>
                <a:latin typeface="Monotype Corsiva" pitchFamily="66" charset="0"/>
              </a:rPr>
              <a:t>Project Flow</a:t>
            </a:r>
            <a:endParaRPr lang="en-IN" sz="3200" dirty="0">
              <a:solidFill>
                <a:schemeClr val="accent2">
                  <a:lumMod val="75000"/>
                </a:schemeClr>
              </a:solidFill>
              <a:latin typeface="Monotype Corsiva"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lab5\Pictures\solutions.jpg"/>
          <p:cNvPicPr>
            <a:picLocks noChangeAspect="1" noChangeArrowheads="1"/>
          </p:cNvPicPr>
          <p:nvPr/>
        </p:nvPicPr>
        <p:blipFill>
          <a:blip r:embed="rId2"/>
          <a:srcRect/>
          <a:stretch>
            <a:fillRect/>
          </a:stretch>
        </p:blipFill>
        <p:spPr bwMode="auto">
          <a:xfrm>
            <a:off x="1214414" y="1214422"/>
            <a:ext cx="6858000" cy="5467350"/>
          </a:xfrm>
          <a:prstGeom prst="rect">
            <a:avLst/>
          </a:prstGeom>
          <a:noFill/>
        </p:spPr>
      </p:pic>
      <p:sp>
        <p:nvSpPr>
          <p:cNvPr id="3" name="TextBox 2"/>
          <p:cNvSpPr txBox="1"/>
          <p:nvPr/>
        </p:nvSpPr>
        <p:spPr>
          <a:xfrm>
            <a:off x="642910" y="642918"/>
            <a:ext cx="5227713" cy="646331"/>
          </a:xfrm>
          <a:prstGeom prst="rect">
            <a:avLst/>
          </a:prstGeom>
          <a:noFill/>
        </p:spPr>
        <p:txBody>
          <a:bodyPr wrap="none" rtlCol="0">
            <a:spAutoFit/>
          </a:bodyPr>
          <a:lstStyle/>
          <a:p>
            <a:r>
              <a:rPr lang="en-US" sz="3600" b="1" dirty="0" smtClean="0">
                <a:solidFill>
                  <a:schemeClr val="accent2">
                    <a:lumMod val="75000"/>
                  </a:schemeClr>
                </a:solidFill>
                <a:latin typeface="Monotype Corsiva" pitchFamily="66" charset="0"/>
              </a:rPr>
              <a:t>Reporting departments in bank</a:t>
            </a:r>
            <a:endParaRPr lang="en-IN" sz="3600" b="1" dirty="0">
              <a:solidFill>
                <a:schemeClr val="accent2">
                  <a:lumMod val="75000"/>
                </a:schemeClr>
              </a:solidFill>
              <a:latin typeface="Monotype Corsiva" pitchFamily="66" charset="0"/>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160441"/>
            <a:ext cx="8329642" cy="5697559"/>
          </a:xfrm>
        </p:spPr>
        <p:txBody>
          <a:bodyPr>
            <a:normAutofit/>
          </a:bodyPr>
          <a:lstStyle/>
          <a:p>
            <a:pPr>
              <a:buNone/>
            </a:pPr>
            <a:r>
              <a:rPr lang="en-US" sz="4300" b="1" dirty="0" smtClean="0">
                <a:solidFill>
                  <a:schemeClr val="accent2">
                    <a:lumMod val="75000"/>
                  </a:schemeClr>
                </a:solidFill>
                <a:latin typeface="Monotype Corsiva" pitchFamily="66" charset="0"/>
              </a:rPr>
              <a:t>Tools Requirements</a:t>
            </a:r>
          </a:p>
          <a:p>
            <a:endParaRPr lang="en-IN" b="1" dirty="0"/>
          </a:p>
          <a:p>
            <a:pPr>
              <a:lnSpc>
                <a:spcPct val="110000"/>
              </a:lnSpc>
              <a:buFont typeface="Wingdings" pitchFamily="2" charset="2"/>
              <a:buChar char="Ø"/>
            </a:pPr>
            <a:r>
              <a:rPr lang="en-US" sz="3000" dirty="0" smtClean="0"/>
              <a:t>Oracle </a:t>
            </a:r>
            <a:r>
              <a:rPr lang="en-US" sz="3000" dirty="0"/>
              <a:t>9i client and access to oracle 9i server</a:t>
            </a:r>
            <a:endParaRPr lang="en-IN" sz="3000" dirty="0"/>
          </a:p>
          <a:p>
            <a:pPr>
              <a:lnSpc>
                <a:spcPct val="110000"/>
              </a:lnSpc>
              <a:buFont typeface="Wingdings" pitchFamily="2" charset="2"/>
              <a:buChar char="Ø"/>
            </a:pPr>
            <a:r>
              <a:rPr lang="en-US" sz="3000" dirty="0" err="1"/>
              <a:t>Informatica</a:t>
            </a:r>
            <a:r>
              <a:rPr lang="en-US" sz="3000" dirty="0"/>
              <a:t> </a:t>
            </a:r>
            <a:r>
              <a:rPr lang="en-US" sz="3000" dirty="0" smtClean="0"/>
              <a:t>9.5.1</a:t>
            </a:r>
          </a:p>
          <a:p>
            <a:pPr>
              <a:lnSpc>
                <a:spcPct val="110000"/>
              </a:lnSpc>
              <a:buFont typeface="Wingdings" pitchFamily="2" charset="2"/>
              <a:buChar char="Ø"/>
            </a:pPr>
            <a:r>
              <a:rPr lang="en-US" sz="3000" smtClean="0"/>
              <a:t>IDT</a:t>
            </a:r>
            <a:endParaRPr lang="en-IN" sz="3000" dirty="0"/>
          </a:p>
          <a:p>
            <a:pPr>
              <a:lnSpc>
                <a:spcPct val="110000"/>
              </a:lnSpc>
              <a:buFont typeface="Wingdings" pitchFamily="2" charset="2"/>
              <a:buChar char="Ø"/>
            </a:pPr>
            <a:r>
              <a:rPr lang="en-US" sz="3000" dirty="0"/>
              <a:t>BOXI </a:t>
            </a:r>
            <a:r>
              <a:rPr lang="en-US" sz="3000" dirty="0" smtClean="0"/>
              <a:t>R4 </a:t>
            </a:r>
            <a:endParaRPr lang="en-IN" sz="3000" dirty="0"/>
          </a:p>
          <a:p>
            <a:pPr>
              <a:lnSpc>
                <a:spcPct val="150000"/>
              </a:lnSpc>
              <a:buFont typeface="Wingdings" pitchFamily="2" charset="2"/>
              <a:buChar char="Ø"/>
            </a:pPr>
            <a:endParaRPr lang="en-IN"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ChangeArrowheads="1"/>
          </p:cNvSpPr>
          <p:nvPr/>
        </p:nvSpPr>
        <p:spPr bwMode="auto">
          <a:xfrm>
            <a:off x="0" y="0"/>
            <a:ext cx="2638864" cy="80021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none" strike="noStrike" cap="none" normalizeH="0" baseline="0" dirty="0" smtClean="0">
                <a:ln>
                  <a:noFill/>
                </a:ln>
                <a:solidFill>
                  <a:schemeClr val="accent2">
                    <a:lumMod val="75000"/>
                  </a:schemeClr>
                </a:solidFill>
                <a:effectLst/>
                <a:latin typeface="Monotype Corsiva" pitchFamily="66" charset="0"/>
                <a:ea typeface="Times New Roman" pitchFamily="18" charset="0"/>
                <a:cs typeface="Arabic Typesetting" pitchFamily="66" charset="-78"/>
              </a:rPr>
              <a:t>Schema Structure :</a:t>
            </a:r>
            <a:r>
              <a:rPr kumimoji="0" lang="en-US" sz="2800" b="1" i="1" u="none" strike="noStrike" cap="none" normalizeH="0" baseline="0" dirty="0" smtClean="0">
                <a:ln>
                  <a:noFill/>
                </a:ln>
                <a:solidFill>
                  <a:schemeClr val="tx1"/>
                </a:solidFill>
                <a:effectLst/>
                <a:latin typeface="Monotype Corsiva" pitchFamily="66" charset="0"/>
                <a:ea typeface="Times New Roman" pitchFamily="18" charset="0"/>
                <a:cs typeface="Arabic Typesetting" pitchFamily="66" charset="-78"/>
              </a:rPr>
              <a:t> </a:t>
            </a:r>
            <a:endParaRPr kumimoji="0" lang="en-US" sz="2800" b="0" i="1" u="none" strike="noStrike" cap="none" normalizeH="0" baseline="0" dirty="0" smtClean="0">
              <a:ln>
                <a:noFill/>
              </a:ln>
              <a:solidFill>
                <a:schemeClr val="tx1"/>
              </a:solidFill>
              <a:effectLst/>
              <a:latin typeface="Monotype Corsiva" pitchFamily="66" charset="0"/>
              <a:cs typeface="Arabic Typesetting" pitchFamily="66" charset="-7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6" name="Rectangle 38"/>
          <p:cNvSpPr>
            <a:spLocks noChangeArrowheads="1"/>
          </p:cNvSpPr>
          <p:nvPr/>
        </p:nvSpPr>
        <p:spPr bwMode="auto">
          <a:xfrm>
            <a:off x="0" y="56673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87" name="Picture 39" descr="C:\Users\lab5\Pictures\Capture.PNG"/>
          <p:cNvPicPr>
            <a:picLocks noChangeAspect="1" noChangeArrowheads="1"/>
          </p:cNvPicPr>
          <p:nvPr/>
        </p:nvPicPr>
        <p:blipFill>
          <a:blip r:embed="rId2"/>
          <a:srcRect/>
          <a:stretch>
            <a:fillRect/>
          </a:stretch>
        </p:blipFill>
        <p:spPr bwMode="auto">
          <a:xfrm>
            <a:off x="1928794" y="714356"/>
            <a:ext cx="5359781" cy="5919758"/>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81050" y="900113"/>
            <a:ext cx="7580313" cy="505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1638300"/>
            <a:ext cx="8837613"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1562</TotalTime>
  <Words>235</Words>
  <Application>Microsoft Office PowerPoint</Application>
  <PresentationFormat>On-screen Show (4:3)</PresentationFormat>
  <Paragraphs>32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Arabic Typesetting</vt:lpstr>
      <vt:lpstr>Arial</vt:lpstr>
      <vt:lpstr>Calibri</vt:lpstr>
      <vt:lpstr>Constantia</vt:lpstr>
      <vt:lpstr>Monotype Corsiva</vt:lpstr>
      <vt:lpstr>Times New Roman</vt:lpstr>
      <vt:lpstr>Wingdings</vt:lpstr>
      <vt:lpstr>Wingdings 2</vt:lpstr>
      <vt:lpstr>Flow</vt:lpstr>
      <vt:lpstr>Bank Analysis on  IT Customers </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Universe Design</vt:lpstr>
      <vt:lpstr>Reports</vt:lpstr>
      <vt:lpstr>PowerPoint Presentation</vt:lpstr>
      <vt:lpstr>PowerPoint Presentation</vt:lpstr>
      <vt:lpstr>Bankers Insight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DETAILS OF IT EMPLOYEES</dc:title>
  <dc:creator>lab5</dc:creator>
  <cp:lastModifiedBy>Anusuri, Bala priyanka</cp:lastModifiedBy>
  <cp:revision>90</cp:revision>
  <dcterms:created xsi:type="dcterms:W3CDTF">2014-05-09T13:39:42Z</dcterms:created>
  <dcterms:modified xsi:type="dcterms:W3CDTF">2019-12-03T05:34:41Z</dcterms:modified>
</cp:coreProperties>
</file>