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7" r:id="rId4"/>
    <p:sldId id="258" r:id="rId5"/>
    <p:sldId id="288" r:id="rId6"/>
    <p:sldId id="290" r:id="rId7"/>
    <p:sldId id="260" r:id="rId8"/>
    <p:sldId id="259" r:id="rId9"/>
    <p:sldId id="291" r:id="rId10"/>
    <p:sldId id="261" r:id="rId11"/>
    <p:sldId id="262" r:id="rId12"/>
    <p:sldId id="263" r:id="rId13"/>
    <p:sldId id="292" r:id="rId14"/>
    <p:sldId id="265" r:id="rId15"/>
    <p:sldId id="293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0A1B-A1E9-4ECD-9BDC-B098F8DB6336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C8B90-FEFC-456B-B22D-6681AE42A1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58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FBC154-0EE3-403A-87BD-02D87EDEAEC0}" type="slidenum">
              <a:rPr lang="sv-SE" altLang="en-US"/>
              <a:pPr/>
              <a:t>25</a:t>
            </a:fld>
            <a:endParaRPr lang="sv-SE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461963"/>
            <a:ext cx="6084887" cy="3424237"/>
          </a:xfrm>
          <a:ln w="12700" cap="flat">
            <a:solidFill>
              <a:schemeClr val="tx1"/>
            </a:solidFill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5865813" cy="3590925"/>
          </a:xfrm>
          <a:noFill/>
        </p:spPr>
        <p:txBody>
          <a:bodyPr lIns="94243" tIns="46295" rIns="94243" bIns="46295"/>
          <a:lstStyle/>
          <a:p>
            <a:pPr eaLnBrk="1" hangingPunct="1"/>
            <a:endParaRPr lang="en-GB" altLang="en-US" smtClean="0">
              <a:latin typeface="Arial" charset="0"/>
            </a:endParaRPr>
          </a:p>
          <a:p>
            <a:pPr eaLnBrk="1" hangingPunct="1"/>
            <a:r>
              <a:rPr lang="en-GB" altLang="en-US" smtClean="0">
                <a:latin typeface="Arial" charset="0"/>
              </a:rPr>
              <a:t>Varje tal är sannolikheten för att de två slumpvariablerna antar en viss kombination</a:t>
            </a:r>
          </a:p>
          <a:p>
            <a:pPr eaLnBrk="1" hangingPunct="1"/>
            <a:r>
              <a:rPr lang="en-GB" altLang="en-US" smtClean="0">
                <a:latin typeface="Arial" charset="0"/>
              </a:rPr>
              <a:t>av utfall.</a:t>
            </a:r>
          </a:p>
          <a:p>
            <a:pPr eaLnBrk="1" hangingPunct="1"/>
            <a:endParaRPr lang="en-GB" altLang="en-US" smtClean="0">
              <a:latin typeface="Arial" charset="0"/>
            </a:endParaRPr>
          </a:p>
          <a:p>
            <a:pPr eaLnBrk="1" hangingPunct="1"/>
            <a:r>
              <a:rPr lang="en-GB" altLang="en-US" smtClean="0">
                <a:latin typeface="Arial" charset="0"/>
              </a:rPr>
              <a:t>Marginal probabilites fungerar eftersom vi sa att alla utfallsrum var kompletta.</a:t>
            </a:r>
          </a:p>
          <a:p>
            <a:pPr eaLnBrk="1" hangingPunct="1"/>
            <a:endParaRPr lang="en-GB" altLang="en-US" smtClean="0">
              <a:latin typeface="Arial" charset="0"/>
            </a:endParaRPr>
          </a:p>
          <a:p>
            <a:pPr eaLnBrk="1" hangingPunct="1"/>
            <a:r>
              <a:rPr lang="en-GB" altLang="en-US" smtClean="0">
                <a:latin typeface="Arial" charset="0"/>
              </a:rPr>
              <a:t>Ur denna tabell kan alla sannolikheter läsas ut eller beräknas:</a:t>
            </a:r>
            <a:endParaRPr lang="sv-SE" altLang="en-US" smtClean="0">
              <a:latin typeface="Arial" charset="0"/>
            </a:endParaRPr>
          </a:p>
          <a:p>
            <a:pPr eaLnBrk="1" hangingPunct="1"/>
            <a:endParaRPr lang="sv-SE" altLang="en-US" smtClean="0">
              <a:latin typeface="Arial" charset="0"/>
            </a:endParaRPr>
          </a:p>
          <a:p>
            <a:pPr eaLnBrk="1" hangingPunct="1"/>
            <a:endParaRPr lang="en-GB" altLang="en-US" smtClean="0">
              <a:latin typeface="Arial" charset="0"/>
            </a:endParaRPr>
          </a:p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860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458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538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6035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234" y="1989138"/>
            <a:ext cx="5535084" cy="44878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517" y="1989138"/>
            <a:ext cx="5535083" cy="44878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6035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234" y="1989138"/>
            <a:ext cx="5535084" cy="44878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50517" y="1989139"/>
            <a:ext cx="5535083" cy="21669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50517" y="4308476"/>
            <a:ext cx="5535083" cy="2168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417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865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4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389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470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184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05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5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7CBA-DE70-4025-A7F7-E10CDDF8D40F}" type="datetimeFigureOut">
              <a:rPr lang="en-IN" smtClean="0"/>
              <a:pPr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9303-AB43-4AA7-A3A5-9E17FCA148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986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9/naive-bayes-explained/" TargetMode="External"/><Relationship Id="rId2" Type="http://schemas.openxmlformats.org/officeDocument/2006/relationships/hyperlink" Target="https://chrisalbon.com/machine_learning/naive_bayes/naive_bayes_classifier_from_scrat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9604"/>
            <a:ext cx="9144000" cy="2387600"/>
          </a:xfrm>
        </p:spPr>
        <p:txBody>
          <a:bodyPr/>
          <a:lstStyle/>
          <a:p>
            <a:r>
              <a:rPr lang="en-IN" b="1" dirty="0" smtClean="0"/>
              <a:t>ECS 302: Artificial Intelligence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Reasoning </a:t>
            </a:r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</a:rPr>
              <a:t>under Uncertainty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631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Prof.</a:t>
            </a:r>
            <a:r>
              <a:rPr lang="en-IN" dirty="0" smtClean="0"/>
              <a:t> R. Sireesha</a:t>
            </a:r>
          </a:p>
          <a:p>
            <a:r>
              <a:rPr lang="en-IN" dirty="0" smtClean="0"/>
              <a:t>Department of Computer Science and Engineering</a:t>
            </a:r>
          </a:p>
          <a:p>
            <a:r>
              <a:rPr lang="en-IN" dirty="0" smtClean="0"/>
              <a:t>GITAM Institute of Technology</a:t>
            </a:r>
          </a:p>
          <a:p>
            <a:r>
              <a:rPr lang="en-IN" dirty="0" smtClean="0"/>
              <a:t>GITAM (Deemed to be University)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096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chemeClr val="accent1">
                    <a:lumMod val="50000"/>
                  </a:schemeClr>
                </a:solidFill>
              </a:rPr>
              <a:t>Using FOL for Medical Diagnosis</a:t>
            </a:r>
            <a:endParaRPr lang="en-IN" altLang="en-US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600" dirty="0" smtClean="0"/>
              <a:t>A rational decision must consider:</a:t>
            </a:r>
          </a:p>
          <a:p>
            <a:pPr lvl="1"/>
            <a:r>
              <a:rPr lang="en-US" altLang="en-US" sz="2600" dirty="0" smtClean="0">
                <a:solidFill>
                  <a:schemeClr val="accent1">
                    <a:lumMod val="50000"/>
                  </a:schemeClr>
                </a:solidFill>
              </a:rPr>
              <a:t>The relative importance of the sub-goals</a:t>
            </a:r>
          </a:p>
          <a:p>
            <a:pPr lvl="1"/>
            <a:r>
              <a:rPr lang="en-US" altLang="en-US" sz="2600" dirty="0" smtClean="0"/>
              <a:t>Utility theory</a:t>
            </a:r>
          </a:p>
          <a:p>
            <a:pPr lvl="1"/>
            <a:r>
              <a:rPr lang="en-US" altLang="en-US" sz="2600" dirty="0" smtClean="0">
                <a:solidFill>
                  <a:schemeClr val="accent1">
                    <a:lumMod val="50000"/>
                  </a:schemeClr>
                </a:solidFill>
              </a:rPr>
              <a:t>The degree of belief that the sub-goals will be achieved </a:t>
            </a:r>
          </a:p>
          <a:p>
            <a:pPr lvl="1"/>
            <a:r>
              <a:rPr lang="en-US" altLang="en-US" sz="2600" dirty="0" smtClean="0"/>
              <a:t>Probability theory</a:t>
            </a:r>
          </a:p>
          <a:p>
            <a:pPr lvl="1"/>
            <a:endParaRPr lang="en-US" altLang="en-US" sz="2600" dirty="0" smtClean="0"/>
          </a:p>
          <a:p>
            <a:pPr>
              <a:buFontTx/>
              <a:buNone/>
            </a:pPr>
            <a:r>
              <a:rPr lang="en-US" altLang="en-US" sz="2600" dirty="0" smtClean="0">
                <a:solidFill>
                  <a:schemeClr val="accent1"/>
                </a:solidFill>
              </a:rPr>
              <a:t>Decision theory = probability theory + utility theory : </a:t>
            </a:r>
          </a:p>
          <a:p>
            <a:pPr>
              <a:buFontTx/>
              <a:buNone/>
            </a:pPr>
            <a:r>
              <a:rPr lang="en-US" altLang="en-US" sz="2600" i="1" dirty="0" smtClean="0"/>
              <a:t>the agent is rational if and only if it chooses the action </a:t>
            </a:r>
          </a:p>
          <a:p>
            <a:pPr>
              <a:buFontTx/>
              <a:buNone/>
            </a:pPr>
            <a:r>
              <a:rPr lang="en-US" altLang="en-US" sz="2600" i="1" dirty="0" smtClean="0"/>
              <a:t>that yields the highest expected utility, averaged over</a:t>
            </a:r>
          </a:p>
          <a:p>
            <a:pPr>
              <a:buFontTx/>
              <a:buNone/>
            </a:pPr>
            <a:r>
              <a:rPr lang="en-US" altLang="en-US" sz="2600" i="1" dirty="0" smtClean="0"/>
              <a:t>all possible outcomes of the action”</a:t>
            </a:r>
            <a:endParaRPr lang="en-US" altLang="en-US" sz="2600" dirty="0" smtClean="0"/>
          </a:p>
          <a:p>
            <a:pPr>
              <a:buNone/>
            </a:pP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chemeClr val="accent1">
                    <a:lumMod val="50000"/>
                  </a:schemeClr>
                </a:solidFill>
              </a:rPr>
              <a:t>Handling Uncertain Knowledge</a:t>
            </a:r>
            <a:endParaRPr lang="en-IN" altLang="en-US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400" dirty="0" smtClean="0"/>
              <a:t>Problems using first-order logic for diagnosis:</a:t>
            </a:r>
          </a:p>
          <a:p>
            <a:pPr>
              <a:buFontTx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Laziness:</a:t>
            </a:r>
            <a:r>
              <a:rPr lang="en-US" altLang="en-US" sz="2400" b="1" dirty="0" smtClean="0"/>
              <a:t> </a:t>
            </a:r>
            <a:br>
              <a:rPr lang="en-US" altLang="en-US" sz="2400" b="1" dirty="0" smtClean="0"/>
            </a:br>
            <a:r>
              <a:rPr lang="en-US" altLang="en-US" sz="2400" dirty="0" smtClean="0"/>
              <a:t>Too much work to make complete rules. </a:t>
            </a:r>
            <a:br>
              <a:rPr lang="en-US" altLang="en-US" sz="2400" dirty="0" smtClean="0"/>
            </a:br>
            <a:r>
              <a:rPr lang="en-US" altLang="en-US" sz="2400" dirty="0" smtClean="0"/>
              <a:t>Too much work to use them</a:t>
            </a:r>
          </a:p>
          <a:p>
            <a:pPr>
              <a:buFontTx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Theoretical ignorance:</a:t>
            </a:r>
            <a:r>
              <a:rPr lang="en-US" altLang="en-US" sz="2400" b="1" dirty="0" smtClean="0"/>
              <a:t> </a:t>
            </a:r>
            <a:br>
              <a:rPr lang="en-US" altLang="en-US" sz="2400" b="1" dirty="0" smtClean="0"/>
            </a:br>
            <a:r>
              <a:rPr lang="en-US" altLang="en-US" sz="2400" dirty="0" smtClean="0"/>
              <a:t>Complete theories are rare</a:t>
            </a:r>
          </a:p>
          <a:p>
            <a:pPr>
              <a:buFontTx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Practical ignorance:</a:t>
            </a:r>
            <a:r>
              <a:rPr lang="en-US" altLang="en-US" sz="2400" b="1" dirty="0" smtClean="0"/>
              <a:t> </a:t>
            </a:r>
            <a:br>
              <a:rPr lang="en-US" altLang="en-US" sz="2400" b="1" dirty="0" smtClean="0"/>
            </a:br>
            <a:r>
              <a:rPr lang="en-US" altLang="en-US" sz="2400" dirty="0" smtClean="0"/>
              <a:t>We can’t run all tests anyway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Probability can be used to </a:t>
            </a:r>
            <a:r>
              <a:rPr lang="en-US" altLang="en-US" sz="2400" i="1" dirty="0" smtClean="0"/>
              <a:t>summarize</a:t>
            </a:r>
            <a:r>
              <a:rPr lang="en-US" altLang="en-US" sz="2400" dirty="0" smtClean="0"/>
              <a:t> the laziness</a:t>
            </a:r>
          </a:p>
          <a:p>
            <a:pPr>
              <a:buFontTx/>
              <a:buNone/>
            </a:pPr>
            <a:r>
              <a:rPr lang="en-US" altLang="en-US" sz="2400" dirty="0" smtClean="0"/>
              <a:t>and ignorance !</a:t>
            </a:r>
          </a:p>
          <a:p>
            <a:endParaRPr lang="en-US" alt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chemeClr val="accent1">
                    <a:lumMod val="50000"/>
                  </a:schemeClr>
                </a:solidFill>
              </a:rPr>
              <a:t>Probability</a:t>
            </a:r>
            <a:endParaRPr lang="en-IN" altLang="en-US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 smtClean="0"/>
              <a:t>Compare the following:</a:t>
            </a:r>
          </a:p>
          <a:p>
            <a:pPr>
              <a:buFontTx/>
              <a:buNone/>
            </a:pPr>
            <a:r>
              <a:rPr lang="en-US" altLang="en-US" sz="2400" dirty="0" smtClean="0"/>
              <a:t>1) </a:t>
            </a:r>
            <a:r>
              <a:rPr lang="en-US" altLang="en-US" sz="2400" dirty="0" smtClean="0">
                <a:solidFill>
                  <a:schemeClr val="accent1"/>
                </a:solidFill>
              </a:rPr>
              <a:t>First-order logic:</a:t>
            </a:r>
          </a:p>
          <a:p>
            <a:pPr>
              <a:buFontTx/>
              <a:buNone/>
            </a:pPr>
            <a:r>
              <a:rPr lang="en-US" altLang="en-US" sz="2400" dirty="0" smtClean="0"/>
              <a:t>	“The patient has a cavity”</a:t>
            </a:r>
          </a:p>
          <a:p>
            <a:pPr>
              <a:buFontTx/>
              <a:buNone/>
            </a:pPr>
            <a:r>
              <a:rPr lang="en-US" altLang="en-US" sz="2400" dirty="0" smtClean="0"/>
              <a:t>2) </a:t>
            </a:r>
            <a:r>
              <a:rPr lang="en-US" altLang="en-US" sz="2400" dirty="0" smtClean="0">
                <a:solidFill>
                  <a:schemeClr val="accent1"/>
                </a:solidFill>
              </a:rPr>
              <a:t>Probabilistic:</a:t>
            </a:r>
          </a:p>
          <a:p>
            <a:pPr>
              <a:buFontTx/>
              <a:buNone/>
            </a:pPr>
            <a:r>
              <a:rPr lang="en-US" altLang="en-US" sz="2400" dirty="0" smtClean="0"/>
              <a:t>	“The probability that the patient has a cavity is 0.8”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1) Is either valid or not, depending on the state of the world</a:t>
            </a:r>
          </a:p>
          <a:p>
            <a:pPr>
              <a:buFontTx/>
              <a:buNone/>
            </a:pPr>
            <a:r>
              <a:rPr lang="en-US" altLang="en-US" sz="2400" dirty="0" smtClean="0"/>
              <a:t>2) Validity depends on the agents perception history, the </a:t>
            </a:r>
            <a:r>
              <a:rPr lang="en-US" altLang="en-US" sz="2400" dirty="0" smtClean="0">
                <a:solidFill>
                  <a:schemeClr val="accent1"/>
                </a:solidFill>
              </a:rPr>
              <a:t>evidence</a:t>
            </a:r>
          </a:p>
          <a:p>
            <a:endParaRPr lang="en-US" alt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chemeClr val="accent1">
                    <a:lumMod val="50000"/>
                  </a:schemeClr>
                </a:solidFill>
              </a:rPr>
              <a:t>Uncertainty and Rational Decisions</a:t>
            </a:r>
            <a:endParaRPr lang="en-IN" altLang="en-US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dirty="0" smtClean="0"/>
              <a:t>To make choices among different actions, an agent must first have preferences, between possible outcome of these </a:t>
            </a:r>
            <a:r>
              <a:rPr lang="en-US" altLang="en-US" dirty="0" smtClean="0"/>
              <a:t>plans.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400" dirty="0" smtClean="0"/>
              <a:t>Use </a:t>
            </a:r>
            <a:r>
              <a:rPr lang="en-US" altLang="en-US" sz="2400" dirty="0" smtClean="0"/>
              <a:t>the utility theory to represent and reason with “preference”.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Preference</a:t>
            </a:r>
            <a:r>
              <a:rPr lang="en-US" altLang="en-US" dirty="0" smtClean="0"/>
              <a:t>: Options, choices, about what is more preferred.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Outcome</a:t>
            </a:r>
            <a:r>
              <a:rPr lang="en-US" altLang="en-US" dirty="0" smtClean="0"/>
              <a:t>: Completely specified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Utility Theory</a:t>
            </a:r>
            <a:r>
              <a:rPr lang="en-US" altLang="en-US" dirty="0" smtClean="0"/>
              <a:t>: “ The quality of being useful”, The theory states that every state has a degree of usefulness, or utility, to an agent, and that agent will prefer states with higher utility.</a:t>
            </a:r>
          </a:p>
          <a:p>
            <a:pPr marL="457200" indent="-457200"/>
            <a:r>
              <a:rPr lang="en-US" altLang="en-US" dirty="0" smtClean="0"/>
              <a:t>Decision Theory = Probability Theory + Utility Theory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 smtClean="0"/>
          </a:p>
          <a:p>
            <a:endParaRPr lang="en-US" alt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Basic Probability Notation</a:t>
            </a:r>
            <a:endParaRPr lang="en-US" alt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dirty="0" smtClean="0"/>
              <a:t>Notation for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describing degrees of belief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dirty="0" smtClean="0"/>
              <a:t>Formal Language for representing and reasoning with uncertain knowledge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dirty="0" smtClean="0"/>
              <a:t>The version of Probability theory we utilize is an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extension of propositional logic</a:t>
            </a:r>
            <a:r>
              <a:rPr lang="en-US" altLang="en-US" dirty="0" smtClean="0"/>
              <a:t> for its sentences.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dirty="0" smtClean="0"/>
              <a:t>The dependence on experience is reflected in the syntactic difference between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Prior Probability</a:t>
            </a:r>
            <a:r>
              <a:rPr lang="en-US" altLang="en-US" dirty="0" smtClean="0"/>
              <a:t> statements, which apply before any evidence is obtained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Conditional probability </a:t>
            </a:r>
            <a:r>
              <a:rPr lang="en-US" altLang="en-US" dirty="0" smtClean="0"/>
              <a:t>statements, which include the evidence explicitly 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smtClean="0"/>
              <a:t>Subjective or Bayesian probability: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smtClean="0"/>
              <a:t>Probabilities relate propositions to one's own state of knowledge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smtClean="0"/>
              <a:t>e.g., P(A</a:t>
            </a:r>
            <a:r>
              <a:rPr lang="en-US" altLang="en-US" sz="2100" baseline="-25000" smtClean="0"/>
              <a:t>25</a:t>
            </a:r>
            <a:r>
              <a:rPr lang="en-US" altLang="en-US" sz="2100" smtClean="0"/>
              <a:t> | no reported accidents) = 0.06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smtClean="0"/>
              <a:t>These are </a:t>
            </a:r>
            <a:r>
              <a:rPr lang="en-US" altLang="en-US" sz="2100" b="1" smtClean="0">
                <a:solidFill>
                  <a:schemeClr val="accent1"/>
                </a:solidFill>
              </a:rPr>
              <a:t>not</a:t>
            </a:r>
            <a:r>
              <a:rPr lang="en-US" altLang="en-US" sz="2100" smtClean="0"/>
              <a:t> claims of some </a:t>
            </a:r>
            <a:r>
              <a:rPr lang="en-US" altLang="en-US" sz="2100" b="1" smtClean="0">
                <a:solidFill>
                  <a:schemeClr val="accent1"/>
                </a:solidFill>
              </a:rPr>
              <a:t>probabilistic</a:t>
            </a:r>
            <a:r>
              <a:rPr lang="en-US" altLang="en-US" sz="2100" b="1" smtClean="0">
                <a:solidFill>
                  <a:srgbClr val="FFCC00"/>
                </a:solidFill>
              </a:rPr>
              <a:t> </a:t>
            </a:r>
            <a:r>
              <a:rPr lang="en-US" altLang="en-US" sz="2100" b="1" smtClean="0">
                <a:solidFill>
                  <a:schemeClr val="accent1"/>
                </a:solidFill>
              </a:rPr>
              <a:t>tendency</a:t>
            </a:r>
            <a:r>
              <a:rPr lang="en-US" altLang="en-US" sz="2100" smtClean="0"/>
              <a:t> in the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smtClean="0"/>
              <a:t>current situation (but might be learned from past experience of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smtClean="0"/>
              <a:t>similar situations)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smtClean="0"/>
              <a:t>Probabilities of propositions change with new evidence: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smtClean="0"/>
              <a:t>e.g., P(A</a:t>
            </a:r>
            <a:r>
              <a:rPr lang="en-US" altLang="en-US" sz="2100" baseline="-25000" smtClean="0"/>
              <a:t>25</a:t>
            </a:r>
            <a:r>
              <a:rPr lang="en-US" altLang="en-US" sz="2100" smtClean="0"/>
              <a:t> | no reported accidents, 5 a.m.) = 0.15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smtClean="0"/>
              <a:t>(Analogous to logical entailment status KB </a:t>
            </a:r>
            <a:r>
              <a:rPr lang="en-US" altLang="en-US" sz="2100" smtClean="0">
                <a:latin typeface="Univers" pitchFamily="34" charset="0"/>
                <a:sym typeface="Symbol" pitchFamily="18" charset="2"/>
              </a:rPr>
              <a:t>╞</a:t>
            </a:r>
            <a:r>
              <a:rPr lang="en-US" altLang="en-US" sz="2100" smtClean="0"/>
              <a:t> </a:t>
            </a:r>
            <a:r>
              <a:rPr lang="en-US" altLang="en-US" sz="2100" smtClean="0">
                <a:sym typeface="Symbol" pitchFamily="18" charset="2"/>
              </a:rPr>
              <a:t></a:t>
            </a:r>
            <a:r>
              <a:rPr lang="en-US" altLang="en-US" sz="210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500" dirty="0" smtClean="0"/>
              <a:t>Probabilities are either:</a:t>
            </a:r>
          </a:p>
          <a:p>
            <a:pPr>
              <a:buFontTx/>
              <a:buNone/>
            </a:pPr>
            <a:endParaRPr lang="en-US" altLang="en-US" sz="2500" dirty="0" smtClean="0"/>
          </a:p>
          <a:p>
            <a:pPr>
              <a:buFontTx/>
              <a:buNone/>
            </a:pPr>
            <a:r>
              <a:rPr lang="en-US" altLang="en-US" sz="2500" b="1" dirty="0" smtClean="0">
                <a:solidFill>
                  <a:schemeClr val="accent1"/>
                </a:solidFill>
              </a:rPr>
              <a:t>Prior probability</a:t>
            </a:r>
            <a:r>
              <a:rPr lang="en-US" altLang="en-US" sz="2500" dirty="0" smtClean="0"/>
              <a:t> (unconditional </a:t>
            </a:r>
            <a:r>
              <a:rPr lang="en-US" altLang="en-US" sz="2500" dirty="0" smtClean="0"/>
              <a:t>)</a:t>
            </a:r>
            <a:endParaRPr lang="en-US" altLang="en-US" sz="2500" dirty="0" smtClean="0"/>
          </a:p>
          <a:p>
            <a:pPr>
              <a:buFontTx/>
              <a:buNone/>
            </a:pPr>
            <a:r>
              <a:rPr lang="en-US" altLang="en-US" sz="2500" dirty="0" smtClean="0"/>
              <a:t>	Before any evidence is obtained</a:t>
            </a:r>
          </a:p>
          <a:p>
            <a:pPr>
              <a:buFontTx/>
              <a:buNone/>
            </a:pPr>
            <a:endParaRPr lang="en-US" altLang="en-US" sz="2500" dirty="0" smtClean="0"/>
          </a:p>
          <a:p>
            <a:pPr>
              <a:buFontTx/>
              <a:buNone/>
            </a:pPr>
            <a:r>
              <a:rPr lang="en-US" altLang="en-US" sz="2500" b="1" dirty="0" smtClean="0">
                <a:solidFill>
                  <a:schemeClr val="accent1"/>
                </a:solidFill>
              </a:rPr>
              <a:t>Posterior probability</a:t>
            </a:r>
            <a:r>
              <a:rPr lang="en-US" altLang="en-US" sz="2500" dirty="0" smtClean="0"/>
              <a:t> (conditional </a:t>
            </a:r>
            <a:r>
              <a:rPr lang="en-US" altLang="en-US" sz="2500" dirty="0" smtClean="0"/>
              <a:t>) </a:t>
            </a:r>
            <a:endParaRPr lang="en-US" altLang="en-US" sz="2500" dirty="0" smtClean="0"/>
          </a:p>
          <a:p>
            <a:pPr>
              <a:buFontTx/>
              <a:buNone/>
            </a:pPr>
            <a:r>
              <a:rPr lang="en-US" altLang="en-US" sz="2500" dirty="0" smtClean="0"/>
              <a:t>	After evidence is obtained</a:t>
            </a:r>
          </a:p>
          <a:p>
            <a:pPr>
              <a:buFontTx/>
              <a:buNone/>
            </a:pPr>
            <a:endParaRPr lang="en-US" alt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85150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234" y="1989138"/>
            <a:ext cx="11258551" cy="44878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300" smtClean="0"/>
              <a:t>Notation for unconditional probability for a proposition A:   P(A)</a:t>
            </a:r>
          </a:p>
          <a:p>
            <a:pPr>
              <a:buFontTx/>
              <a:buNone/>
            </a:pPr>
            <a:endParaRPr lang="en-US" altLang="en-US" sz="1900" smtClean="0"/>
          </a:p>
          <a:p>
            <a:pPr>
              <a:buFontTx/>
              <a:buNone/>
            </a:pPr>
            <a:r>
              <a:rPr lang="en-US" altLang="en-US" sz="2100" smtClean="0"/>
              <a:t>Ex:	P(Cavity)=0.2   means:</a:t>
            </a:r>
          </a:p>
          <a:p>
            <a:pPr>
              <a:buFontTx/>
              <a:buNone/>
            </a:pPr>
            <a:r>
              <a:rPr lang="en-US" altLang="en-US" sz="2100" smtClean="0"/>
              <a:t>		“the degree of belief for “Cavity” given no extra</a:t>
            </a:r>
          </a:p>
          <a:p>
            <a:pPr>
              <a:buFontTx/>
              <a:buNone/>
            </a:pPr>
            <a:r>
              <a:rPr lang="en-US" altLang="en-US" sz="2100" smtClean="0"/>
              <a:t>		 evidence is 0.2”</a:t>
            </a:r>
            <a:br>
              <a:rPr lang="en-US" altLang="en-US" sz="2100" smtClean="0"/>
            </a:br>
            <a:endParaRPr lang="en-US" altLang="en-US" sz="2100" smtClean="0"/>
          </a:p>
          <a:p>
            <a:pPr>
              <a:buFontTx/>
              <a:buNone/>
            </a:pPr>
            <a:r>
              <a:rPr lang="en-US" altLang="en-US" sz="2100" smtClean="0"/>
              <a:t>Axioms for probabilities:</a:t>
            </a:r>
          </a:p>
          <a:p>
            <a:endParaRPr lang="en-US" altLang="en-US" sz="21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88318" y="4941889"/>
            <a:ext cx="7279216" cy="1557337"/>
            <a:chOff x="340" y="3003"/>
            <a:chExt cx="3439" cy="981"/>
          </a:xfrm>
        </p:grpSpPr>
        <p:sp>
          <p:nvSpPr>
            <p:cNvPr id="14341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" y="3022"/>
              <a:ext cx="3439" cy="962"/>
            </a:xfrm>
            <a:prstGeom prst="rect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718" y="3694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132" y="3694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2712" y="3694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484" y="3694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2061" y="3694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1832" y="3694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510" y="3694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924" y="3694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23" y="3694"/>
              <a:ext cx="4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412" y="3694"/>
              <a:ext cx="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2831" y="3361"/>
              <a:ext cx="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2536" y="3361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1953" y="3361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722" y="3361"/>
              <a:ext cx="4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632" y="3361"/>
              <a:ext cx="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419" y="3361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931" y="3361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529" y="3361"/>
              <a:ext cx="4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419" y="3361"/>
              <a:ext cx="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1732" y="3028"/>
              <a:ext cx="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461" y="3028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232" y="3028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755" y="3028"/>
              <a:ext cx="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505" y="3028"/>
              <a:ext cx="4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394" y="3028"/>
              <a:ext cx="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576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229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2990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570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2342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1929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1690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1367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1021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782" y="3694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2041" y="3361"/>
              <a:ext cx="3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False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1811" y="3361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997" y="3361"/>
              <a:ext cx="31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True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788" y="3361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1329" y="3028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1090" y="3028"/>
              <a:ext cx="10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3418" y="3669"/>
              <a:ext cx="10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2846" y="3669"/>
              <a:ext cx="9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2195" y="3669"/>
              <a:ext cx="9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1595" y="3669"/>
              <a:ext cx="9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1207" y="3669"/>
              <a:ext cx="10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2683" y="3336"/>
              <a:ext cx="9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1505" y="3336"/>
              <a:ext cx="9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1605" y="3003"/>
              <a:ext cx="9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933" y="3003"/>
              <a:ext cx="9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sv-SE" altLang="en-US" sz="28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sv-SE" alt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</a:t>
            </a:r>
            <a:endParaRPr lang="sv-SE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chemeClr val="accent1"/>
                </a:solidFill>
              </a:rPr>
              <a:t>axioms</a:t>
            </a:r>
            <a:r>
              <a:rPr lang="en-US" altLang="en-US" smtClean="0"/>
              <a:t> of probability constrain the possible </a:t>
            </a:r>
          </a:p>
          <a:p>
            <a:pPr>
              <a:buFontTx/>
              <a:buNone/>
            </a:pPr>
            <a:r>
              <a:rPr lang="en-US" altLang="en-US" smtClean="0"/>
              <a:t>assignments of probabilities to propositions. An </a:t>
            </a:r>
            <a:r>
              <a:rPr lang="en-US" altLang="en-US" b="1" smtClean="0">
                <a:solidFill>
                  <a:schemeClr val="accent1"/>
                </a:solidFill>
              </a:rPr>
              <a:t>agent</a:t>
            </a:r>
            <a:r>
              <a:rPr lang="en-US" altLang="en-US" b="1" smtClean="0">
                <a:solidFill>
                  <a:srgbClr val="FFCC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b="1" smtClean="0">
                <a:solidFill>
                  <a:schemeClr val="accent1"/>
                </a:solidFill>
              </a:rPr>
              <a:t>that</a:t>
            </a:r>
            <a:r>
              <a:rPr lang="en-US" altLang="en-US" b="1" smtClean="0">
                <a:solidFill>
                  <a:srgbClr val="FFCC00"/>
                </a:solidFill>
              </a:rPr>
              <a:t> </a:t>
            </a:r>
            <a:r>
              <a:rPr lang="en-US" altLang="en-US" b="1" smtClean="0">
                <a:solidFill>
                  <a:schemeClr val="accent1"/>
                </a:solidFill>
              </a:rPr>
              <a:t>violates</a:t>
            </a:r>
            <a:r>
              <a:rPr lang="en-US" altLang="en-US" smtClean="0"/>
              <a:t> the axioms will </a:t>
            </a:r>
            <a:r>
              <a:rPr lang="en-US" altLang="en-US" b="1" smtClean="0">
                <a:solidFill>
                  <a:schemeClr val="accent1"/>
                </a:solidFill>
              </a:rPr>
              <a:t>behave</a:t>
            </a:r>
            <a:r>
              <a:rPr lang="en-US" altLang="en-US" b="1" smtClean="0">
                <a:solidFill>
                  <a:srgbClr val="FFCC00"/>
                </a:solidFill>
              </a:rPr>
              <a:t> </a:t>
            </a:r>
            <a:r>
              <a:rPr lang="en-US" altLang="en-US" b="1" smtClean="0">
                <a:solidFill>
                  <a:schemeClr val="accent1"/>
                </a:solidFill>
              </a:rPr>
              <a:t>irrationally</a:t>
            </a:r>
            <a:r>
              <a:rPr lang="en-US" altLang="en-US" smtClean="0"/>
              <a:t> in </a:t>
            </a:r>
          </a:p>
          <a:p>
            <a:pPr>
              <a:buFontTx/>
              <a:buNone/>
            </a:pPr>
            <a:r>
              <a:rPr lang="en-US" altLang="en-US" smtClean="0"/>
              <a:t>some circumstances</a:t>
            </a:r>
          </a:p>
          <a:p>
            <a:endParaRPr lang="sv-SE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variable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200" smtClean="0"/>
              <a:t>A random variable has a </a:t>
            </a:r>
            <a:r>
              <a:rPr lang="en-US" altLang="en-US" sz="2200" i="1" smtClean="0">
                <a:solidFill>
                  <a:schemeClr val="accent1"/>
                </a:solidFill>
              </a:rPr>
              <a:t>domain</a:t>
            </a:r>
            <a:r>
              <a:rPr lang="en-US" altLang="en-US" sz="2200" smtClean="0"/>
              <a:t> of possible values</a:t>
            </a:r>
          </a:p>
          <a:p>
            <a:pPr>
              <a:buFontTx/>
              <a:buNone/>
            </a:pPr>
            <a:r>
              <a:rPr lang="en-US" altLang="en-US" sz="2200" smtClean="0"/>
              <a:t>Each value has a assigned probability between 0 and 1</a:t>
            </a:r>
          </a:p>
          <a:p>
            <a:pPr>
              <a:buFontTx/>
              <a:buNone/>
            </a:pPr>
            <a:r>
              <a:rPr lang="en-US" altLang="en-US" sz="2200" smtClean="0"/>
              <a:t>The values are :</a:t>
            </a:r>
            <a:br>
              <a:rPr lang="en-US" altLang="en-US" sz="2200" smtClean="0"/>
            </a:br>
            <a:r>
              <a:rPr lang="en-US" altLang="en-US" sz="2200" b="1" smtClean="0">
                <a:solidFill>
                  <a:schemeClr val="accent1"/>
                </a:solidFill>
              </a:rPr>
              <a:t>Mutually exclusive</a:t>
            </a:r>
            <a:r>
              <a:rPr lang="en-US" altLang="en-US" sz="2200" smtClean="0"/>
              <a:t> (disjoint): (only one of them are true)</a:t>
            </a:r>
          </a:p>
          <a:p>
            <a:pPr>
              <a:buFontTx/>
              <a:buNone/>
            </a:pPr>
            <a:r>
              <a:rPr lang="en-US" altLang="en-US" sz="2200" smtClean="0"/>
              <a:t>	</a:t>
            </a:r>
            <a:r>
              <a:rPr lang="en-US" altLang="en-US" sz="2200" b="1" smtClean="0">
                <a:solidFill>
                  <a:schemeClr val="accent1"/>
                </a:solidFill>
              </a:rPr>
              <a:t>Complete</a:t>
            </a:r>
            <a:r>
              <a:rPr lang="en-US" altLang="en-US" sz="2200" smtClean="0"/>
              <a:t> (there is always one that is true)</a:t>
            </a:r>
          </a:p>
          <a:p>
            <a:pPr>
              <a:buFontTx/>
              <a:buNone/>
            </a:pPr>
            <a:endParaRPr lang="en-US" altLang="en-US" sz="2200" smtClean="0"/>
          </a:p>
          <a:p>
            <a:pPr>
              <a:buFontTx/>
              <a:buNone/>
            </a:pPr>
            <a:r>
              <a:rPr lang="en-US" altLang="en-US" sz="2200" smtClean="0"/>
              <a:t>	Example: The  random variable  Weather:</a:t>
            </a:r>
          </a:p>
          <a:p>
            <a:pPr>
              <a:buFontTx/>
              <a:buNone/>
            </a:pPr>
            <a:r>
              <a:rPr lang="en-US" altLang="en-US" sz="2200" smtClean="0">
                <a:solidFill>
                  <a:srgbClr val="FFFFFF"/>
                </a:solidFill>
              </a:rPr>
              <a:t>			</a:t>
            </a:r>
            <a:r>
              <a:rPr lang="en-US" altLang="en-US" sz="2200" smtClean="0">
                <a:solidFill>
                  <a:schemeClr val="hlink"/>
                </a:solidFill>
              </a:rPr>
              <a:t>P(Weather=Sunny) = 0.7</a:t>
            </a:r>
          </a:p>
          <a:p>
            <a:pPr>
              <a:buFontTx/>
              <a:buNone/>
            </a:pPr>
            <a:r>
              <a:rPr lang="en-US" altLang="en-US" sz="2200" smtClean="0">
                <a:solidFill>
                  <a:schemeClr val="hlink"/>
                </a:solidFill>
              </a:rPr>
              <a:t>			P(Weather=Rain) = 0.2</a:t>
            </a:r>
          </a:p>
          <a:p>
            <a:pPr>
              <a:buFontTx/>
              <a:buNone/>
            </a:pPr>
            <a:r>
              <a:rPr lang="en-US" altLang="en-US" sz="2200" smtClean="0">
                <a:solidFill>
                  <a:schemeClr val="hlink"/>
                </a:solidFill>
              </a:rPr>
              <a:t>			P(Weather=Cloudy) = 0.08</a:t>
            </a:r>
          </a:p>
          <a:p>
            <a:pPr>
              <a:buFontTx/>
              <a:buNone/>
            </a:pPr>
            <a:r>
              <a:rPr lang="en-US" altLang="en-US" sz="2200" smtClean="0">
                <a:solidFill>
                  <a:schemeClr val="hlink"/>
                </a:solidFill>
              </a:rPr>
              <a:t>			P(Weather=Snow) = 0.02</a:t>
            </a:r>
          </a:p>
          <a:p>
            <a:endParaRPr lang="en-US" altLang="en-US" sz="2200" smtClean="0">
              <a:solidFill>
                <a:schemeClr val="hlin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542" y="286747"/>
            <a:ext cx="6820989" cy="132556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</a:rPr>
              <a:t>Outline of the lecture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Acting Under Uncertainty</a:t>
            </a:r>
          </a:p>
          <a:p>
            <a:r>
              <a:rPr lang="en-IN" dirty="0" smtClean="0"/>
              <a:t>Basic Probability Notation</a:t>
            </a:r>
          </a:p>
          <a:p>
            <a:r>
              <a:rPr lang="en-IN" dirty="0" smtClean="0"/>
              <a:t>The Axioms of Probability</a:t>
            </a:r>
          </a:p>
          <a:p>
            <a:r>
              <a:rPr lang="en-IN" dirty="0" smtClean="0"/>
              <a:t>Inference Using Full Joint Distributions</a:t>
            </a:r>
          </a:p>
          <a:p>
            <a:r>
              <a:rPr lang="en-IN" dirty="0" smtClean="0"/>
              <a:t>Independence</a:t>
            </a:r>
          </a:p>
          <a:p>
            <a:r>
              <a:rPr lang="en-IN" dirty="0" smtClean="0"/>
              <a:t>Bayes’ Rule and its Use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85150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Variable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The random variable </a:t>
            </a:r>
            <a:r>
              <a:rPr lang="en-US" altLang="en-US" smtClean="0">
                <a:solidFill>
                  <a:schemeClr val="hlink"/>
                </a:solidFill>
              </a:rPr>
              <a:t>Weather</a:t>
            </a:r>
            <a:r>
              <a:rPr lang="en-US" altLang="en-US" smtClean="0"/>
              <a:t> as a whole is said to have a </a:t>
            </a:r>
          </a:p>
          <a:p>
            <a:pPr>
              <a:buFontTx/>
              <a:buNone/>
            </a:pPr>
            <a:r>
              <a:rPr lang="en-US" altLang="en-US" smtClean="0"/>
              <a:t>probability distribution which is a vector (in the discrete </a:t>
            </a:r>
          </a:p>
          <a:p>
            <a:pPr>
              <a:buFontTx/>
              <a:buNone/>
            </a:pPr>
            <a:r>
              <a:rPr lang="en-US" altLang="en-US" smtClean="0"/>
              <a:t>case):</a:t>
            </a:r>
          </a:p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chemeClr val="hlink"/>
                </a:solidFill>
              </a:rPr>
              <a:t>P(Weather) = [0.7 0.2 0.08 0.02]</a:t>
            </a:r>
          </a:p>
          <a:p>
            <a:pPr>
              <a:buFontTx/>
              <a:buNone/>
            </a:pPr>
            <a:endParaRPr lang="en-US" altLang="en-US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en-US" sz="2200" smtClean="0"/>
              <a:t>(Notice the bold </a:t>
            </a:r>
            <a:r>
              <a:rPr lang="en-US" altLang="en-US" sz="2200" b="1" smtClean="0"/>
              <a:t>P</a:t>
            </a:r>
            <a:r>
              <a:rPr lang="en-US" altLang="en-US" sz="2200" smtClean="0"/>
              <a:t> which is used to denote the prob.distribution)</a:t>
            </a:r>
          </a:p>
          <a:p>
            <a:pPr>
              <a:buFontTx/>
              <a:buNone/>
            </a:pPr>
            <a:endParaRPr lang="en-US" altLang="en-US" sz="22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 variable -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2000" dirty="0" smtClean="0"/>
              <a:t>Example -  The  </a:t>
            </a:r>
            <a:r>
              <a:rPr lang="en-US" altLang="en-US" sz="2000" dirty="0" smtClean="0">
                <a:solidFill>
                  <a:schemeClr val="accent1"/>
                </a:solidFill>
              </a:rPr>
              <a:t>random variable</a:t>
            </a:r>
            <a:r>
              <a:rPr lang="en-US" altLang="en-US" sz="2000" dirty="0" smtClean="0"/>
              <a:t>  Season: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FFFFFF"/>
                </a:solidFill>
              </a:rPr>
              <a:t> 	</a:t>
            </a:r>
            <a:r>
              <a:rPr lang="en-US" altLang="en-US" sz="2000" dirty="0" smtClean="0">
                <a:solidFill>
                  <a:schemeClr val="hlink"/>
                </a:solidFill>
              </a:rPr>
              <a:t>P(Season = Spring)	           	= 0.26  or shorter: P(Spring)=0.26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chemeClr val="hlink"/>
                </a:solidFill>
              </a:rPr>
              <a:t>	P(Season = Summer)	</a:t>
            </a:r>
            <a:r>
              <a:rPr lang="en-US" altLang="en-US" sz="2000" dirty="0" smtClean="0">
                <a:solidFill>
                  <a:schemeClr val="hlink"/>
                </a:solidFill>
              </a:rPr>
              <a:t>	= </a:t>
            </a:r>
            <a:r>
              <a:rPr lang="en-US" altLang="en-US" sz="2000" dirty="0" smtClean="0">
                <a:solidFill>
                  <a:schemeClr val="hlink"/>
                </a:solidFill>
              </a:rPr>
              <a:t>0.20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chemeClr val="hlink"/>
                </a:solidFill>
              </a:rPr>
              <a:t>	P(Season = Autumn)		= 0.28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chemeClr val="hlink"/>
                </a:solidFill>
              </a:rPr>
              <a:t>	P(Season = Winter)	           	= 0.26 </a:t>
            </a:r>
          </a:p>
          <a:p>
            <a:pPr>
              <a:buFontTx/>
              <a:buNone/>
            </a:pPr>
            <a:r>
              <a:rPr lang="en-US" altLang="en-US" sz="2000" dirty="0" smtClean="0"/>
              <a:t>The random variable Season has a </a:t>
            </a:r>
            <a:r>
              <a:rPr lang="en-US" altLang="en-US" sz="2000" dirty="0" smtClean="0">
                <a:solidFill>
                  <a:schemeClr val="accent1"/>
                </a:solidFill>
              </a:rPr>
              <a:t>domain</a:t>
            </a:r>
            <a:r>
              <a:rPr lang="en-US" altLang="en-US" sz="2000" dirty="0" smtClean="0">
                <a:solidFill>
                  <a:srgbClr val="FFFFFF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chemeClr val="hlink"/>
                </a:solidFill>
              </a:rPr>
              <a:t>&lt;Spring, Summer, Autumn, Winter&gt;</a:t>
            </a:r>
          </a:p>
          <a:p>
            <a:pPr>
              <a:buFontTx/>
              <a:buNone/>
            </a:pPr>
            <a:r>
              <a:rPr lang="en-US" altLang="en-US" sz="2000" dirty="0" smtClean="0"/>
              <a:t>and a </a:t>
            </a:r>
            <a:r>
              <a:rPr lang="en-US" altLang="en-US" sz="2000" dirty="0" smtClean="0">
                <a:solidFill>
                  <a:schemeClr val="accent1"/>
                </a:solidFill>
              </a:rPr>
              <a:t>probability distribution</a:t>
            </a:r>
            <a:r>
              <a:rPr lang="en-US" altLang="en-US" sz="2000" dirty="0" smtClean="0"/>
              <a:t>: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chemeClr val="hlink"/>
                </a:solidFill>
              </a:rPr>
              <a:t>P(Season) = [0.26 0.20 0.38 0.26] </a:t>
            </a:r>
          </a:p>
          <a:p>
            <a:pPr>
              <a:buFontTx/>
              <a:buNone/>
            </a:pPr>
            <a:r>
              <a:rPr lang="en-US" altLang="en-US" sz="2000" dirty="0" smtClean="0"/>
              <a:t>The values in the domain are : </a:t>
            </a:r>
          </a:p>
          <a:p>
            <a:pPr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chemeClr val="accent1"/>
                </a:solidFill>
              </a:rPr>
              <a:t>Mutually</a:t>
            </a:r>
            <a:r>
              <a:rPr lang="en-US" altLang="en-US" sz="2000" dirty="0" smtClean="0"/>
              <a:t> exclusive (disjoint): (only one of them are true)</a:t>
            </a:r>
          </a:p>
          <a:p>
            <a:pPr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chemeClr val="accent1"/>
                </a:solidFill>
              </a:rPr>
              <a:t>Complete</a:t>
            </a:r>
            <a:r>
              <a:rPr lang="en-US" altLang="en-US" sz="2000" dirty="0" smtClean="0"/>
              <a:t> (there is always one that is true)   </a:t>
            </a:r>
          </a:p>
          <a:p>
            <a:pPr>
              <a:buFontTx/>
              <a:buNone/>
            </a:pPr>
            <a:endParaRPr lang="en-US" alt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234" y="1604963"/>
            <a:ext cx="11273367" cy="44878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Begin with a set </a:t>
            </a:r>
            <a:r>
              <a:rPr lang="en-US" altLang="en-US" sz="2200" smtClean="0">
                <a:sym typeface="Symbol" pitchFamily="18" charset="2"/>
              </a:rPr>
              <a:t></a:t>
            </a:r>
            <a:r>
              <a:rPr lang="en-US" altLang="en-US" sz="2200" smtClean="0"/>
              <a:t> - the  sample space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e.g., 6 possible rolls of a die.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>
                <a:sym typeface="Symbol" pitchFamily="18" charset="2"/>
              </a:rPr>
              <a:t>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itchFamily="18" charset="2"/>
              </a:rPr>
              <a:t>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itchFamily="18" charset="2"/>
              </a:rPr>
              <a:t></a:t>
            </a:r>
            <a:r>
              <a:rPr lang="en-US" altLang="en-US" sz="2200" smtClean="0"/>
              <a:t> is a sample point/possible world/atomic event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A  probability space or  probability model is a sample space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with an assignment P(</a:t>
            </a:r>
            <a:r>
              <a:rPr lang="en-US" altLang="en-US" sz="2200" smtClean="0">
                <a:sym typeface="Symbol" pitchFamily="18" charset="2"/>
              </a:rPr>
              <a:t></a:t>
            </a:r>
            <a:r>
              <a:rPr lang="en-US" altLang="en-US" sz="2200" smtClean="0"/>
              <a:t>) for every </a:t>
            </a:r>
            <a:r>
              <a:rPr lang="en-US" altLang="en-US" sz="2200" smtClean="0">
                <a:sym typeface="Symbol" pitchFamily="18" charset="2"/>
              </a:rPr>
              <a:t>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itchFamily="18" charset="2"/>
              </a:rPr>
              <a:t>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itchFamily="18" charset="2"/>
              </a:rPr>
              <a:t></a:t>
            </a:r>
            <a:endParaRPr lang="en-US" altLang="en-US" sz="2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  0 </a:t>
            </a:r>
            <a:r>
              <a:rPr lang="en-US" altLang="en-US" sz="2200" smtClean="0">
                <a:latin typeface="Univers" pitchFamily="34" charset="0"/>
                <a:sym typeface="Symbol" pitchFamily="18" charset="2"/>
              </a:rPr>
              <a:t></a:t>
            </a:r>
            <a:r>
              <a:rPr lang="en-US" altLang="en-US" sz="2200" smtClean="0"/>
              <a:t> P(</a:t>
            </a:r>
            <a:r>
              <a:rPr lang="en-US" altLang="en-US" sz="2200" smtClean="0">
                <a:sym typeface="Symbol" pitchFamily="18" charset="2"/>
              </a:rPr>
              <a:t></a:t>
            </a:r>
            <a:r>
              <a:rPr lang="en-US" altLang="en-US" sz="2200" smtClean="0"/>
              <a:t>) </a:t>
            </a:r>
            <a:r>
              <a:rPr lang="en-US" altLang="en-US" sz="2200" smtClean="0">
                <a:latin typeface="Univers" pitchFamily="34" charset="0"/>
                <a:sym typeface="Symbol" pitchFamily="18" charset="2"/>
              </a:rPr>
              <a:t></a:t>
            </a:r>
            <a:r>
              <a:rPr lang="en-US" altLang="en-US" sz="2200" smtClean="0"/>
              <a:t>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  Σ</a:t>
            </a:r>
            <a:r>
              <a:rPr lang="en-US" altLang="en-US" sz="2200" baseline="-25000" smtClean="0">
                <a:sym typeface="Symbol" pitchFamily="18" charset="2"/>
              </a:rPr>
              <a:t></a:t>
            </a:r>
            <a:r>
              <a:rPr lang="en-US" altLang="en-US" sz="2200" smtClean="0"/>
              <a:t> P (</a:t>
            </a:r>
            <a:r>
              <a:rPr lang="en-US" altLang="en-US" sz="2200" smtClean="0">
                <a:sym typeface="Symbol" pitchFamily="18" charset="2"/>
              </a:rPr>
              <a:t></a:t>
            </a:r>
            <a:r>
              <a:rPr lang="en-US" altLang="en-US" sz="2200" smtClean="0"/>
              <a:t>) =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e.g., P(1) </a:t>
            </a:r>
            <a:r>
              <a:rPr lang="en-US" altLang="en-US" sz="2200" smtClean="0">
                <a:latin typeface="Univers" pitchFamily="34" charset="0"/>
                <a:sym typeface="Symbol" pitchFamily="18" charset="2"/>
              </a:rPr>
              <a:t></a:t>
            </a:r>
            <a:r>
              <a:rPr lang="en-US" altLang="en-US" sz="2200" smtClean="0"/>
              <a:t> P(2) </a:t>
            </a:r>
            <a:r>
              <a:rPr lang="en-US" altLang="en-US" sz="2200" smtClean="0">
                <a:latin typeface="Univers" pitchFamily="34" charset="0"/>
                <a:sym typeface="Symbol" pitchFamily="18" charset="2"/>
              </a:rPr>
              <a:t></a:t>
            </a:r>
            <a:r>
              <a:rPr lang="en-US" altLang="en-US" sz="2200" smtClean="0"/>
              <a:t> P(3) </a:t>
            </a:r>
            <a:r>
              <a:rPr lang="en-US" altLang="en-US" sz="2200" smtClean="0">
                <a:latin typeface="Univers" pitchFamily="34" charset="0"/>
                <a:sym typeface="Symbol" pitchFamily="18" charset="2"/>
              </a:rPr>
              <a:t></a:t>
            </a:r>
            <a:r>
              <a:rPr lang="en-US" altLang="en-US" sz="2200" smtClean="0"/>
              <a:t> P(4) </a:t>
            </a:r>
            <a:r>
              <a:rPr lang="en-US" altLang="en-US" sz="2200" smtClean="0">
                <a:latin typeface="Univers" pitchFamily="34" charset="0"/>
                <a:sym typeface="Symbol" pitchFamily="18" charset="2"/>
              </a:rPr>
              <a:t></a:t>
            </a:r>
            <a:r>
              <a:rPr lang="en-US" altLang="en-US" sz="2200" smtClean="0"/>
              <a:t> P(5) </a:t>
            </a:r>
            <a:r>
              <a:rPr lang="en-US" altLang="en-US" sz="2200" smtClean="0">
                <a:latin typeface="Univers" pitchFamily="34" charset="0"/>
                <a:sym typeface="Symbol" pitchFamily="18" charset="2"/>
              </a:rPr>
              <a:t></a:t>
            </a:r>
            <a:r>
              <a:rPr lang="en-US" altLang="en-US" sz="2200" smtClean="0"/>
              <a:t> P(6) </a:t>
            </a:r>
            <a:r>
              <a:rPr lang="en-US" altLang="en-US" sz="2200" smtClean="0">
                <a:latin typeface="Univers" pitchFamily="34" charset="0"/>
                <a:sym typeface="Symbol" pitchFamily="18" charset="2"/>
              </a:rPr>
              <a:t></a:t>
            </a:r>
            <a:r>
              <a:rPr lang="en-US" altLang="en-US" sz="2200" smtClean="0"/>
              <a:t> 1/6.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An  event A is any subset of </a:t>
            </a:r>
            <a:r>
              <a:rPr lang="en-US" altLang="en-US" sz="2200" smtClean="0">
                <a:sym typeface="Symbol" pitchFamily="18" charset="2"/>
              </a:rPr>
              <a:t></a:t>
            </a:r>
            <a:endParaRPr lang="en-US" altLang="en-US" sz="220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P(A) = Σ</a:t>
            </a:r>
            <a:r>
              <a:rPr lang="en-US" altLang="en-US" sz="2200" baseline="-25000" smtClean="0"/>
              <a:t>{</a:t>
            </a:r>
            <a:r>
              <a:rPr lang="en-US" altLang="en-US" sz="2200" baseline="-25000" smtClean="0">
                <a:sym typeface="Symbol" pitchFamily="18" charset="2"/>
              </a:rPr>
              <a:t></a:t>
            </a:r>
            <a:r>
              <a:rPr lang="en-US" altLang="en-US" sz="2200" baseline="-25000" smtClean="0"/>
              <a:t> </a:t>
            </a:r>
            <a:r>
              <a:rPr lang="en-US" altLang="en-US" sz="2200" baseline="-25000" smtClean="0">
                <a:sym typeface="Symbol" pitchFamily="18" charset="2"/>
              </a:rPr>
              <a:t></a:t>
            </a:r>
            <a:r>
              <a:rPr lang="en-US" altLang="en-US" sz="2200" baseline="-25000" smtClean="0"/>
              <a:t> A}</a:t>
            </a:r>
            <a:r>
              <a:rPr lang="en-US" altLang="en-US" sz="2200" smtClean="0"/>
              <a:t> P(</a:t>
            </a:r>
            <a:r>
              <a:rPr lang="en-US" altLang="en-US" sz="2200" smtClean="0">
                <a:sym typeface="Symbol" pitchFamily="18" charset="2"/>
              </a:rPr>
              <a:t></a:t>
            </a:r>
            <a:r>
              <a:rPr lang="en-US" altLang="en-US" sz="220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E.g., P(die roll &lt; 4) = 1/6 + 1/6 + 1/6 = 1/2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Joint Probability Distribution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Assume that an agent describing the world using the</a:t>
            </a:r>
          </a:p>
          <a:p>
            <a:pPr>
              <a:buFontTx/>
              <a:buNone/>
            </a:pPr>
            <a:r>
              <a:rPr lang="en-US" altLang="en-US" smtClean="0"/>
              <a:t>random variables   X</a:t>
            </a:r>
            <a:r>
              <a:rPr lang="en-US" altLang="en-US" baseline="-25000" smtClean="0"/>
              <a:t>1</a:t>
            </a:r>
            <a:r>
              <a:rPr lang="en-US" altLang="en-US" smtClean="0"/>
              <a:t>, X</a:t>
            </a:r>
            <a:r>
              <a:rPr lang="en-US" altLang="en-US" baseline="-25000" smtClean="0"/>
              <a:t>2</a:t>
            </a:r>
            <a:r>
              <a:rPr lang="en-US" altLang="en-US" smtClean="0"/>
              <a:t>, ..X</a:t>
            </a:r>
            <a:r>
              <a:rPr lang="en-US" altLang="en-US" baseline="-25000" smtClean="0"/>
              <a:t>n</a:t>
            </a:r>
            <a:r>
              <a:rPr lang="en-US" altLang="en-US" smtClean="0"/>
              <a:t>. 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The joint probability distribution (or ”joint”) assigns </a:t>
            </a:r>
          </a:p>
          <a:p>
            <a:pPr>
              <a:buFontTx/>
              <a:buNone/>
            </a:pPr>
            <a:r>
              <a:rPr lang="en-US" altLang="en-US" smtClean="0"/>
              <a:t>values for </a:t>
            </a:r>
            <a:r>
              <a:rPr lang="en-US" altLang="en-US" u="sng" smtClean="0"/>
              <a:t>all</a:t>
            </a:r>
            <a:r>
              <a:rPr lang="en-US" altLang="en-US" smtClean="0"/>
              <a:t> combinations of values on X</a:t>
            </a:r>
            <a:r>
              <a:rPr lang="en-US" altLang="en-US" baseline="-25000" smtClean="0"/>
              <a:t>1</a:t>
            </a:r>
            <a:r>
              <a:rPr lang="en-US" altLang="en-US" smtClean="0"/>
              <a:t>, X</a:t>
            </a:r>
            <a:r>
              <a:rPr lang="en-US" altLang="en-US" baseline="-25000" smtClean="0"/>
              <a:t>2</a:t>
            </a:r>
            <a:r>
              <a:rPr lang="en-US" altLang="en-US" smtClean="0"/>
              <a:t>, ..X</a:t>
            </a:r>
            <a:r>
              <a:rPr lang="en-US" altLang="en-US" baseline="-25000" smtClean="0"/>
              <a:t>n</a:t>
            </a:r>
            <a:r>
              <a:rPr lang="en-US" altLang="en-US" smtClean="0"/>
              <a:t>. </a:t>
            </a:r>
          </a:p>
          <a:p>
            <a:pPr>
              <a:buFontTx/>
              <a:buNone/>
            </a:pPr>
            <a:r>
              <a:rPr lang="en-US" altLang="en-US" smtClean="0"/>
              <a:t>Notation:  </a:t>
            </a:r>
            <a:r>
              <a:rPr lang="en-US" altLang="en-US" b="1" smtClean="0"/>
              <a:t>P</a:t>
            </a:r>
            <a:r>
              <a:rPr lang="en-US" altLang="en-US" smtClean="0"/>
              <a:t>(X</a:t>
            </a:r>
            <a:r>
              <a:rPr lang="en-US" altLang="en-US" baseline="-25000" smtClean="0"/>
              <a:t>1</a:t>
            </a:r>
            <a:r>
              <a:rPr lang="en-US" altLang="en-US" smtClean="0"/>
              <a:t>, X</a:t>
            </a:r>
            <a:r>
              <a:rPr lang="en-US" altLang="en-US" baseline="-25000" smtClean="0"/>
              <a:t>2</a:t>
            </a:r>
            <a:r>
              <a:rPr lang="en-US" altLang="en-US" smtClean="0"/>
              <a:t>, ..X</a:t>
            </a:r>
            <a:r>
              <a:rPr lang="en-US" altLang="en-US" baseline="-25000" smtClean="0"/>
              <a:t>n</a:t>
            </a:r>
            <a:r>
              <a:rPr lang="en-US" altLang="en-US" smtClean="0"/>
              <a:t>)  (i.e. </a:t>
            </a:r>
            <a:r>
              <a:rPr lang="en-US" altLang="en-US" b="1" smtClean="0"/>
              <a:t>P</a:t>
            </a:r>
            <a:r>
              <a:rPr lang="en-US" altLang="en-US" smtClean="0"/>
              <a:t> bold)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Joint Probability Distribution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234" y="1989138"/>
            <a:ext cx="11258551" cy="44878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/>
              <a:t>Joint probability distribution for a set of r.v.s gives the probability of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/>
              <a:t>every atomic event on those r.v.s (i.e., every sample point)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b="1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b="1" smtClean="0"/>
              <a:t>P</a:t>
            </a:r>
            <a:r>
              <a:rPr lang="en-US" altLang="en-US" sz="2100" smtClean="0"/>
              <a:t>(Weather,Cavity) = a 4 x 2 matrix of values: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/>
              <a:t>Every question about a domain can be answered by the joint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/>
              <a:t>distribution because every event is a sum of sample points</a:t>
            </a:r>
          </a:p>
        </p:txBody>
      </p:sp>
      <p:graphicFrame>
        <p:nvGraphicFramePr>
          <p:cNvPr id="1106948" name="Group 4"/>
          <p:cNvGraphicFramePr>
            <a:graphicFrameLocks noGrp="1"/>
          </p:cNvGraphicFramePr>
          <p:nvPr>
            <p:ph sz="half" idx="2"/>
          </p:nvPr>
        </p:nvGraphicFramePr>
        <p:xfrm>
          <a:off x="1018118" y="3648076"/>
          <a:ext cx="7103534" cy="1365251"/>
        </p:xfrm>
        <a:graphic>
          <a:graphicData uri="http://schemas.openxmlformats.org/drawingml/2006/table">
            <a:tbl>
              <a:tblPr/>
              <a:tblGrid>
                <a:gridCol w="2563283">
                  <a:extLst>
                    <a:ext uri="{9D8B030D-6E8A-4147-A177-3AD203B41FA5}">
                      <a16:colId xmlns:a16="http://schemas.microsoft.com/office/drawing/2014/main" xmlns="" val="3338925643"/>
                    </a:ext>
                  </a:extLst>
                </a:gridCol>
                <a:gridCol w="1187451">
                  <a:extLst>
                    <a:ext uri="{9D8B030D-6E8A-4147-A177-3AD203B41FA5}">
                      <a16:colId xmlns:a16="http://schemas.microsoft.com/office/drawing/2014/main" xmlns="" val="982307800"/>
                    </a:ext>
                  </a:extLst>
                </a:gridCol>
                <a:gridCol w="984249">
                  <a:extLst>
                    <a:ext uri="{9D8B030D-6E8A-4147-A177-3AD203B41FA5}">
                      <a16:colId xmlns:a16="http://schemas.microsoft.com/office/drawing/2014/main" xmlns="" val="29456803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xmlns="" val="3530740851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xmlns="" val="354751352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Weather  =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sunny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rain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cloudy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snow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3590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Cavity  = true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0.144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0.016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276044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Cavity  = false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0.576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0.064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18624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/>
        </p:nvSpPr>
        <p:spPr bwMode="auto">
          <a:xfrm>
            <a:off x="751418" y="1606550"/>
            <a:ext cx="10750549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50" tIns="46038" rIns="95250" bIns="46038"/>
          <a:lstStyle>
            <a:lvl1pPr marL="349250" indent="-3492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7338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0463" indent="-238125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0838" indent="-230188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2800" indent="-233363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40000" indent="-233363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7200" indent="-233363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4400" indent="-233363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1600" indent="-233363" defTabSz="922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                                       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Weather</a:t>
            </a:r>
          </a:p>
          <a:p>
            <a:pPr>
              <a:defRPr/>
            </a:pP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  Season 	Sun	Rain	Cloud	Snow</a:t>
            </a:r>
          </a:p>
          <a:p>
            <a:pPr>
              <a:defRPr/>
            </a:pP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</a:t>
            </a:r>
          </a:p>
          <a:p>
            <a:pPr>
              <a:defRPr/>
            </a:pP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Spring	0.07	0.03	0.10	0.06	</a:t>
            </a:r>
            <a:r>
              <a:rPr lang="sv-SE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lang="en-GB" alt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0.26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P(Spring)</a:t>
            </a:r>
          </a:p>
          <a:p>
            <a:pPr>
              <a:defRPr/>
            </a:pP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Summer	0.13	0.01	0.05	0.01	</a:t>
            </a:r>
            <a:r>
              <a:rPr lang="sv-SE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+</a:t>
            </a:r>
            <a:r>
              <a:rPr lang="en-GB" alt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0.20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P(Summer)</a:t>
            </a:r>
          </a:p>
          <a:p>
            <a:pPr>
              <a:defRPr/>
            </a:pP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Autumn	0.05	0.05	0.15	0.03	</a:t>
            </a:r>
            <a:r>
              <a:rPr lang="sv-SE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+</a:t>
            </a:r>
            <a:r>
              <a:rPr lang="en-GB" alt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0.28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P(Autumn)</a:t>
            </a:r>
          </a:p>
          <a:p>
            <a:pPr>
              <a:defRPr/>
            </a:pP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Winter	0.05	0.01	0.10	0.10	</a:t>
            </a:r>
            <a:r>
              <a:rPr lang="sv-SE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+</a:t>
            </a:r>
            <a:r>
              <a:rPr lang="en-GB" alt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0.26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P(Winter)</a:t>
            </a:r>
          </a:p>
          <a:p>
            <a:pPr>
              <a:defRPr/>
            </a:pP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	</a:t>
            </a:r>
            <a:r>
              <a:rPr lang="en-GB" alt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0.30	0.10	0.40	0.20</a:t>
            </a:r>
          </a:p>
          <a:p>
            <a:pPr>
              <a:defRPr/>
            </a:pPr>
            <a:r>
              <a:rPr lang="en-GB" alt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	</a:t>
            </a:r>
            <a:r>
              <a:rPr lang="en-GB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P(Sun)+P(Rain)+P(Cloud)+P(Snow)    </a:t>
            </a:r>
            <a:r>
              <a:rPr lang="sv-SE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GB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=</a:t>
            </a:r>
            <a:r>
              <a:rPr lang="sv-SE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GB" altLang="en-US" sz="20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1.00</a:t>
            </a:r>
          </a:p>
          <a:p>
            <a:pPr>
              <a:defRPr/>
            </a:pPr>
            <a:endParaRPr lang="en-GB" altLang="en-US" sz="200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endParaRPr lang="en-GB" altLang="en-US" sz="200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Ex</a:t>
            </a:r>
            <a:r>
              <a:rPr lang="sv-SE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ample</a:t>
            </a:r>
            <a:r>
              <a:rPr lang="en-GB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:</a:t>
            </a:r>
            <a:r>
              <a:rPr lang="en-GB" alt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</a:t>
            </a:r>
            <a:r>
              <a:rPr lang="en-GB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P(Weather=Sun </a:t>
            </a:r>
            <a:r>
              <a:rPr lang="en-GB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GB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Season=Summer) = 0.13</a:t>
            </a:r>
          </a:p>
          <a:p>
            <a:pPr>
              <a:defRPr/>
            </a:pPr>
            <a:endParaRPr lang="en-GB" altLang="en-US" sz="200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GB" altLang="en-US" sz="200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908300" y="1989139"/>
            <a:ext cx="19051" cy="26638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500718" y="2522538"/>
            <a:ext cx="7224183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r>
              <a:rPr lang="sv-SE" altLang="en-US" sz="3600">
                <a:solidFill>
                  <a:schemeClr val="tx2"/>
                </a:solidFill>
              </a:rPr>
              <a:t>Example of ”Joint” </a:t>
            </a:r>
            <a:br>
              <a:rPr lang="sv-SE" altLang="en-US" sz="3600">
                <a:solidFill>
                  <a:schemeClr val="tx2"/>
                </a:solidFill>
              </a:rPr>
            </a:br>
            <a:r>
              <a:rPr lang="sv-SE" altLang="en-US" sz="3600">
                <a:solidFill>
                  <a:schemeClr val="tx2"/>
                </a:solidFill>
              </a:rPr>
              <a:t>P(Season, Weather)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Conditional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1"/>
            <a:ext cx="10957984" cy="4924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smtClean="0"/>
              <a:t>The Posterior prob. (conditional prob.) after obtaining evidence: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smtClean="0"/>
              <a:t>Notation: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smtClean="0">
                <a:solidFill>
                  <a:schemeClr val="accent1"/>
                </a:solidFill>
              </a:rPr>
              <a:t>P( A|B )</a:t>
            </a:r>
            <a:r>
              <a:rPr lang="en-US" altLang="en-US" sz="1900" smtClean="0"/>
              <a:t>  means: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smtClean="0"/>
              <a:t>”The probability of A given that all we know is B”.  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smtClean="0">
                <a:solidFill>
                  <a:schemeClr val="accent1"/>
                </a:solidFill>
              </a:rPr>
              <a:t>P( Sunny | Summer )</a:t>
            </a:r>
            <a:r>
              <a:rPr lang="en-US" altLang="en-US" sz="1900" smtClean="0"/>
              <a:t> = 0.65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smtClean="0"/>
              <a:t>Is defined as:					 </a:t>
            </a:r>
            <a:r>
              <a:rPr lang="en-US" altLang="en-US" sz="2300" smtClean="0"/>
              <a:t>if  P(B) </a:t>
            </a:r>
            <a:r>
              <a:rPr lang="en-US" altLang="en-US" sz="2300" smtClean="0">
                <a:latin typeface="Univers" pitchFamily="34" charset="0"/>
                <a:sym typeface="Symbol" pitchFamily="18" charset="2"/>
              </a:rPr>
              <a:t></a:t>
            </a:r>
            <a:r>
              <a:rPr lang="en-US" altLang="en-US" sz="2300" smtClean="0"/>
              <a:t> 0</a:t>
            </a: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smtClean="0"/>
              <a:t>Can be rewritten as the product rule: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300" smtClean="0"/>
              <a:t>P(A </a:t>
            </a:r>
            <a:r>
              <a:rPr lang="en-US" altLang="en-US" sz="2300" smtClean="0">
                <a:sym typeface="Symbol" pitchFamily="18" charset="2"/>
              </a:rPr>
              <a:t></a:t>
            </a:r>
            <a:r>
              <a:rPr lang="en-US" altLang="en-US" sz="2300" smtClean="0"/>
              <a:t> B) = P(A|B)P(B) = P(B|A)P(A)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smtClean="0"/>
              <a:t>”For A and B to be true,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smtClean="0"/>
              <a:t>B has to be true, and A has to be true given B”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312584" y="3357563"/>
            <a:ext cx="4163483" cy="1058862"/>
            <a:chOff x="1655" y="2379"/>
            <a:chExt cx="1967" cy="667"/>
          </a:xfrm>
        </p:grpSpPr>
        <p:sp>
          <p:nvSpPr>
            <p:cNvPr id="2458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55" y="2387"/>
              <a:ext cx="1967" cy="659"/>
            </a:xfrm>
            <a:prstGeom prst="rect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655" y="2387"/>
              <a:ext cx="1943" cy="63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743" y="2379"/>
              <a:ext cx="1821" cy="625"/>
              <a:chOff x="1743" y="2379"/>
              <a:chExt cx="1821" cy="625"/>
            </a:xfrm>
          </p:grpSpPr>
          <p:sp>
            <p:nvSpPr>
              <p:cNvPr id="24584" name="Line 8"/>
              <p:cNvSpPr>
                <a:spLocks noChangeShapeType="1"/>
              </p:cNvSpPr>
              <p:nvPr/>
            </p:nvSpPr>
            <p:spPr bwMode="auto">
              <a:xfrm>
                <a:off x="2678" y="2695"/>
                <a:ext cx="868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" name="Rectangle 9"/>
              <p:cNvSpPr>
                <a:spLocks noChangeArrowheads="1"/>
              </p:cNvSpPr>
              <p:nvPr/>
            </p:nvSpPr>
            <p:spPr bwMode="auto">
              <a:xfrm>
                <a:off x="3320" y="2723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86" name="Rectangle 10"/>
              <p:cNvSpPr>
                <a:spLocks noChangeArrowheads="1"/>
              </p:cNvSpPr>
              <p:nvPr/>
            </p:nvSpPr>
            <p:spPr bwMode="auto">
              <a:xfrm>
                <a:off x="3082" y="2723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87" name="Rectangle 11"/>
              <p:cNvSpPr>
                <a:spLocks noChangeArrowheads="1"/>
              </p:cNvSpPr>
              <p:nvPr/>
            </p:nvSpPr>
            <p:spPr bwMode="auto">
              <a:xfrm>
                <a:off x="3506" y="2405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896" y="2405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411" y="2547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2165" y="2547"/>
                <a:ext cx="35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|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1892" y="2547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3171" y="2723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2933" y="2723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3357" y="2405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5" name="Rectangle 19"/>
              <p:cNvSpPr>
                <a:spLocks noChangeArrowheads="1"/>
              </p:cNvSpPr>
              <p:nvPr/>
            </p:nvSpPr>
            <p:spPr bwMode="auto">
              <a:xfrm>
                <a:off x="2996" y="2405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2747" y="2405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7" name="Rectangle 21"/>
              <p:cNvSpPr>
                <a:spLocks noChangeArrowheads="1"/>
              </p:cNvSpPr>
              <p:nvPr/>
            </p:nvSpPr>
            <p:spPr bwMode="auto">
              <a:xfrm>
                <a:off x="2262" y="2547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8" name="Rectangle 22"/>
              <p:cNvSpPr>
                <a:spLocks noChangeArrowheads="1"/>
              </p:cNvSpPr>
              <p:nvPr/>
            </p:nvSpPr>
            <p:spPr bwMode="auto">
              <a:xfrm>
                <a:off x="1992" y="2547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599" name="Rectangle 23"/>
              <p:cNvSpPr>
                <a:spLocks noChangeArrowheads="1"/>
              </p:cNvSpPr>
              <p:nvPr/>
            </p:nvSpPr>
            <p:spPr bwMode="auto">
              <a:xfrm>
                <a:off x="1743" y="2547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600" name="Rectangle 24"/>
              <p:cNvSpPr>
                <a:spLocks noChangeArrowheads="1"/>
              </p:cNvSpPr>
              <p:nvPr/>
            </p:nvSpPr>
            <p:spPr bwMode="auto">
              <a:xfrm>
                <a:off x="3193" y="2379"/>
                <a:ext cx="10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Symbol" pitchFamily="18" charset="2"/>
                  </a:rPr>
                  <a:t>Ù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601" name="Rectangle 25"/>
              <p:cNvSpPr>
                <a:spLocks noChangeArrowheads="1"/>
              </p:cNvSpPr>
              <p:nvPr/>
            </p:nvSpPr>
            <p:spPr bwMode="auto">
              <a:xfrm>
                <a:off x="2535" y="2521"/>
                <a:ext cx="140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Symbol" pitchFamily="18" charset="2"/>
                  </a:rPr>
                  <a:t>= 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Conditional Probability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234" y="1989138"/>
            <a:ext cx="11258551" cy="44878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500" smtClean="0"/>
              <a:t>For the entire random variables:</a:t>
            </a:r>
          </a:p>
          <a:p>
            <a:pPr>
              <a:buFontTx/>
              <a:buNone/>
            </a:pPr>
            <a:endParaRPr lang="en-US" altLang="en-US" sz="2500" smtClean="0"/>
          </a:p>
          <a:p>
            <a:pPr>
              <a:buFontTx/>
              <a:buNone/>
            </a:pPr>
            <a:endParaRPr lang="en-US" altLang="en-US" sz="2500" smtClean="0"/>
          </a:p>
          <a:p>
            <a:pPr>
              <a:buFontTx/>
              <a:buNone/>
            </a:pPr>
            <a:r>
              <a:rPr lang="en-US" altLang="en-US" sz="2500" smtClean="0"/>
              <a:t>should be interpreted as a set of equations for all</a:t>
            </a:r>
          </a:p>
          <a:p>
            <a:pPr>
              <a:buFontTx/>
              <a:buNone/>
            </a:pPr>
            <a:r>
              <a:rPr lang="en-US" altLang="en-US" sz="2500" smtClean="0"/>
              <a:t>possible values on the random variables A and B.</a:t>
            </a:r>
          </a:p>
          <a:p>
            <a:pPr>
              <a:buFontTx/>
              <a:buNone/>
            </a:pPr>
            <a:r>
              <a:rPr lang="en-US" altLang="en-US" sz="2500" smtClean="0"/>
              <a:t>Example:</a:t>
            </a:r>
          </a:p>
          <a:p>
            <a:pPr>
              <a:buFontTx/>
              <a:buNone/>
            </a:pPr>
            <a:endParaRPr lang="en-US" altLang="en-US" sz="2500" smtClean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24417" y="2663825"/>
          <a:ext cx="4637616" cy="471488"/>
        </p:xfrm>
        <a:graphic>
          <a:graphicData uri="http://schemas.openxmlformats.org/presentationml/2006/ole">
            <p:oleObj spid="_x0000_s1026" name="Equation" r:id="rId3" imgW="1459866" imgH="203112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723901" y="5030788"/>
          <a:ext cx="9664700" cy="436562"/>
        </p:xfrm>
        <a:graphic>
          <a:graphicData uri="http://schemas.openxmlformats.org/presentationml/2006/ole">
            <p:oleObj spid="_x0000_s1027" name="Formel" r:id="rId4" imgW="3276600" imgH="203200" progId="Equation.3">
              <p:embed/>
            </p:oleObj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Conditional Probability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mtClean="0"/>
              <a:t>A general version holds for whole distributions, e.g.,</a:t>
            </a:r>
          </a:p>
          <a:p>
            <a:pPr>
              <a:buFontTx/>
              <a:buNone/>
            </a:pPr>
            <a:r>
              <a:rPr lang="en-US" altLang="en-US" b="1" smtClean="0"/>
              <a:t>	</a:t>
            </a:r>
            <a:r>
              <a:rPr lang="en-US" altLang="en-US" b="1" smtClean="0">
                <a:solidFill>
                  <a:schemeClr val="accent1"/>
                </a:solidFill>
              </a:rPr>
              <a:t>P</a:t>
            </a:r>
            <a:r>
              <a:rPr lang="en-US" altLang="en-US" smtClean="0">
                <a:solidFill>
                  <a:schemeClr val="accent1"/>
                </a:solidFill>
              </a:rPr>
              <a:t>(Weather,Cavity) = </a:t>
            </a:r>
            <a:r>
              <a:rPr lang="en-US" altLang="en-US" b="1" smtClean="0">
                <a:solidFill>
                  <a:schemeClr val="accent1"/>
                </a:solidFill>
              </a:rPr>
              <a:t>P</a:t>
            </a:r>
            <a:r>
              <a:rPr lang="en-US" altLang="en-US" smtClean="0">
                <a:solidFill>
                  <a:schemeClr val="accent1"/>
                </a:solidFill>
              </a:rPr>
              <a:t>(Weather|Cavity) </a:t>
            </a:r>
            <a:r>
              <a:rPr lang="en-US" altLang="en-US" b="1" smtClean="0">
                <a:solidFill>
                  <a:schemeClr val="accent1"/>
                </a:solidFill>
              </a:rPr>
              <a:t>P</a:t>
            </a:r>
            <a:r>
              <a:rPr lang="en-US" altLang="en-US" smtClean="0">
                <a:solidFill>
                  <a:schemeClr val="accent1"/>
                </a:solidFill>
              </a:rPr>
              <a:t>(Cavity)</a:t>
            </a:r>
          </a:p>
          <a:p>
            <a:pPr>
              <a:buFontTx/>
              <a:buNone/>
            </a:pPr>
            <a:r>
              <a:rPr lang="en-US" altLang="en-US" smtClean="0"/>
              <a:t>(View as a 4 x 2 set of equations)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Chain rule is derived by successive application of product </a:t>
            </a:r>
          </a:p>
          <a:p>
            <a:pPr>
              <a:buFontTx/>
              <a:buNone/>
            </a:pPr>
            <a:r>
              <a:rPr lang="en-US" altLang="en-US" smtClean="0"/>
              <a:t>rule:</a:t>
            </a:r>
          </a:p>
          <a:p>
            <a:pPr>
              <a:buFontTx/>
              <a:buNone/>
            </a:pPr>
            <a:r>
              <a:rPr lang="en-US" altLang="en-US" sz="2200" b="1" smtClean="0"/>
              <a:t>P</a:t>
            </a:r>
            <a:r>
              <a:rPr lang="en-US" altLang="en-US" sz="2200" smtClean="0"/>
              <a:t>(X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,...,X</a:t>
            </a:r>
            <a:r>
              <a:rPr lang="en-US" altLang="en-US" sz="2200" baseline="-25000" smtClean="0"/>
              <a:t>n</a:t>
            </a:r>
            <a:r>
              <a:rPr lang="en-US" altLang="en-US" sz="2200" smtClean="0"/>
              <a:t>)   = </a:t>
            </a:r>
            <a:r>
              <a:rPr lang="en-US" altLang="en-US" sz="2200" b="1" smtClean="0"/>
              <a:t>P</a:t>
            </a:r>
            <a:r>
              <a:rPr lang="en-US" altLang="en-US" sz="2200" smtClean="0"/>
              <a:t>(X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,...,X</a:t>
            </a:r>
            <a:r>
              <a:rPr lang="en-US" altLang="en-US" sz="2200" baseline="-25000" smtClean="0"/>
              <a:t>n-1</a:t>
            </a:r>
            <a:r>
              <a:rPr lang="en-US" altLang="en-US" sz="2200" smtClean="0"/>
              <a:t>) </a:t>
            </a:r>
            <a:r>
              <a:rPr lang="en-US" altLang="en-US" sz="2200" b="1" smtClean="0"/>
              <a:t>P</a:t>
            </a:r>
            <a:r>
              <a:rPr lang="en-US" altLang="en-US" sz="2200" smtClean="0"/>
              <a:t>(X</a:t>
            </a:r>
            <a:r>
              <a:rPr lang="en-US" altLang="en-US" sz="2200" baseline="-25000" smtClean="0"/>
              <a:t>n</a:t>
            </a:r>
            <a:r>
              <a:rPr lang="en-US" altLang="en-US" sz="2200" smtClean="0"/>
              <a:t> | X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,...,X</a:t>
            </a:r>
            <a:r>
              <a:rPr lang="en-US" altLang="en-US" sz="2200" baseline="-25000" smtClean="0"/>
              <a:t>n-1</a:t>
            </a:r>
            <a:r>
              <a:rPr lang="en-US" altLang="en-US" sz="2200" smtClean="0"/>
              <a:t>)</a:t>
            </a:r>
          </a:p>
          <a:p>
            <a:pPr>
              <a:buFontTx/>
              <a:buNone/>
            </a:pPr>
            <a:r>
              <a:rPr lang="en-US" altLang="en-US" sz="2200" smtClean="0"/>
              <a:t>                    = </a:t>
            </a:r>
            <a:r>
              <a:rPr lang="en-US" altLang="en-US" sz="2200" b="1" smtClean="0"/>
              <a:t>P</a:t>
            </a:r>
            <a:r>
              <a:rPr lang="en-US" altLang="en-US" sz="2200" smtClean="0"/>
              <a:t>(X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,...,X</a:t>
            </a:r>
            <a:r>
              <a:rPr lang="en-US" altLang="en-US" sz="2200" baseline="-25000" smtClean="0"/>
              <a:t>n-2</a:t>
            </a:r>
            <a:r>
              <a:rPr lang="en-US" altLang="en-US" sz="2200" smtClean="0"/>
              <a:t>)</a:t>
            </a:r>
            <a:r>
              <a:rPr lang="en-US" altLang="en-US" sz="2200" b="1" smtClean="0"/>
              <a:t>P</a:t>
            </a:r>
            <a:r>
              <a:rPr lang="en-US" altLang="en-US" sz="2200" smtClean="0"/>
              <a:t>(X</a:t>
            </a:r>
            <a:r>
              <a:rPr lang="en-US" altLang="en-US" sz="2200" baseline="-25000" smtClean="0"/>
              <a:t>n-1</a:t>
            </a:r>
            <a:r>
              <a:rPr lang="en-US" altLang="en-US" sz="2200" smtClean="0"/>
              <a:t> | X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,...,X</a:t>
            </a:r>
            <a:r>
              <a:rPr lang="en-US" altLang="en-US" sz="2200" baseline="-25000" smtClean="0"/>
              <a:t>n-2</a:t>
            </a:r>
            <a:r>
              <a:rPr lang="en-US" altLang="en-US" sz="2200" smtClean="0"/>
              <a:t>) </a:t>
            </a:r>
            <a:r>
              <a:rPr lang="en-US" altLang="en-US" sz="2200" b="1" smtClean="0"/>
              <a:t>P</a:t>
            </a:r>
            <a:r>
              <a:rPr lang="en-US" altLang="en-US" sz="2200" smtClean="0"/>
              <a:t>(X</a:t>
            </a:r>
            <a:r>
              <a:rPr lang="en-US" altLang="en-US" sz="2200" baseline="-25000" smtClean="0"/>
              <a:t>n</a:t>
            </a:r>
            <a:r>
              <a:rPr lang="en-US" altLang="en-US" sz="2200" smtClean="0"/>
              <a:t> | X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,...,X</a:t>
            </a:r>
            <a:r>
              <a:rPr lang="en-US" altLang="en-US" sz="2200" baseline="-25000" smtClean="0"/>
              <a:t>n-1</a:t>
            </a:r>
            <a:r>
              <a:rPr lang="en-US" altLang="en-US" sz="2200" smtClean="0"/>
              <a:t>)</a:t>
            </a:r>
          </a:p>
          <a:p>
            <a:pPr>
              <a:buFontTx/>
              <a:buNone/>
            </a:pPr>
            <a:r>
              <a:rPr lang="en-US" altLang="en-US" sz="2200" smtClean="0"/>
              <a:t>                    = ...</a:t>
            </a:r>
          </a:p>
          <a:p>
            <a:pPr>
              <a:buFontTx/>
              <a:buNone/>
            </a:pPr>
            <a:r>
              <a:rPr lang="en-US" altLang="en-US" sz="2200" smtClean="0"/>
              <a:t>                    = </a:t>
            </a:r>
            <a:r>
              <a:rPr lang="en-US" altLang="en-US" sz="2200" smtClean="0">
                <a:sym typeface="Symbol" pitchFamily="18" charset="2"/>
              </a:rPr>
              <a:t></a:t>
            </a:r>
            <a:r>
              <a:rPr lang="en-US" altLang="en-US" sz="2200" baseline="30000" smtClean="0">
                <a:sym typeface="Symbol" pitchFamily="18" charset="2"/>
              </a:rPr>
              <a:t>n</a:t>
            </a:r>
            <a:r>
              <a:rPr lang="en-US" altLang="en-US" sz="2200" baseline="-25000" smtClean="0">
                <a:sym typeface="Symbol" pitchFamily="18" charset="2"/>
              </a:rPr>
              <a:t>i=1</a:t>
            </a:r>
            <a:r>
              <a:rPr lang="en-US" altLang="en-US" sz="2200" smtClean="0"/>
              <a:t> </a:t>
            </a:r>
            <a:r>
              <a:rPr lang="en-US" altLang="en-US" sz="2200" b="1" smtClean="0"/>
              <a:t>P</a:t>
            </a:r>
            <a:r>
              <a:rPr lang="en-US" altLang="en-US" sz="2200" smtClean="0"/>
              <a:t>(X</a:t>
            </a:r>
            <a:r>
              <a:rPr lang="en-US" altLang="en-US" sz="2200" baseline="-25000" smtClean="0"/>
              <a:t>i</a:t>
            </a:r>
            <a:r>
              <a:rPr lang="en-US" altLang="en-US" sz="2200" smtClean="0"/>
              <a:t> | X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,...,X</a:t>
            </a:r>
            <a:r>
              <a:rPr lang="en-US" altLang="en-US" sz="2200" baseline="-25000" smtClean="0"/>
              <a:t>i-1</a:t>
            </a:r>
            <a:r>
              <a:rPr lang="en-US" altLang="en-US" sz="220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200" smtClean="0"/>
              <a:t>The left side of the product rule is symmetric w.r.t  B  and  A:</a:t>
            </a:r>
          </a:p>
          <a:p>
            <a:pPr>
              <a:buFontTx/>
              <a:buNone/>
            </a:pPr>
            <a:endParaRPr lang="en-US" altLang="en-US" sz="2200" smtClean="0"/>
          </a:p>
          <a:p>
            <a:pPr>
              <a:buFontTx/>
              <a:buNone/>
            </a:pPr>
            <a:endParaRPr lang="en-US" altLang="en-US" sz="2200" smtClean="0"/>
          </a:p>
          <a:p>
            <a:pPr>
              <a:buFontTx/>
              <a:buNone/>
            </a:pPr>
            <a:endParaRPr lang="en-US" altLang="en-US" sz="2200" smtClean="0"/>
          </a:p>
          <a:p>
            <a:pPr>
              <a:buFontTx/>
              <a:buNone/>
            </a:pPr>
            <a:endParaRPr lang="en-US" altLang="en-US" sz="2200" smtClean="0"/>
          </a:p>
          <a:p>
            <a:pPr>
              <a:buFontTx/>
              <a:buNone/>
            </a:pPr>
            <a:r>
              <a:rPr lang="en-US" altLang="en-US" sz="2200" smtClean="0"/>
              <a:t>Equating  the two right-hand sides yields  Bayes’ rule:</a:t>
            </a:r>
          </a:p>
          <a:p>
            <a:pPr>
              <a:buFontTx/>
              <a:buNone/>
            </a:pPr>
            <a:endParaRPr lang="en-US" altLang="en-US" sz="22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223684" y="4830763"/>
            <a:ext cx="4976283" cy="1046162"/>
            <a:chOff x="1523" y="2771"/>
            <a:chExt cx="2351" cy="659"/>
          </a:xfrm>
        </p:grpSpPr>
        <p:sp>
          <p:nvSpPr>
            <p:cNvPr id="2769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523" y="2771"/>
              <a:ext cx="2351" cy="659"/>
            </a:xfrm>
            <a:prstGeom prst="rect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6"/>
            <p:cNvSpPr>
              <a:spLocks noChangeArrowheads="1"/>
            </p:cNvSpPr>
            <p:nvPr/>
          </p:nvSpPr>
          <p:spPr bwMode="auto">
            <a:xfrm>
              <a:off x="1523" y="2771"/>
              <a:ext cx="2327" cy="63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611" y="2789"/>
              <a:ext cx="2206" cy="599"/>
              <a:chOff x="1611" y="2789"/>
              <a:chExt cx="2206" cy="599"/>
            </a:xfrm>
          </p:grpSpPr>
          <p:sp>
            <p:nvSpPr>
              <p:cNvPr id="27694" name="Line 8"/>
              <p:cNvSpPr>
                <a:spLocks noChangeShapeType="1"/>
              </p:cNvSpPr>
              <p:nvPr/>
            </p:nvSpPr>
            <p:spPr bwMode="auto">
              <a:xfrm>
                <a:off x="2546" y="3079"/>
                <a:ext cx="1254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Rectangle 9"/>
              <p:cNvSpPr>
                <a:spLocks noChangeArrowheads="1"/>
              </p:cNvSpPr>
              <p:nvPr/>
            </p:nvSpPr>
            <p:spPr bwMode="auto">
              <a:xfrm>
                <a:off x="3380" y="3107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96" name="Rectangle 10"/>
              <p:cNvSpPr>
                <a:spLocks noChangeArrowheads="1"/>
              </p:cNvSpPr>
              <p:nvPr/>
            </p:nvSpPr>
            <p:spPr bwMode="auto">
              <a:xfrm>
                <a:off x="3142" y="3107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97" name="Rectangle 11"/>
              <p:cNvSpPr>
                <a:spLocks noChangeArrowheads="1"/>
              </p:cNvSpPr>
              <p:nvPr/>
            </p:nvSpPr>
            <p:spPr bwMode="auto">
              <a:xfrm>
                <a:off x="3759" y="2789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98" name="Rectangle 12"/>
              <p:cNvSpPr>
                <a:spLocks noChangeArrowheads="1"/>
              </p:cNvSpPr>
              <p:nvPr/>
            </p:nvSpPr>
            <p:spPr bwMode="auto">
              <a:xfrm>
                <a:off x="3521" y="2789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99" name="Rectangle 13"/>
              <p:cNvSpPr>
                <a:spLocks noChangeArrowheads="1"/>
              </p:cNvSpPr>
              <p:nvPr/>
            </p:nvSpPr>
            <p:spPr bwMode="auto">
              <a:xfrm>
                <a:off x="3283" y="2789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0" name="Rectangle 14"/>
              <p:cNvSpPr>
                <a:spLocks noChangeArrowheads="1"/>
              </p:cNvSpPr>
              <p:nvPr/>
            </p:nvSpPr>
            <p:spPr bwMode="auto">
              <a:xfrm>
                <a:off x="3037" y="2789"/>
                <a:ext cx="35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|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1" name="Rectangle 15"/>
              <p:cNvSpPr>
                <a:spLocks noChangeArrowheads="1"/>
              </p:cNvSpPr>
              <p:nvPr/>
            </p:nvSpPr>
            <p:spPr bwMode="auto">
              <a:xfrm>
                <a:off x="2764" y="2789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2" name="Rectangle 16"/>
              <p:cNvSpPr>
                <a:spLocks noChangeArrowheads="1"/>
              </p:cNvSpPr>
              <p:nvPr/>
            </p:nvSpPr>
            <p:spPr bwMode="auto">
              <a:xfrm>
                <a:off x="2279" y="2931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3" name="Rectangle 17"/>
              <p:cNvSpPr>
                <a:spLocks noChangeArrowheads="1"/>
              </p:cNvSpPr>
              <p:nvPr/>
            </p:nvSpPr>
            <p:spPr bwMode="auto">
              <a:xfrm>
                <a:off x="2033" y="2931"/>
                <a:ext cx="35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|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4" name="Rectangle 18"/>
              <p:cNvSpPr>
                <a:spLocks noChangeArrowheads="1"/>
              </p:cNvSpPr>
              <p:nvPr/>
            </p:nvSpPr>
            <p:spPr bwMode="auto">
              <a:xfrm>
                <a:off x="1760" y="2931"/>
                <a:ext cx="5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5" name="Rectangle 19"/>
              <p:cNvSpPr>
                <a:spLocks noChangeArrowheads="1"/>
              </p:cNvSpPr>
              <p:nvPr/>
            </p:nvSpPr>
            <p:spPr bwMode="auto">
              <a:xfrm>
                <a:off x="3242" y="3107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6" name="Rectangle 20"/>
              <p:cNvSpPr>
                <a:spLocks noChangeArrowheads="1"/>
              </p:cNvSpPr>
              <p:nvPr/>
            </p:nvSpPr>
            <p:spPr bwMode="auto">
              <a:xfrm>
                <a:off x="2993" y="3107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7" name="Rectangle 21"/>
              <p:cNvSpPr>
                <a:spLocks noChangeArrowheads="1"/>
              </p:cNvSpPr>
              <p:nvPr/>
            </p:nvSpPr>
            <p:spPr bwMode="auto">
              <a:xfrm>
                <a:off x="3610" y="2789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8" name="Rectangle 22"/>
              <p:cNvSpPr>
                <a:spLocks noChangeArrowheads="1"/>
              </p:cNvSpPr>
              <p:nvPr/>
            </p:nvSpPr>
            <p:spPr bwMode="auto">
              <a:xfrm>
                <a:off x="3372" y="2789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09" name="Rectangle 23"/>
              <p:cNvSpPr>
                <a:spLocks noChangeArrowheads="1"/>
              </p:cNvSpPr>
              <p:nvPr/>
            </p:nvSpPr>
            <p:spPr bwMode="auto">
              <a:xfrm>
                <a:off x="3134" y="2789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10" name="Rectangle 24"/>
              <p:cNvSpPr>
                <a:spLocks noChangeArrowheads="1"/>
              </p:cNvSpPr>
              <p:nvPr/>
            </p:nvSpPr>
            <p:spPr bwMode="auto">
              <a:xfrm>
                <a:off x="2864" y="2789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11" name="Rectangle 25"/>
              <p:cNvSpPr>
                <a:spLocks noChangeArrowheads="1"/>
              </p:cNvSpPr>
              <p:nvPr/>
            </p:nvSpPr>
            <p:spPr bwMode="auto">
              <a:xfrm>
                <a:off x="2615" y="2789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12" name="Rectangle 26"/>
              <p:cNvSpPr>
                <a:spLocks noChangeArrowheads="1"/>
              </p:cNvSpPr>
              <p:nvPr/>
            </p:nvSpPr>
            <p:spPr bwMode="auto">
              <a:xfrm>
                <a:off x="2141" y="2931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13" name="Rectangle 27"/>
              <p:cNvSpPr>
                <a:spLocks noChangeArrowheads="1"/>
              </p:cNvSpPr>
              <p:nvPr/>
            </p:nvSpPr>
            <p:spPr bwMode="auto">
              <a:xfrm>
                <a:off x="1849" y="2931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14" name="Rectangle 28"/>
              <p:cNvSpPr>
                <a:spLocks noChangeArrowheads="1"/>
              </p:cNvSpPr>
              <p:nvPr/>
            </p:nvSpPr>
            <p:spPr bwMode="auto">
              <a:xfrm>
                <a:off x="1611" y="2931"/>
                <a:ext cx="10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715" name="Rectangle 29"/>
              <p:cNvSpPr>
                <a:spLocks noChangeArrowheads="1"/>
              </p:cNvSpPr>
              <p:nvPr/>
            </p:nvSpPr>
            <p:spPr bwMode="auto">
              <a:xfrm>
                <a:off x="2432" y="2905"/>
                <a:ext cx="9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4" name="Group 30"/>
          <p:cNvGrpSpPr>
            <a:grpSpLocks noChangeAspect="1"/>
          </p:cNvGrpSpPr>
          <p:nvPr/>
        </p:nvGrpSpPr>
        <p:grpSpPr bwMode="auto">
          <a:xfrm>
            <a:off x="3119967" y="2636838"/>
            <a:ext cx="5107517" cy="1111250"/>
            <a:chOff x="1474" y="1410"/>
            <a:chExt cx="2413" cy="700"/>
          </a:xfrm>
        </p:grpSpPr>
        <p:sp>
          <p:nvSpPr>
            <p:cNvPr id="27654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474" y="1433"/>
              <a:ext cx="2413" cy="677"/>
            </a:xfrm>
            <a:prstGeom prst="rect">
              <a:avLst/>
            </a:prstGeom>
            <a:solidFill>
              <a:schemeClr val="accent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Rectangle 32"/>
            <p:cNvSpPr>
              <a:spLocks noChangeArrowheads="1"/>
            </p:cNvSpPr>
            <p:nvPr/>
          </p:nvSpPr>
          <p:spPr bwMode="auto">
            <a:xfrm>
              <a:off x="1474" y="1433"/>
              <a:ext cx="2389" cy="65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1563" y="1410"/>
              <a:ext cx="2280" cy="654"/>
              <a:chOff x="1563" y="1410"/>
              <a:chExt cx="2280" cy="654"/>
            </a:xfrm>
          </p:grpSpPr>
          <p:sp>
            <p:nvSpPr>
              <p:cNvPr id="27657" name="Rectangle 34"/>
              <p:cNvSpPr>
                <a:spLocks noChangeArrowheads="1"/>
              </p:cNvSpPr>
              <p:nvPr/>
            </p:nvSpPr>
            <p:spPr bwMode="auto">
              <a:xfrm>
                <a:off x="3785" y="1783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58" name="Rectangle 35"/>
              <p:cNvSpPr>
                <a:spLocks noChangeArrowheads="1"/>
              </p:cNvSpPr>
              <p:nvPr/>
            </p:nvSpPr>
            <p:spPr bwMode="auto">
              <a:xfrm>
                <a:off x="3539" y="1783"/>
                <a:ext cx="35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|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59" name="Rectangle 36"/>
              <p:cNvSpPr>
                <a:spLocks noChangeArrowheads="1"/>
              </p:cNvSpPr>
              <p:nvPr/>
            </p:nvSpPr>
            <p:spPr bwMode="auto">
              <a:xfrm>
                <a:off x="3265" y="1783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0" name="Rectangle 37"/>
              <p:cNvSpPr>
                <a:spLocks noChangeArrowheads="1"/>
              </p:cNvSpPr>
              <p:nvPr/>
            </p:nvSpPr>
            <p:spPr bwMode="auto">
              <a:xfrm>
                <a:off x="3026" y="1783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1" name="Rectangle 38"/>
              <p:cNvSpPr>
                <a:spLocks noChangeArrowheads="1"/>
              </p:cNvSpPr>
              <p:nvPr/>
            </p:nvSpPr>
            <p:spPr bwMode="auto">
              <a:xfrm>
                <a:off x="2788" y="1783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2" name="Rectangle 39"/>
              <p:cNvSpPr>
                <a:spLocks noChangeArrowheads="1"/>
              </p:cNvSpPr>
              <p:nvPr/>
            </p:nvSpPr>
            <p:spPr bwMode="auto">
              <a:xfrm>
                <a:off x="2322" y="1783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3" name="Rectangle 40"/>
              <p:cNvSpPr>
                <a:spLocks noChangeArrowheads="1"/>
              </p:cNvSpPr>
              <p:nvPr/>
            </p:nvSpPr>
            <p:spPr bwMode="auto">
              <a:xfrm>
                <a:off x="1711" y="1783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4" name="Rectangle 41"/>
              <p:cNvSpPr>
                <a:spLocks noChangeArrowheads="1"/>
              </p:cNvSpPr>
              <p:nvPr/>
            </p:nvSpPr>
            <p:spPr bwMode="auto">
              <a:xfrm>
                <a:off x="3785" y="1437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5" name="Rectangle 42"/>
              <p:cNvSpPr>
                <a:spLocks noChangeArrowheads="1"/>
              </p:cNvSpPr>
              <p:nvPr/>
            </p:nvSpPr>
            <p:spPr bwMode="auto">
              <a:xfrm>
                <a:off x="3539" y="1437"/>
                <a:ext cx="35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|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6" name="Rectangle 43"/>
              <p:cNvSpPr>
                <a:spLocks noChangeArrowheads="1"/>
              </p:cNvSpPr>
              <p:nvPr/>
            </p:nvSpPr>
            <p:spPr bwMode="auto">
              <a:xfrm>
                <a:off x="3265" y="1437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7" name="Rectangle 44"/>
              <p:cNvSpPr>
                <a:spLocks noChangeArrowheads="1"/>
              </p:cNvSpPr>
              <p:nvPr/>
            </p:nvSpPr>
            <p:spPr bwMode="auto">
              <a:xfrm>
                <a:off x="3026" y="1437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8" name="Rectangle 45"/>
              <p:cNvSpPr>
                <a:spLocks noChangeArrowheads="1"/>
              </p:cNvSpPr>
              <p:nvPr/>
            </p:nvSpPr>
            <p:spPr bwMode="auto">
              <a:xfrm>
                <a:off x="2788" y="1437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69" name="Rectangle 46"/>
              <p:cNvSpPr>
                <a:spLocks noChangeArrowheads="1"/>
              </p:cNvSpPr>
              <p:nvPr/>
            </p:nvSpPr>
            <p:spPr bwMode="auto">
              <a:xfrm>
                <a:off x="2322" y="1437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0" name="Rectangle 47"/>
              <p:cNvSpPr>
                <a:spLocks noChangeArrowheads="1"/>
              </p:cNvSpPr>
              <p:nvPr/>
            </p:nvSpPr>
            <p:spPr bwMode="auto">
              <a:xfrm>
                <a:off x="1711" y="1437"/>
                <a:ext cx="5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1" name="Rectangle 48"/>
              <p:cNvSpPr>
                <a:spLocks noChangeArrowheads="1"/>
              </p:cNvSpPr>
              <p:nvPr/>
            </p:nvSpPr>
            <p:spPr bwMode="auto">
              <a:xfrm>
                <a:off x="3637" y="1783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2" name="Rectangle 49"/>
              <p:cNvSpPr>
                <a:spLocks noChangeArrowheads="1"/>
              </p:cNvSpPr>
              <p:nvPr/>
            </p:nvSpPr>
            <p:spPr bwMode="auto">
              <a:xfrm>
                <a:off x="3366" y="1783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3" name="Rectangle 50"/>
              <p:cNvSpPr>
                <a:spLocks noChangeArrowheads="1"/>
              </p:cNvSpPr>
              <p:nvPr/>
            </p:nvSpPr>
            <p:spPr bwMode="auto">
              <a:xfrm>
                <a:off x="3116" y="1783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4" name="Rectangle 51"/>
              <p:cNvSpPr>
                <a:spLocks noChangeArrowheads="1"/>
              </p:cNvSpPr>
              <p:nvPr/>
            </p:nvSpPr>
            <p:spPr bwMode="auto">
              <a:xfrm>
                <a:off x="2878" y="1783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5" name="Rectangle 52"/>
              <p:cNvSpPr>
                <a:spLocks noChangeArrowheads="1"/>
              </p:cNvSpPr>
              <p:nvPr/>
            </p:nvSpPr>
            <p:spPr bwMode="auto">
              <a:xfrm>
                <a:off x="2640" y="1783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6" name="Rectangle 53"/>
              <p:cNvSpPr>
                <a:spLocks noChangeArrowheads="1"/>
              </p:cNvSpPr>
              <p:nvPr/>
            </p:nvSpPr>
            <p:spPr bwMode="auto">
              <a:xfrm>
                <a:off x="2174" y="1783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7" name="Rectangle 54"/>
              <p:cNvSpPr>
                <a:spLocks noChangeArrowheads="1"/>
              </p:cNvSpPr>
              <p:nvPr/>
            </p:nvSpPr>
            <p:spPr bwMode="auto">
              <a:xfrm>
                <a:off x="1812" y="1783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8" name="Rectangle 55"/>
              <p:cNvSpPr>
                <a:spLocks noChangeArrowheads="1"/>
              </p:cNvSpPr>
              <p:nvPr/>
            </p:nvSpPr>
            <p:spPr bwMode="auto">
              <a:xfrm>
                <a:off x="1563" y="1783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79" name="Rectangle 56"/>
              <p:cNvSpPr>
                <a:spLocks noChangeArrowheads="1"/>
              </p:cNvSpPr>
              <p:nvPr/>
            </p:nvSpPr>
            <p:spPr bwMode="auto">
              <a:xfrm>
                <a:off x="3647" y="1437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0" name="Rectangle 57"/>
              <p:cNvSpPr>
                <a:spLocks noChangeArrowheads="1"/>
              </p:cNvSpPr>
              <p:nvPr/>
            </p:nvSpPr>
            <p:spPr bwMode="auto">
              <a:xfrm>
                <a:off x="3355" y="1437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1" name="Rectangle 58"/>
              <p:cNvSpPr>
                <a:spLocks noChangeArrowheads="1"/>
              </p:cNvSpPr>
              <p:nvPr/>
            </p:nvSpPr>
            <p:spPr bwMode="auto">
              <a:xfrm>
                <a:off x="3116" y="1437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2" name="Rectangle 59"/>
              <p:cNvSpPr>
                <a:spLocks noChangeArrowheads="1"/>
              </p:cNvSpPr>
              <p:nvPr/>
            </p:nvSpPr>
            <p:spPr bwMode="auto">
              <a:xfrm>
                <a:off x="2889" y="1437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3" name="Rectangle 60"/>
              <p:cNvSpPr>
                <a:spLocks noChangeArrowheads="1"/>
              </p:cNvSpPr>
              <p:nvPr/>
            </p:nvSpPr>
            <p:spPr bwMode="auto">
              <a:xfrm>
                <a:off x="2640" y="1437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4" name="Rectangle 61"/>
              <p:cNvSpPr>
                <a:spLocks noChangeArrowheads="1"/>
              </p:cNvSpPr>
              <p:nvPr/>
            </p:nvSpPr>
            <p:spPr bwMode="auto">
              <a:xfrm>
                <a:off x="2174" y="1437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5" name="Rectangle 62"/>
              <p:cNvSpPr>
                <a:spLocks noChangeArrowheads="1"/>
              </p:cNvSpPr>
              <p:nvPr/>
            </p:nvSpPr>
            <p:spPr bwMode="auto">
              <a:xfrm>
                <a:off x="1812" y="1437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6" name="Rectangle 63"/>
              <p:cNvSpPr>
                <a:spLocks noChangeArrowheads="1"/>
              </p:cNvSpPr>
              <p:nvPr/>
            </p:nvSpPr>
            <p:spPr bwMode="auto">
              <a:xfrm>
                <a:off x="1563" y="1437"/>
                <a:ext cx="108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7" name="Rectangle 64"/>
              <p:cNvSpPr>
                <a:spLocks noChangeArrowheads="1"/>
              </p:cNvSpPr>
              <p:nvPr/>
            </p:nvSpPr>
            <p:spPr bwMode="auto">
              <a:xfrm>
                <a:off x="2475" y="1756"/>
                <a:ext cx="96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8" name="Rectangle 65"/>
              <p:cNvSpPr>
                <a:spLocks noChangeArrowheads="1"/>
              </p:cNvSpPr>
              <p:nvPr/>
            </p:nvSpPr>
            <p:spPr bwMode="auto">
              <a:xfrm>
                <a:off x="2009" y="1756"/>
                <a:ext cx="106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Symbol" pitchFamily="18" charset="2"/>
                  </a:rPr>
                  <a:t>Ù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89" name="Rectangle 66"/>
              <p:cNvSpPr>
                <a:spLocks noChangeArrowheads="1"/>
              </p:cNvSpPr>
              <p:nvPr/>
            </p:nvSpPr>
            <p:spPr bwMode="auto">
              <a:xfrm>
                <a:off x="2475" y="1410"/>
                <a:ext cx="96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690" name="Rectangle 67"/>
              <p:cNvSpPr>
                <a:spLocks noChangeArrowheads="1"/>
              </p:cNvSpPr>
              <p:nvPr/>
            </p:nvSpPr>
            <p:spPr bwMode="auto">
              <a:xfrm>
                <a:off x="2009" y="1410"/>
                <a:ext cx="106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sv-SE" altLang="en-US" sz="2900">
                    <a:solidFill>
                      <a:srgbClr val="000000"/>
                    </a:solidFill>
                    <a:latin typeface="Symbol" pitchFamily="18" charset="2"/>
                  </a:rPr>
                  <a:t>Ù</a:t>
                </a:r>
                <a:endParaRPr lang="sv-SE" altLang="en-US" sz="18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</a:rPr>
              <a:t>Reasoning under Uncertainty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672"/>
            <a:ext cx="10515600" cy="435133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1" dirty="0" smtClean="0"/>
              <a:t>Probability Theory </a:t>
            </a:r>
            <a:r>
              <a:rPr lang="en-US" sz="2400" dirty="0" smtClean="0"/>
              <a:t>provides a basis for our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treatment of our systems that reason under uncertainty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2400" b="1" dirty="0" smtClean="0"/>
              <a:t>Utility Theory 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provides </a:t>
            </a:r>
            <a:r>
              <a:rPr lang="en-US" altLang="en-US" sz="2400" dirty="0" smtClean="0"/>
              <a:t>ways and means of weighing up the desirability of goals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 and the likelihood of achieving them.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2000" dirty="0" smtClean="0"/>
              <a:t>Actions are no longer certain to achieve the goals.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2400" dirty="0" smtClean="0"/>
              <a:t>Probability theory and Utility theory put together to constitute </a:t>
            </a:r>
            <a:r>
              <a:rPr lang="en-US" altLang="en-US" sz="2400" b="1" dirty="0" smtClean="0"/>
              <a:t>Decision Theory 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</a:rPr>
              <a:t>to take decisions in an uncertain domain</a:t>
            </a:r>
            <a:r>
              <a:rPr lang="en-US" altLang="en-US" sz="2400" dirty="0" smtClean="0"/>
              <a:t>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2000" dirty="0" smtClean="0"/>
              <a:t>Build rational agents for uncertain worlds.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2400" b="1" dirty="0" smtClean="0"/>
              <a:t>Basics of Probability Theory</a:t>
            </a:r>
            <a:r>
              <a:rPr lang="en-US" altLang="en-US" sz="2400" dirty="0" smtClean="0"/>
              <a:t>, including representation of uncertain beliefs.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2400" b="1" dirty="0" err="1" smtClean="0"/>
              <a:t>Bayes</a:t>
            </a:r>
            <a:r>
              <a:rPr lang="en-US" altLang="en-US" sz="2400" b="1" dirty="0" smtClean="0"/>
              <a:t>’ Rule </a:t>
            </a:r>
            <a:r>
              <a:rPr lang="en-US" altLang="en-US" sz="2400" dirty="0" smtClean="0"/>
              <a:t>for representing and reasoning with uncertain knowledge.</a:t>
            </a:r>
            <a:endParaRPr lang="en-US" alt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Bayes' Rule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234" y="1989138"/>
            <a:ext cx="11258551" cy="44878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300" smtClean="0"/>
              <a:t>Useful for assessing diagnostic probability from causal </a:t>
            </a:r>
          </a:p>
          <a:p>
            <a:pPr>
              <a:buFontTx/>
              <a:buNone/>
            </a:pPr>
            <a:r>
              <a:rPr lang="en-US" altLang="en-US" sz="2300" smtClean="0"/>
              <a:t>probability:</a:t>
            </a:r>
          </a:p>
          <a:p>
            <a:pPr>
              <a:buFontTx/>
              <a:buNone/>
            </a:pPr>
            <a:endParaRPr lang="en-US" altLang="en-US" sz="2300" smtClean="0"/>
          </a:p>
          <a:p>
            <a:pPr>
              <a:buFontTx/>
              <a:buNone/>
            </a:pPr>
            <a:r>
              <a:rPr lang="en-US" altLang="en-US" sz="2300" smtClean="0"/>
              <a:t>P(Cause|Effect) = </a:t>
            </a:r>
          </a:p>
          <a:p>
            <a:pPr>
              <a:buFontTx/>
              <a:buNone/>
            </a:pPr>
            <a:endParaRPr lang="en-US" altLang="en-US" sz="2300" smtClean="0"/>
          </a:p>
          <a:p>
            <a:pPr>
              <a:buFontTx/>
              <a:buNone/>
            </a:pPr>
            <a:endParaRPr lang="en-US" altLang="en-US" sz="2300" smtClean="0"/>
          </a:p>
        </p:txBody>
      </p:sp>
      <p:graphicFrame>
        <p:nvGraphicFramePr>
          <p:cNvPr id="1114116" name="Group 4"/>
          <p:cNvGraphicFramePr>
            <a:graphicFrameLocks noGrp="1"/>
          </p:cNvGraphicFramePr>
          <p:nvPr/>
        </p:nvGraphicFramePr>
        <p:xfrm>
          <a:off x="4464051" y="2997200"/>
          <a:ext cx="4993216" cy="914400"/>
        </p:xfrm>
        <a:graphic>
          <a:graphicData uri="http://schemas.openxmlformats.org/drawingml/2006/table">
            <a:tbl>
              <a:tblPr/>
              <a:tblGrid>
                <a:gridCol w="4993216">
                  <a:extLst>
                    <a:ext uri="{9D8B030D-6E8A-4147-A177-3AD203B41FA5}">
                      <a16:colId xmlns:a16="http://schemas.microsoft.com/office/drawing/2014/main" xmlns="" val="256067149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P(Effect|Cause)P(Cause)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296075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P(Effect)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60410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98213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316" y="260350"/>
            <a:ext cx="9144000" cy="1524000"/>
          </a:xfrm>
        </p:spPr>
        <p:txBody>
          <a:bodyPr/>
          <a:lstStyle/>
          <a:p>
            <a:r>
              <a:rPr lang="en-US" altLang="en-US" smtClean="0"/>
              <a:t>Example of Medical Diagnosis using Bayes’ rule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234" y="1989138"/>
            <a:ext cx="11258551" cy="44878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100" smtClean="0">
                <a:solidFill>
                  <a:schemeClr val="accent1"/>
                </a:solidFill>
              </a:rPr>
              <a:t>Known facts:</a:t>
            </a:r>
          </a:p>
          <a:p>
            <a:pPr>
              <a:buFontTx/>
              <a:buNone/>
            </a:pPr>
            <a:r>
              <a:rPr lang="en-US" altLang="en-US" sz="2100" smtClean="0"/>
              <a:t>Meningitis causes stiff neck 50% of the time.</a:t>
            </a:r>
          </a:p>
          <a:p>
            <a:pPr>
              <a:buFontTx/>
              <a:buNone/>
            </a:pPr>
            <a:r>
              <a:rPr lang="en-US" altLang="en-US" sz="2100" smtClean="0"/>
              <a:t>The probability of a patient having meningitis (M) is 1/50.000.</a:t>
            </a:r>
          </a:p>
          <a:p>
            <a:pPr>
              <a:buFontTx/>
              <a:buNone/>
            </a:pPr>
            <a:r>
              <a:rPr lang="en-US" altLang="en-US" sz="2100" smtClean="0"/>
              <a:t>The probability of a patient having stiff neck (S) is 1/20.</a:t>
            </a:r>
          </a:p>
          <a:p>
            <a:pPr>
              <a:buFontTx/>
              <a:buNone/>
            </a:pPr>
            <a:r>
              <a:rPr lang="en-US" altLang="en-US" sz="2100" smtClean="0">
                <a:solidFill>
                  <a:schemeClr val="accent1"/>
                </a:solidFill>
              </a:rPr>
              <a:t>Question:</a:t>
            </a:r>
          </a:p>
          <a:p>
            <a:pPr>
              <a:buFontTx/>
              <a:buNone/>
            </a:pPr>
            <a:r>
              <a:rPr lang="en-US" altLang="en-US" sz="2100" smtClean="0"/>
              <a:t>What is the probability of meningitis given stiff neck ?</a:t>
            </a:r>
          </a:p>
          <a:p>
            <a:pPr>
              <a:buFontTx/>
              <a:buNone/>
            </a:pPr>
            <a:r>
              <a:rPr lang="en-US" altLang="en-US" sz="2100" smtClean="0"/>
              <a:t>Solution:</a:t>
            </a:r>
          </a:p>
          <a:p>
            <a:pPr>
              <a:buFontTx/>
              <a:buNone/>
            </a:pPr>
            <a:r>
              <a:rPr lang="en-US" altLang="en-US" sz="2100" smtClean="0"/>
              <a:t>P(S|M)=0.5</a:t>
            </a:r>
          </a:p>
          <a:p>
            <a:pPr>
              <a:buFontTx/>
              <a:buNone/>
            </a:pPr>
            <a:r>
              <a:rPr lang="en-US" altLang="en-US" sz="2100" smtClean="0"/>
              <a:t>P(M) = 1/50.000			</a:t>
            </a:r>
            <a:r>
              <a:rPr lang="en-US" altLang="en-US" sz="1700" i="1" smtClean="0"/>
              <a:t>Note: posterior probability of </a:t>
            </a:r>
          </a:p>
          <a:p>
            <a:pPr>
              <a:buFontTx/>
              <a:buNone/>
            </a:pPr>
            <a:r>
              <a:rPr lang="en-US" altLang="en-US" sz="2100" smtClean="0"/>
              <a:t>P(S)  = 1/20				</a:t>
            </a:r>
            <a:r>
              <a:rPr lang="en-US" altLang="en-US" sz="1700" i="1" smtClean="0"/>
              <a:t>meningitis still very small!!</a:t>
            </a:r>
          </a:p>
          <a:p>
            <a:pPr>
              <a:buFontTx/>
              <a:buNone/>
            </a:pPr>
            <a:endParaRPr lang="en-US" altLang="en-US" sz="2100" smtClean="0"/>
          </a:p>
        </p:txBody>
      </p:sp>
      <p:graphicFrame>
        <p:nvGraphicFramePr>
          <p:cNvPr id="29700" name="Object 4"/>
          <p:cNvGraphicFramePr>
            <a:graphicFrameLocks/>
          </p:cNvGraphicFramePr>
          <p:nvPr>
            <p:ph sz="half" idx="2"/>
          </p:nvPr>
        </p:nvGraphicFramePr>
        <p:xfrm>
          <a:off x="1485901" y="5876925"/>
          <a:ext cx="8930217" cy="869950"/>
        </p:xfrm>
        <a:graphic>
          <a:graphicData uri="http://schemas.openxmlformats.org/presentationml/2006/ole">
            <p:oleObj spid="_x0000_s2050" name="Equation" r:id="rId3" imgW="3225800" imgH="419100" progId="Equation.3">
              <p:embed/>
            </p:oleObj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Bayes' Rule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234" y="1989138"/>
            <a:ext cx="11258551" cy="44878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500" dirty="0" smtClean="0"/>
              <a:t>In distribution form </a:t>
            </a:r>
          </a:p>
          <a:p>
            <a:pPr>
              <a:buFontTx/>
              <a:buNone/>
            </a:pPr>
            <a:endParaRPr lang="en-US" altLang="en-US" sz="2500" dirty="0" smtClean="0"/>
          </a:p>
          <a:p>
            <a:pPr>
              <a:buFontTx/>
              <a:buNone/>
            </a:pPr>
            <a:r>
              <a:rPr lang="en-US" altLang="en-US" sz="2500" b="1" dirty="0" smtClean="0"/>
              <a:t>P</a:t>
            </a:r>
            <a:r>
              <a:rPr lang="en-US" altLang="en-US" sz="2500" dirty="0" smtClean="0"/>
              <a:t>(Y|X) = 		 	</a:t>
            </a:r>
            <a:r>
              <a:rPr lang="en-US" altLang="en-US" sz="2500" smtClean="0"/>
              <a:t>  </a:t>
            </a:r>
            <a:r>
              <a:rPr lang="en-US" altLang="en-US" sz="2500" smtClean="0"/>
              <a:t>                      = </a:t>
            </a:r>
            <a:r>
              <a:rPr lang="en-US" altLang="en-US" sz="2500" dirty="0" smtClean="0">
                <a:sym typeface="Symbol" pitchFamily="18" charset="2"/>
              </a:rPr>
              <a:t></a:t>
            </a:r>
            <a:r>
              <a:rPr lang="en-US" altLang="en-US" sz="2500" b="1" dirty="0" smtClean="0"/>
              <a:t>P</a:t>
            </a:r>
            <a:r>
              <a:rPr lang="en-US" altLang="en-US" sz="2500" dirty="0" smtClean="0"/>
              <a:t>(X|Y) </a:t>
            </a:r>
            <a:r>
              <a:rPr lang="en-US" altLang="en-US" sz="2500" b="1" dirty="0" smtClean="0"/>
              <a:t>P</a:t>
            </a:r>
            <a:r>
              <a:rPr lang="en-US" altLang="en-US" sz="2500" dirty="0" smtClean="0"/>
              <a:t>(Y)</a:t>
            </a:r>
          </a:p>
          <a:p>
            <a:pPr>
              <a:buFontTx/>
              <a:buNone/>
            </a:pPr>
            <a:endParaRPr lang="en-US" altLang="en-US" sz="2500" dirty="0" smtClean="0"/>
          </a:p>
        </p:txBody>
      </p:sp>
      <p:graphicFrame>
        <p:nvGraphicFramePr>
          <p:cNvPr id="1116164" name="Group 4"/>
          <p:cNvGraphicFramePr>
            <a:graphicFrameLocks noGrp="1"/>
          </p:cNvGraphicFramePr>
          <p:nvPr>
            <p:ph sz="quarter" idx="3"/>
          </p:nvPr>
        </p:nvGraphicFramePr>
        <p:xfrm>
          <a:off x="2597151" y="2736850"/>
          <a:ext cx="3158067" cy="975360"/>
        </p:xfrm>
        <a:graphic>
          <a:graphicData uri="http://schemas.openxmlformats.org/drawingml/2006/table">
            <a:tbl>
              <a:tblPr/>
              <a:tblGrid>
                <a:gridCol w="3158067">
                  <a:extLst>
                    <a:ext uri="{9D8B030D-6E8A-4147-A177-3AD203B41FA5}">
                      <a16:colId xmlns:a16="http://schemas.microsoft.com/office/drawing/2014/main" xmlns="" val="273274145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  <a:r>
                        <a:rPr kumimoji="0" lang="sv-SE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(X|Y) </a:t>
                      </a:r>
                      <a:r>
                        <a:rPr kumimoji="0" lang="sv-SE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  <a:r>
                        <a:rPr kumimoji="0" lang="sv-SE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(Y)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239142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  <a:r>
                        <a:rPr kumimoji="0" lang="sv-SE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(X)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161546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Evidence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solidFill>
                  <a:schemeClr val="accent1"/>
                </a:solidFill>
              </a:rPr>
              <a:t>Task:</a:t>
            </a:r>
            <a:r>
              <a:rPr lang="en-US" altLang="en-US" smtClean="0"/>
              <a:t> Compute  P(Cavity|Toothache </a:t>
            </a:r>
            <a:r>
              <a:rPr lang="en-US" altLang="en-US" smtClean="0">
                <a:sym typeface="Symbol" pitchFamily="18" charset="2"/>
              </a:rPr>
              <a:t></a:t>
            </a:r>
            <a:r>
              <a:rPr lang="en-US" altLang="en-US" smtClean="0"/>
              <a:t> Catch ) 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1. Rewrite using the definition and use the joint. With  N evidence variables, the “joint” will be an N dimensional table. It is often impossible to compute probabilities for all entries in the table.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2. Rewrite using Bayes’ rule. This also requires a lot of cond.prob. to be estimated. Other methods are to prefer.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chemeClr val="accent1">
                    <a:lumMod val="50000"/>
                  </a:schemeClr>
                </a:solidFill>
              </a:rPr>
              <a:t>Bayes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' Rule and </a:t>
            </a:r>
            <a:b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Conditional Independence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10957984" cy="4852988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1900" b="1" smtClean="0"/>
              <a:t>P</a:t>
            </a:r>
            <a:r>
              <a:rPr lang="en-US" altLang="en-US" sz="1900" smtClean="0"/>
              <a:t>(Cavity|toothache </a:t>
            </a:r>
            <a:r>
              <a:rPr lang="en-US" altLang="en-US" sz="1900" smtClean="0">
                <a:sym typeface="Symbol" pitchFamily="18" charset="2"/>
              </a:rPr>
              <a:t></a:t>
            </a:r>
            <a:r>
              <a:rPr lang="en-US" altLang="en-US" sz="1900" smtClean="0"/>
              <a:t> catch)</a:t>
            </a:r>
          </a:p>
          <a:p>
            <a:pPr>
              <a:buFontTx/>
              <a:buNone/>
            </a:pPr>
            <a:r>
              <a:rPr lang="en-US" altLang="en-US" sz="1900" smtClean="0"/>
              <a:t>    = </a:t>
            </a:r>
            <a:r>
              <a:rPr lang="en-US" altLang="en-US" sz="1900" smtClean="0">
                <a:sym typeface="Symbol" pitchFamily="18" charset="2"/>
              </a:rPr>
              <a:t></a:t>
            </a:r>
            <a:r>
              <a:rPr lang="en-US" altLang="en-US" sz="1900" smtClean="0"/>
              <a:t> </a:t>
            </a:r>
            <a:r>
              <a:rPr lang="en-US" altLang="en-US" sz="1900" b="1" smtClean="0"/>
              <a:t>P</a:t>
            </a:r>
            <a:r>
              <a:rPr lang="en-US" altLang="en-US" sz="1900" smtClean="0"/>
              <a:t>(toothache </a:t>
            </a:r>
            <a:r>
              <a:rPr lang="en-US" altLang="en-US" sz="1900" smtClean="0">
                <a:sym typeface="Symbol" pitchFamily="18" charset="2"/>
              </a:rPr>
              <a:t></a:t>
            </a:r>
            <a:r>
              <a:rPr lang="en-US" altLang="en-US" sz="1900" smtClean="0"/>
              <a:t> catch|Cavity) </a:t>
            </a:r>
            <a:r>
              <a:rPr lang="en-US" altLang="en-US" sz="1900" b="1" smtClean="0"/>
              <a:t>P</a:t>
            </a:r>
            <a:r>
              <a:rPr lang="en-US" altLang="en-US" sz="1900" smtClean="0"/>
              <a:t>(Cavity) </a:t>
            </a:r>
          </a:p>
          <a:p>
            <a:pPr>
              <a:buFontTx/>
              <a:buNone/>
            </a:pPr>
            <a:r>
              <a:rPr lang="en-US" altLang="en-US" sz="1900" smtClean="0"/>
              <a:t>    = </a:t>
            </a:r>
            <a:r>
              <a:rPr lang="en-US" altLang="en-US" sz="1900" smtClean="0">
                <a:sym typeface="Symbol" pitchFamily="18" charset="2"/>
              </a:rPr>
              <a:t></a:t>
            </a:r>
            <a:r>
              <a:rPr lang="en-US" altLang="en-US" sz="1900" smtClean="0"/>
              <a:t> </a:t>
            </a:r>
            <a:r>
              <a:rPr lang="en-US" altLang="en-US" sz="1900" b="1" smtClean="0"/>
              <a:t>P</a:t>
            </a:r>
            <a:r>
              <a:rPr lang="en-US" altLang="en-US" sz="1900" smtClean="0"/>
              <a:t>(toothache|Cavity) </a:t>
            </a:r>
            <a:r>
              <a:rPr lang="en-US" altLang="en-US" sz="1900" b="1" smtClean="0"/>
              <a:t>P</a:t>
            </a:r>
            <a:r>
              <a:rPr lang="en-US" altLang="en-US" sz="1900" smtClean="0"/>
              <a:t>(catch|Cavity) </a:t>
            </a:r>
            <a:r>
              <a:rPr lang="en-US" altLang="en-US" sz="1900" b="1" smtClean="0"/>
              <a:t>P</a:t>
            </a:r>
            <a:r>
              <a:rPr lang="en-US" altLang="en-US" sz="1900" smtClean="0"/>
              <a:t>(Cavity) </a:t>
            </a:r>
          </a:p>
          <a:p>
            <a:pPr>
              <a:buFontTx/>
              <a:buNone/>
            </a:pPr>
            <a:endParaRPr lang="en-US" altLang="en-US" sz="1900" smtClean="0"/>
          </a:p>
          <a:p>
            <a:pPr>
              <a:buFontTx/>
              <a:buNone/>
            </a:pPr>
            <a:r>
              <a:rPr lang="en-US" altLang="en-US" sz="1900" smtClean="0"/>
              <a:t>This is an example of a </a:t>
            </a:r>
            <a:r>
              <a:rPr lang="en-US" altLang="en-US" sz="1900" b="1" smtClean="0">
                <a:solidFill>
                  <a:schemeClr val="accent1"/>
                </a:solidFill>
              </a:rPr>
              <a:t>naive Bayes model</a:t>
            </a:r>
            <a:r>
              <a:rPr lang="en-US" altLang="en-US" sz="1900" smtClean="0"/>
              <a:t>:</a:t>
            </a:r>
          </a:p>
          <a:p>
            <a:pPr>
              <a:buFontTx/>
              <a:buNone/>
            </a:pPr>
            <a:endParaRPr lang="en-US" altLang="en-US" sz="1900" b="1" smtClean="0"/>
          </a:p>
          <a:p>
            <a:pPr>
              <a:buFontTx/>
              <a:buNone/>
            </a:pPr>
            <a:r>
              <a:rPr lang="en-US" altLang="en-US" sz="1900" b="1" smtClean="0"/>
              <a:t>P</a:t>
            </a:r>
            <a:r>
              <a:rPr lang="en-US" altLang="en-US" sz="1900" smtClean="0"/>
              <a:t>(Cause,Effect</a:t>
            </a:r>
            <a:r>
              <a:rPr lang="en-US" altLang="en-US" sz="1900" baseline="-25000" smtClean="0"/>
              <a:t>1</a:t>
            </a:r>
            <a:r>
              <a:rPr lang="en-US" altLang="en-US" sz="1900" smtClean="0"/>
              <a:t>,...,Effect</a:t>
            </a:r>
            <a:r>
              <a:rPr lang="en-US" altLang="en-US" sz="1900" baseline="-25000" smtClean="0"/>
              <a:t>n</a:t>
            </a:r>
            <a:r>
              <a:rPr lang="en-US" altLang="en-US" sz="1900" smtClean="0"/>
              <a:t>) = </a:t>
            </a:r>
            <a:r>
              <a:rPr lang="en-US" altLang="en-US" sz="1900" b="1" smtClean="0"/>
              <a:t>P</a:t>
            </a:r>
            <a:r>
              <a:rPr lang="en-US" altLang="en-US" sz="1900" smtClean="0"/>
              <a:t>(Cause) </a:t>
            </a:r>
            <a:r>
              <a:rPr lang="en-US" altLang="en-US" sz="1900" smtClean="0">
                <a:sym typeface="Symbol" pitchFamily="18" charset="2"/>
              </a:rPr>
              <a:t></a:t>
            </a:r>
            <a:r>
              <a:rPr lang="en-US" altLang="en-US" sz="1900" baseline="-25000" smtClean="0">
                <a:sym typeface="Symbol" pitchFamily="18" charset="2"/>
              </a:rPr>
              <a:t>i</a:t>
            </a:r>
            <a:r>
              <a:rPr lang="en-US" altLang="en-US" sz="1900" smtClean="0"/>
              <a:t> </a:t>
            </a:r>
            <a:r>
              <a:rPr lang="en-US" altLang="en-US" sz="1900" b="1" smtClean="0"/>
              <a:t>P</a:t>
            </a:r>
            <a:r>
              <a:rPr lang="en-US" altLang="en-US" sz="1900" smtClean="0"/>
              <a:t>(Effect</a:t>
            </a:r>
            <a:r>
              <a:rPr lang="en-US" altLang="en-US" sz="1900" baseline="-25000" smtClean="0"/>
              <a:t>i</a:t>
            </a:r>
            <a:r>
              <a:rPr lang="en-US" altLang="en-US" sz="1900" smtClean="0"/>
              <a:t>|Cause)</a:t>
            </a:r>
          </a:p>
          <a:p>
            <a:pPr>
              <a:buFontTx/>
              <a:buNone/>
            </a:pPr>
            <a:endParaRPr lang="en-US" altLang="en-US" sz="1900" smtClean="0"/>
          </a:p>
          <a:p>
            <a:pPr>
              <a:buFontTx/>
              <a:buNone/>
            </a:pPr>
            <a:endParaRPr lang="en-US" altLang="en-US" sz="1900" smtClean="0"/>
          </a:p>
          <a:p>
            <a:pPr>
              <a:buFontTx/>
              <a:buNone/>
            </a:pPr>
            <a:endParaRPr lang="en-US" altLang="en-US" sz="1900" smtClean="0"/>
          </a:p>
          <a:p>
            <a:pPr>
              <a:buFontTx/>
              <a:buNone/>
            </a:pPr>
            <a:endParaRPr lang="en-US" altLang="en-US" sz="1900" smtClean="0"/>
          </a:p>
          <a:p>
            <a:pPr>
              <a:buFontTx/>
              <a:buNone/>
            </a:pPr>
            <a:endParaRPr lang="en-US" altLang="en-US" sz="1900" smtClean="0"/>
          </a:p>
          <a:p>
            <a:pPr>
              <a:buFontTx/>
              <a:buNone/>
            </a:pPr>
            <a:r>
              <a:rPr lang="en-US" altLang="en-US" sz="1900" smtClean="0"/>
              <a:t>Total number of parameters is  linear in n</a:t>
            </a:r>
          </a:p>
          <a:p>
            <a:pPr>
              <a:buFontTx/>
              <a:buNone/>
            </a:pPr>
            <a:endParaRPr lang="en-US" altLang="en-US" sz="1900" smtClean="0"/>
          </a:p>
        </p:txBody>
      </p:sp>
      <p:pic>
        <p:nvPicPr>
          <p:cNvPr id="32772" name="Picture 4" descr="bayes_ru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351618" y="4162426"/>
            <a:ext cx="6913033" cy="1427163"/>
          </a:xfr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solidFill>
                  <a:schemeClr val="accent1"/>
                </a:solidFill>
              </a:rPr>
              <a:t>Probability</a:t>
            </a:r>
            <a:r>
              <a:rPr lang="en-US" altLang="en-US" smtClean="0"/>
              <a:t> can be used to reason about uncertainty 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b="1" smtClean="0">
                <a:solidFill>
                  <a:schemeClr val="accent1"/>
                </a:solidFill>
              </a:rPr>
              <a:t>Uncertainty</a:t>
            </a:r>
            <a:r>
              <a:rPr lang="en-US" altLang="en-US" smtClean="0"/>
              <a:t> arises because of both </a:t>
            </a:r>
            <a:r>
              <a:rPr lang="en-US" altLang="en-US" b="1" smtClean="0">
                <a:solidFill>
                  <a:schemeClr val="accent1"/>
                </a:solidFill>
              </a:rPr>
              <a:t>laziness</a:t>
            </a:r>
            <a:r>
              <a:rPr lang="en-US" altLang="en-US" smtClean="0"/>
              <a:t> and </a:t>
            </a:r>
          </a:p>
          <a:p>
            <a:pPr>
              <a:buFontTx/>
              <a:buNone/>
            </a:pPr>
            <a:r>
              <a:rPr lang="en-US" altLang="en-US" b="1" smtClean="0">
                <a:solidFill>
                  <a:schemeClr val="accent1"/>
                </a:solidFill>
              </a:rPr>
              <a:t>ignorance</a:t>
            </a:r>
            <a:r>
              <a:rPr lang="en-US" altLang="en-US" smtClean="0"/>
              <a:t> and it is inescapable in </a:t>
            </a:r>
            <a:r>
              <a:rPr lang="en-US" altLang="en-US" b="1" smtClean="0">
                <a:solidFill>
                  <a:schemeClr val="accent1"/>
                </a:solidFill>
              </a:rPr>
              <a:t>complex</a:t>
            </a:r>
            <a:r>
              <a:rPr lang="en-US" altLang="en-US" smtClean="0"/>
              <a:t>, </a:t>
            </a:r>
            <a:r>
              <a:rPr lang="en-US" altLang="en-US" b="1" smtClean="0">
                <a:solidFill>
                  <a:schemeClr val="accent1"/>
                </a:solidFill>
              </a:rPr>
              <a:t>dynamic</a:t>
            </a:r>
            <a:r>
              <a:rPr lang="en-US" altLang="en-US" smtClean="0"/>
              <a:t>, or </a:t>
            </a:r>
          </a:p>
          <a:p>
            <a:pPr>
              <a:buFontTx/>
              <a:buNone/>
            </a:pPr>
            <a:r>
              <a:rPr lang="en-US" altLang="en-US" b="1" smtClean="0">
                <a:solidFill>
                  <a:schemeClr val="accent1"/>
                </a:solidFill>
              </a:rPr>
              <a:t>inaccessible</a:t>
            </a:r>
            <a:r>
              <a:rPr lang="en-US" altLang="en-US" b="1" smtClean="0">
                <a:solidFill>
                  <a:srgbClr val="FFCC00"/>
                </a:solidFill>
              </a:rPr>
              <a:t> </a:t>
            </a:r>
            <a:r>
              <a:rPr lang="en-US" altLang="en-US" b="1" smtClean="0">
                <a:solidFill>
                  <a:schemeClr val="accent1"/>
                </a:solidFill>
              </a:rPr>
              <a:t>worlds</a:t>
            </a:r>
            <a:r>
              <a:rPr lang="en-US" altLang="en-US" smtClean="0"/>
              <a:t>. 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Probabilities </a:t>
            </a:r>
            <a:r>
              <a:rPr lang="en-US" altLang="en-US" b="1" smtClean="0">
                <a:solidFill>
                  <a:schemeClr val="accent1"/>
                </a:solidFill>
              </a:rPr>
              <a:t>summarize</a:t>
            </a:r>
            <a:r>
              <a:rPr lang="en-US" altLang="en-US" smtClean="0"/>
              <a:t> the agent's </a:t>
            </a:r>
            <a:r>
              <a:rPr lang="en-US" altLang="en-US" b="1" smtClean="0">
                <a:solidFill>
                  <a:schemeClr val="accent1"/>
                </a:solidFill>
              </a:rPr>
              <a:t>beliefs</a:t>
            </a:r>
            <a:r>
              <a:rPr lang="en-US" altLang="en-US" smtClean="0"/>
              <a:t>.</a:t>
            </a:r>
            <a:endParaRPr lang="sv-SE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lang="sv-SE" alt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 smtClean="0"/>
              <a:t>Basic probability statements include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prior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probabilities</a:t>
            </a:r>
            <a:r>
              <a:rPr lang="en-US" altLang="en-US" sz="2000" dirty="0" smtClean="0"/>
              <a:t> and 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solidFill>
                  <a:schemeClr val="accent1"/>
                </a:solidFill>
              </a:rPr>
              <a:t>conditional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probabilities</a:t>
            </a:r>
            <a:r>
              <a:rPr lang="en-US" altLang="en-US" sz="2000" dirty="0" smtClean="0"/>
              <a:t> over simple and complex propositions</a:t>
            </a:r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r>
              <a:rPr lang="en-US" altLang="en-US" sz="2000" dirty="0" smtClean="0"/>
              <a:t>The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full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joint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probability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distribution</a:t>
            </a:r>
            <a:r>
              <a:rPr lang="en-US" altLang="en-US" sz="2000" dirty="0" smtClean="0"/>
              <a:t> specifies the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probability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of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solidFill>
                  <a:schemeClr val="accent1"/>
                </a:solidFill>
              </a:rPr>
              <a:t>each</a:t>
            </a:r>
            <a:r>
              <a:rPr lang="en-US" altLang="en-US" sz="2000" dirty="0" smtClean="0"/>
              <a:t> complete as assignment of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values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to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random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variables</a:t>
            </a:r>
            <a:r>
              <a:rPr lang="en-US" altLang="en-US" sz="2000" dirty="0" smtClean="0"/>
              <a:t>. It is </a:t>
            </a:r>
          </a:p>
          <a:p>
            <a:pPr>
              <a:buFontTx/>
              <a:buNone/>
            </a:pPr>
            <a:r>
              <a:rPr lang="en-US" altLang="en-US" sz="2000" dirty="0" smtClean="0"/>
              <a:t>usually too large to create or use in its explicit form</a:t>
            </a:r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r>
              <a:rPr lang="en-US" altLang="en-US" sz="2000" dirty="0" smtClean="0"/>
              <a:t>The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axioms</a:t>
            </a:r>
            <a:r>
              <a:rPr lang="en-US" altLang="en-US" sz="2000" dirty="0" smtClean="0"/>
              <a:t> of probability constrain the possible assignments of </a:t>
            </a:r>
          </a:p>
          <a:p>
            <a:pPr>
              <a:buFontTx/>
              <a:buNone/>
            </a:pPr>
            <a:r>
              <a:rPr lang="en-US" altLang="en-US" sz="2000" dirty="0" smtClean="0"/>
              <a:t>probabilities to propositions. An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agent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that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violates</a:t>
            </a:r>
            <a:r>
              <a:rPr lang="en-US" altLang="en-US" sz="2000" dirty="0" smtClean="0"/>
              <a:t> the axioms will 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solidFill>
                  <a:schemeClr val="accent1"/>
                </a:solidFill>
              </a:rPr>
              <a:t>behave</a:t>
            </a:r>
            <a:r>
              <a:rPr lang="en-US" altLang="en-US" sz="2000" b="1" dirty="0" smtClean="0">
                <a:solidFill>
                  <a:srgbClr val="FFCC00"/>
                </a:solidFill>
              </a:rPr>
              <a:t>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irrationally</a:t>
            </a:r>
            <a:r>
              <a:rPr lang="en-US" altLang="en-US" sz="2000" dirty="0" smtClean="0"/>
              <a:t> in some circumstances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https://chrisalbon.com/machine_learning/naive_bayes/naive_bayes_classifier_from_scratch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https://www.analyticsvidhya.com/blog/2017/09/naive-bayes-explained/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</a:rPr>
              <a:t>Uncertainty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8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When agents do not have access to the whole truth about their environment</a:t>
            </a:r>
          </a:p>
          <a:p>
            <a:pPr>
              <a:buNone/>
            </a:pPr>
            <a:r>
              <a:rPr lang="en-US" altLang="en-US" dirty="0" smtClean="0"/>
              <a:t>Different </a:t>
            </a:r>
            <a:r>
              <a:rPr lang="en-US" altLang="en-US" dirty="0" smtClean="0"/>
              <a:t>types of uncertainty effecting an agent:</a:t>
            </a:r>
          </a:p>
          <a:p>
            <a:pPr lvl="1">
              <a:buNone/>
            </a:pPr>
            <a:r>
              <a:rPr lang="en-US" altLang="en-US" dirty="0" smtClean="0"/>
              <a:t>	The state of the world?</a:t>
            </a:r>
          </a:p>
          <a:p>
            <a:pPr lvl="1">
              <a:buNone/>
            </a:pPr>
            <a:r>
              <a:rPr lang="en-US" altLang="en-US" dirty="0" smtClean="0"/>
              <a:t>	The effect of actions?</a:t>
            </a:r>
          </a:p>
          <a:p>
            <a:pPr>
              <a:buNone/>
            </a:pPr>
            <a:r>
              <a:rPr lang="en-US" altLang="en-US" dirty="0" smtClean="0"/>
              <a:t>Uncertain </a:t>
            </a:r>
            <a:r>
              <a:rPr lang="en-US" altLang="en-US" dirty="0" smtClean="0"/>
              <a:t>knowledge of the world:</a:t>
            </a:r>
          </a:p>
          <a:p>
            <a:pPr lvl="1">
              <a:buNone/>
            </a:pPr>
            <a:r>
              <a:rPr lang="en-US" altLang="en-US" dirty="0" smtClean="0"/>
              <a:t>	Inputs missing</a:t>
            </a:r>
          </a:p>
          <a:p>
            <a:pPr lvl="1">
              <a:buNone/>
            </a:pPr>
            <a:r>
              <a:rPr lang="en-US" altLang="en-US" dirty="0" smtClean="0"/>
              <a:t>	Limited precision in the sensors</a:t>
            </a:r>
          </a:p>
          <a:p>
            <a:pPr lvl="1">
              <a:buNone/>
            </a:pPr>
            <a:r>
              <a:rPr lang="en-US" altLang="en-US" dirty="0" smtClean="0"/>
              <a:t>	Incorrect model: action </a:t>
            </a:r>
            <a:r>
              <a:rPr lang="en-US" altLang="en-US" dirty="0" smtClean="0">
                <a:sym typeface="Symbol" pitchFamily="18" charset="2"/>
              </a:rPr>
              <a:t> </a:t>
            </a:r>
            <a:r>
              <a:rPr lang="en-US" altLang="en-US" dirty="0" smtClean="0"/>
              <a:t>state   due to the complexity</a:t>
            </a:r>
          </a:p>
          <a:p>
            <a:pPr lvl="1">
              <a:buNone/>
            </a:pPr>
            <a:r>
              <a:rPr lang="en-US" altLang="en-US" dirty="0" smtClean="0"/>
              <a:t>	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</a:rPr>
              <a:t>Acting under Uncertainty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80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dirty="0" smtClean="0"/>
              <a:t>Within a logical-agent approach,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agents almost never have access to the whole truth</a:t>
            </a:r>
            <a:r>
              <a:rPr lang="en-US" altLang="en-US" dirty="0" smtClean="0"/>
              <a:t> about their environment.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 smtClean="0"/>
              <a:t>Some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sentences can be ascertained directly from the agent’s percepts</a:t>
            </a:r>
            <a:r>
              <a:rPr lang="en-US" altLang="en-US" dirty="0" smtClean="0"/>
              <a:t>,  and others can be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inferred from current and previous percepts together with knowledge </a:t>
            </a:r>
            <a:r>
              <a:rPr lang="en-US" altLang="en-US" dirty="0" smtClean="0"/>
              <a:t>about the environment.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 smtClean="0"/>
              <a:t>However, for almost every case,  there will  be important questions to which the agent cannot find a categorical answer.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agent must therefore act under uncertainty</a:t>
            </a:r>
            <a:r>
              <a:rPr lang="en-US" alt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 smtClean="0"/>
              <a:t>Uncertainty can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arise because of incompleteness or incorrectness in the agent’s understanding</a:t>
            </a:r>
            <a:r>
              <a:rPr lang="en-US" altLang="en-US" dirty="0" smtClean="0"/>
              <a:t> of the properties of the environment.</a:t>
            </a:r>
          </a:p>
          <a:p>
            <a:pPr lvl="1">
              <a:buFont typeface="Wingdings" pitchFamily="2" charset="2"/>
              <a:buChar char="§"/>
            </a:pPr>
            <a:endParaRPr lang="en-US" altLang="en-US" dirty="0" smtClean="0"/>
          </a:p>
          <a:p>
            <a:pPr lvl="1">
              <a:buFont typeface="Wingdings" pitchFamily="2" charset="2"/>
              <a:buChar char="§"/>
            </a:pP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</a:rPr>
              <a:t>Handling Uncertainty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80"/>
            <a:ext cx="10515600" cy="435133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dirty="0" smtClean="0"/>
              <a:t>Trying to use First-order Logic to cope with complex domains like Medical Diagnosis fails for three main reasons: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Laziness</a:t>
            </a:r>
            <a:r>
              <a:rPr lang="en-US" altLang="en-US" dirty="0" smtClean="0"/>
              <a:t>: It is too much work to list the complete set of antecedents or consequents needed to ensure an exception less rule, and too hard to use the enormous rules that result.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Theoretical Ignorance</a:t>
            </a:r>
            <a:r>
              <a:rPr lang="en-US" altLang="en-US" dirty="0" smtClean="0"/>
              <a:t>: Expertise of that area may not be sufficient to have complete theory of that domain.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Practical Ignorance</a:t>
            </a:r>
            <a:r>
              <a:rPr lang="en-US" altLang="en-US" dirty="0" smtClean="0"/>
              <a:t>: Even if we know all the rules, we may be uncertain about particular cases because all the necessary tests have not and cannot be run.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dirty="0" smtClean="0"/>
          </a:p>
          <a:p>
            <a:pPr lvl="1">
              <a:buFont typeface="Wingdings" pitchFamily="2" charset="2"/>
              <a:buChar char="§"/>
            </a:pPr>
            <a:endParaRPr lang="en-US" altLang="en-US" dirty="0" smtClean="0"/>
          </a:p>
          <a:p>
            <a:pPr lvl="1">
              <a:buFont typeface="Wingdings" pitchFamily="2" charset="2"/>
              <a:buChar char="§"/>
            </a:pP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Rational</a:t>
            </a:r>
            <a:r>
              <a:rPr lang="en-US" altLang="en-US" sz="4000" dirty="0" smtClean="0"/>
              <a:t> </a:t>
            </a:r>
            <a:r>
              <a:rPr lang="en-US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Decisions</a:t>
            </a:r>
            <a:endParaRPr lang="en-IN" altLang="en-US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i="1" dirty="0" smtClean="0">
                <a:sym typeface="Symbol" pitchFamily="18" charset="2"/>
              </a:rPr>
              <a:t> p  Symptom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>
                <a:sym typeface="Symbol" pitchFamily="18" charset="2"/>
              </a:rPr>
              <a:t>p, Toothache</a:t>
            </a:r>
            <a:r>
              <a:rPr lang="en-US" altLang="en-US" sz="2400" dirty="0" smtClean="0">
                <a:sym typeface="Symbol" pitchFamily="18" charset="2"/>
              </a:rPr>
              <a:t>)</a:t>
            </a:r>
            <a:r>
              <a:rPr lang="en-US" altLang="en-US" sz="2400" i="1" dirty="0" smtClean="0">
                <a:sym typeface="Symbol" pitchFamily="18" charset="2"/>
              </a:rPr>
              <a:t>  </a:t>
            </a:r>
            <a:r>
              <a:rPr lang="en-US" altLang="en-US" sz="2400" dirty="0" smtClean="0">
                <a:sym typeface="Symbol" pitchFamily="18" charset="2"/>
              </a:rPr>
              <a:t> </a:t>
            </a:r>
            <a:r>
              <a:rPr lang="en-US" altLang="en-US" sz="2400" i="1" dirty="0" smtClean="0">
                <a:sym typeface="Symbol" pitchFamily="18" charset="2"/>
              </a:rPr>
              <a:t>Disease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>
                <a:sym typeface="Symbol" pitchFamily="18" charset="2"/>
              </a:rPr>
              <a:t>p, Cavity</a:t>
            </a:r>
            <a:r>
              <a:rPr lang="en-US" altLang="en-US" sz="2400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chemeClr val="accent1"/>
                </a:solidFill>
                <a:sym typeface="Symbol" pitchFamily="18" charset="2"/>
              </a:rPr>
              <a:t>Not correct...</a:t>
            </a:r>
          </a:p>
          <a:p>
            <a:endParaRPr lang="en-US" altLang="en-US" sz="2400" dirty="0" smtClean="0">
              <a:solidFill>
                <a:schemeClr val="accent1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z="2400" i="1" dirty="0" smtClean="0">
                <a:sym typeface="Symbol" pitchFamily="18" charset="2"/>
              </a:rPr>
              <a:t> p  Symptom(p, Toothache)   Disease(p, Cavity)</a:t>
            </a:r>
            <a:br>
              <a:rPr lang="en-US" altLang="en-US" sz="2400" i="1" dirty="0" smtClean="0">
                <a:sym typeface="Symbol" pitchFamily="18" charset="2"/>
              </a:rPr>
            </a:br>
            <a:r>
              <a:rPr lang="en-US" altLang="en-US" sz="2400" i="1" dirty="0" smtClean="0">
                <a:sym typeface="Symbol" pitchFamily="18" charset="2"/>
              </a:rPr>
              <a:t>  Disease(p, </a:t>
            </a:r>
            <a:r>
              <a:rPr lang="en-US" altLang="en-US" sz="2400" i="1" dirty="0" err="1" smtClean="0">
                <a:sym typeface="Symbol" pitchFamily="18" charset="2"/>
              </a:rPr>
              <a:t>GumDisease</a:t>
            </a:r>
            <a:r>
              <a:rPr lang="en-US" altLang="en-US" sz="2400" i="1" dirty="0" smtClean="0">
                <a:sym typeface="Symbol" pitchFamily="18" charset="2"/>
              </a:rPr>
              <a:t>)  Disease(p, </a:t>
            </a:r>
            <a:r>
              <a:rPr lang="en-US" altLang="en-US" sz="2400" i="1" dirty="0" err="1" smtClean="0">
                <a:sym typeface="Symbol" pitchFamily="18" charset="2"/>
              </a:rPr>
              <a:t>WisdomTooth</a:t>
            </a:r>
            <a:r>
              <a:rPr lang="en-US" altLang="en-US" sz="2400" i="1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chemeClr val="accent1"/>
                </a:solidFill>
                <a:sym typeface="Symbol" pitchFamily="18" charset="2"/>
              </a:rPr>
              <a:t>Not complete...</a:t>
            </a:r>
          </a:p>
          <a:p>
            <a:endParaRPr lang="en-US" altLang="en-US" sz="2400" dirty="0" smtClean="0">
              <a:solidFill>
                <a:schemeClr val="accent1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z="2400" i="1" dirty="0" smtClean="0">
                <a:sym typeface="Symbol" pitchFamily="18" charset="2"/>
              </a:rPr>
              <a:t> p Disease(p, Cavity)  Symptom(p, Toothache)</a:t>
            </a: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chemeClr val="accent1"/>
                </a:solidFill>
                <a:sym typeface="Symbol" pitchFamily="18" charset="2"/>
              </a:rPr>
              <a:t>Not correct...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85150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</a:rPr>
              <a:t>Handling Uncertainty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Agent’s knowledge can at best provide only a degree of belief </a:t>
            </a:r>
            <a:r>
              <a:rPr lang="en-US" altLang="en-US" dirty="0" smtClean="0"/>
              <a:t>in the relevant sentences.</a:t>
            </a:r>
          </a:p>
          <a:p>
            <a:pPr lvl="1"/>
            <a:r>
              <a:rPr lang="en-US" altLang="en-US" dirty="0" smtClean="0"/>
              <a:t>Other practical applications like Law, business, design,  automobile repair, gardening etc</a:t>
            </a:r>
            <a:r>
              <a:rPr lang="en-US" alt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 smtClean="0"/>
              <a:t>Dealing with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degrees of belief through probability theory</a:t>
            </a:r>
            <a:r>
              <a:rPr lang="en-US" altLang="en-US" dirty="0" smtClean="0"/>
              <a:t>, which assigns a numerical degree of belief between 0 and 1 for related sentences.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Probability provides a way of summarizing the uncertainty </a:t>
            </a:r>
            <a:r>
              <a:rPr lang="en-US" altLang="en-US" dirty="0" smtClean="0"/>
              <a:t>that comes from our laziness and ignorance.</a:t>
            </a:r>
            <a:endParaRPr lang="en-US" altLang="en-US" dirty="0" smtClean="0"/>
          </a:p>
          <a:p>
            <a:pPr lvl="1">
              <a:buFont typeface="Wingdings" pitchFamily="2" charset="2"/>
              <a:buChar char="§"/>
            </a:pP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</a:rPr>
              <a:t>Uncertainty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/>
              <a:t>Let action A</a:t>
            </a:r>
            <a:r>
              <a:rPr lang="en-US" altLang="en-US" baseline="-25000" dirty="0" smtClean="0"/>
              <a:t>t</a:t>
            </a:r>
            <a:r>
              <a:rPr lang="en-US" altLang="en-US" dirty="0" smtClean="0"/>
              <a:t> = leave for airport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minutes before flight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/>
              <a:t>Will A</a:t>
            </a:r>
            <a:r>
              <a:rPr lang="en-US" altLang="en-US" baseline="-25000" dirty="0" smtClean="0"/>
              <a:t>t</a:t>
            </a:r>
            <a:r>
              <a:rPr lang="en-US" altLang="en-US" dirty="0" smtClean="0"/>
              <a:t> get me there on time?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Problems: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/>
              <a:t>	1</a:t>
            </a:r>
            <a:r>
              <a:rPr lang="en-US" altLang="en-US" dirty="0" smtClean="0"/>
              <a:t>) partial </a:t>
            </a:r>
            <a:r>
              <a:rPr lang="en-US" altLang="en-US" dirty="0" err="1" smtClean="0"/>
              <a:t>observability</a:t>
            </a:r>
            <a:r>
              <a:rPr lang="en-US" altLang="en-US" dirty="0" smtClean="0"/>
              <a:t> (road state, other drivers' plans, etc.)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/>
              <a:t>	2</a:t>
            </a:r>
            <a:r>
              <a:rPr lang="en-US" altLang="en-US" dirty="0" smtClean="0"/>
              <a:t>) noisy sensors (traffic reports)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/>
              <a:t>	3</a:t>
            </a:r>
            <a:r>
              <a:rPr lang="en-US" altLang="en-US" dirty="0" smtClean="0"/>
              <a:t>) uncertainty in action outcomes (flat tire, etc.)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/>
              <a:t>	4</a:t>
            </a:r>
            <a:r>
              <a:rPr lang="en-US" altLang="en-US" dirty="0" smtClean="0"/>
              <a:t>) immense complexity of modeling and predicting traffic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/>
              <a:t>(A</a:t>
            </a:r>
            <a:r>
              <a:rPr lang="en-US" altLang="en-US" baseline="-25000" dirty="0" smtClean="0"/>
              <a:t>1440</a:t>
            </a:r>
            <a:r>
              <a:rPr lang="en-US" altLang="en-US" dirty="0" smtClean="0"/>
              <a:t> might reasonably be said to get me there on time but I'd </a:t>
            </a:r>
            <a:r>
              <a:rPr lang="en-US" altLang="en-US" dirty="0" smtClean="0"/>
              <a:t>have to </a:t>
            </a:r>
            <a:r>
              <a:rPr lang="en-US" altLang="en-US" dirty="0" smtClean="0"/>
              <a:t>stay overnight in the airport ...)</a:t>
            </a:r>
          </a:p>
          <a:p>
            <a:pPr>
              <a:buNone/>
            </a:pP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7254" y="272087"/>
            <a:ext cx="1684638" cy="5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1721</Words>
  <Application>Microsoft Office PowerPoint</Application>
  <PresentationFormat>Custom</PresentationFormat>
  <Paragraphs>482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Equation</vt:lpstr>
      <vt:lpstr>Formel</vt:lpstr>
      <vt:lpstr>ECS 302: Artificial Intelligence Reasoning under Uncertainty</vt:lpstr>
      <vt:lpstr>Outline of the lecture</vt:lpstr>
      <vt:lpstr>Reasoning under Uncertainty</vt:lpstr>
      <vt:lpstr>Uncertainty</vt:lpstr>
      <vt:lpstr>Acting under Uncertainty</vt:lpstr>
      <vt:lpstr>Handling Uncertainty</vt:lpstr>
      <vt:lpstr>Rational Decisions</vt:lpstr>
      <vt:lpstr>Handling Uncertainty</vt:lpstr>
      <vt:lpstr>Uncertainty</vt:lpstr>
      <vt:lpstr>Using FOL for Medical Diagnosis</vt:lpstr>
      <vt:lpstr>Handling Uncertain Knowledge</vt:lpstr>
      <vt:lpstr>Probability</vt:lpstr>
      <vt:lpstr>Uncertainty and Rational Decisions</vt:lpstr>
      <vt:lpstr>Basic Probability Notation</vt:lpstr>
      <vt:lpstr>Probability</vt:lpstr>
      <vt:lpstr>Probability</vt:lpstr>
      <vt:lpstr>Probability</vt:lpstr>
      <vt:lpstr>Probability</vt:lpstr>
      <vt:lpstr>Random variable</vt:lpstr>
      <vt:lpstr>Random Variable</vt:lpstr>
      <vt:lpstr>Random variable - Example</vt:lpstr>
      <vt:lpstr>Probability Model</vt:lpstr>
      <vt:lpstr>The Joint Probability Distribution</vt:lpstr>
      <vt:lpstr>The Joint Probability Distribution</vt:lpstr>
      <vt:lpstr>Slide 25</vt:lpstr>
      <vt:lpstr>Conditional Probability</vt:lpstr>
      <vt:lpstr>Conditional Probability</vt:lpstr>
      <vt:lpstr>Conditional Probability</vt:lpstr>
      <vt:lpstr>Bayes’ Rule</vt:lpstr>
      <vt:lpstr>Bayes' Rule</vt:lpstr>
      <vt:lpstr>Example of Medical Diagnosis using Bayes’ rule</vt:lpstr>
      <vt:lpstr>Bayes' Rule</vt:lpstr>
      <vt:lpstr>Combining Evidence</vt:lpstr>
      <vt:lpstr>Bayes' Rule and  Conditional Independence</vt:lpstr>
      <vt:lpstr>Summary</vt:lpstr>
      <vt:lpstr>Summary</vt:lpstr>
      <vt:lpstr>Some 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Reasoning under Uncertainty</dc:title>
  <dc:creator>Sireesha Rodda</dc:creator>
  <cp:lastModifiedBy>user</cp:lastModifiedBy>
  <cp:revision>30</cp:revision>
  <dcterms:created xsi:type="dcterms:W3CDTF">2020-03-19T04:59:49Z</dcterms:created>
  <dcterms:modified xsi:type="dcterms:W3CDTF">2020-03-27T12:14:19Z</dcterms:modified>
</cp:coreProperties>
</file>