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Vincent" initials="MV" lastIdx="1" clrIdx="0">
    <p:extLst>
      <p:ext uri="{19B8F6BF-5375-455C-9EA6-DF929625EA0E}">
        <p15:presenceInfo xmlns:p15="http://schemas.microsoft.com/office/powerpoint/2012/main" userId="40ecf70827934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ABAB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06T18:14:40.924" idx="1">
    <p:pos x="7680" y="137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3A4A-9186-4D8B-B93F-0F18E578833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3943-B9E0-483F-A5FA-890C8599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832" y="1951377"/>
            <a:ext cx="1971675" cy="383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0588"/>
            <a:ext cx="7165910" cy="14773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Map&lt;Instrument GUID, Instrument&gt;</a:t>
            </a:r>
            <a:r>
              <a:rPr lang="en-US" dirty="0"/>
              <a:t> </a:t>
            </a:r>
            <a:r>
              <a:rPr lang="en-US" dirty="0" smtClean="0"/>
              <a:t>example: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&lt;774112, 6BU3&gt;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&lt;432813, LOZ4&gt;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&lt;152703, 6BU3 C1500&gt;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&lt;164807, LOZ4 P1600&gt;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114121"/>
            <a:ext cx="7165910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Map&lt;Option GUID, Option Pair&gt; example: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 152703</a:t>
            </a:r>
            <a:r>
              <a:rPr lang="en-US" dirty="0" smtClean="0">
                <a:solidFill>
                  <a:srgbClr val="C00000"/>
                </a:solidFill>
              </a:rPr>
              <a:t>, 6BU3 P1500&gt;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 164807</a:t>
            </a:r>
            <a:r>
              <a:rPr lang="en-US" dirty="0" smtClean="0">
                <a:solidFill>
                  <a:srgbClr val="C00000"/>
                </a:solidFill>
              </a:rPr>
              <a:t>, LOZ4 C1600&gt;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3462125"/>
            <a:ext cx="7165910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Map&lt;Instrument GUID, </a:t>
            </a:r>
            <a:r>
              <a:rPr lang="en-US" dirty="0" err="1" smtClean="0"/>
              <a:t>StrikePair</a:t>
            </a:r>
            <a:r>
              <a:rPr lang="en-US" dirty="0" smtClean="0"/>
              <a:t>&gt; example: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 152703</a:t>
            </a:r>
            <a:r>
              <a:rPr lang="en-US" dirty="0" smtClean="0">
                <a:solidFill>
                  <a:srgbClr val="C00000"/>
                </a:solidFill>
              </a:rPr>
              <a:t>, [6BU3 C1500, 6BU3 P1500]&gt;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 164807</a:t>
            </a:r>
            <a:r>
              <a:rPr lang="en-US" dirty="0" smtClean="0">
                <a:solidFill>
                  <a:srgbClr val="C00000"/>
                </a:solidFill>
              </a:rPr>
              <a:t>, [LOZ4 C1600, LOZ4 P1600]&gt;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7884" y="4844766"/>
            <a:ext cx="9367935" cy="86177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Map&lt;Instrument GUID, </a:t>
            </a:r>
            <a:r>
              <a:rPr lang="en-US" dirty="0" err="1" smtClean="0"/>
              <a:t>OptionChainSettleBundle</a:t>
            </a:r>
            <a:r>
              <a:rPr lang="en-US" dirty="0" smtClean="0"/>
              <a:t>&gt; example: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&lt;</a:t>
            </a:r>
            <a:r>
              <a:rPr lang="en-US" sz="1600" dirty="0" smtClean="0">
                <a:solidFill>
                  <a:srgbClr val="C00000"/>
                </a:solidFill>
              </a:rPr>
              <a:t> 152703</a:t>
            </a:r>
            <a:r>
              <a:rPr lang="en-US" sz="1600" dirty="0" smtClean="0">
                <a:solidFill>
                  <a:srgbClr val="C00000"/>
                </a:solidFill>
              </a:rPr>
              <a:t>, {[6BU3 C1200, 6BU3 P1200], </a:t>
            </a:r>
            <a:r>
              <a:rPr lang="en-US" sz="1600" dirty="0" smtClean="0">
                <a:solidFill>
                  <a:srgbClr val="C00000"/>
                </a:solidFill>
              </a:rPr>
              <a:t>[6BU3 C1300, 6BU3 P1300], …… , [6BU3 C2500, 6BU3 P2500]} </a:t>
            </a:r>
            <a:r>
              <a:rPr lang="en-US" sz="16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&lt;</a:t>
            </a:r>
            <a:r>
              <a:rPr lang="en-US" sz="1600" dirty="0" smtClean="0">
                <a:solidFill>
                  <a:srgbClr val="C00000"/>
                </a:solidFill>
              </a:rPr>
              <a:t> 164807</a:t>
            </a:r>
            <a:r>
              <a:rPr lang="en-US" sz="1600" dirty="0" smtClean="0">
                <a:solidFill>
                  <a:srgbClr val="C00000"/>
                </a:solidFill>
              </a:rPr>
              <a:t>, {[LOZ4 C1000, LOZ4 P1000], </a:t>
            </a:r>
            <a:r>
              <a:rPr lang="en-US" sz="1600" dirty="0" smtClean="0">
                <a:solidFill>
                  <a:srgbClr val="C00000"/>
                </a:solidFill>
              </a:rPr>
              <a:t>[LOZ4 C1100, LOZ4 P1100], …… , [LOZ4 C2200, LOZ4 P2200]} </a:t>
            </a:r>
            <a:r>
              <a:rPr lang="en-US" sz="1600" dirty="0" smtClean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0655559" y="6242180"/>
            <a:ext cx="821093" cy="317241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87" y="1019176"/>
            <a:ext cx="4600963" cy="4196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" y="1266338"/>
            <a:ext cx="4768188" cy="39494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618653" y="4114800"/>
            <a:ext cx="4982548" cy="4665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74386" y="4049486"/>
            <a:ext cx="5230267" cy="5318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281" y="5839118"/>
            <a:ext cx="1491343" cy="85752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1446245" y="4758612"/>
            <a:ext cx="1082351" cy="10805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64633" y="4758612"/>
            <a:ext cx="1124886" cy="10805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5" y="893017"/>
            <a:ext cx="2095500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192" y="379636"/>
            <a:ext cx="7165910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&lt;CAML Service&gt;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Starting CAML </a:t>
            </a:r>
            <a:r>
              <a:rPr lang="en-US" dirty="0" err="1" smtClean="0">
                <a:solidFill>
                  <a:srgbClr val="C00000"/>
                </a:solidFill>
              </a:rPr>
              <a:t>Tibco</a:t>
            </a:r>
            <a:r>
              <a:rPr lang="en-US" dirty="0" smtClean="0">
                <a:solidFill>
                  <a:srgbClr val="C00000"/>
                </a:solidFill>
              </a:rPr>
              <a:t> Receiver and Sender.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192" y="1262743"/>
            <a:ext cx="7165910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&lt;DVC Dispatcher Service&gt;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Parse the incoming DVC binary message.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Dispatch to Instrument Updater then goes into Event Queue.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1192" y="2422849"/>
            <a:ext cx="7165910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&lt;FIX Dispatcher Service&gt;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Parse the incoming FIX message.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Dispatch to Instrument Updater then goes into Event Queue.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192" y="3530272"/>
            <a:ext cx="7165910" cy="14773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&lt;Calculation Service&gt;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Runs every X </a:t>
            </a:r>
            <a:r>
              <a:rPr lang="en-US" dirty="0" err="1" smtClean="0">
                <a:solidFill>
                  <a:srgbClr val="C00000"/>
                </a:solidFill>
              </a:rPr>
              <a:t>mins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Take all events from Event Queue.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Find the specific option bundle for each event.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Dispatch all the option bundles to Algorithm.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1192" y="5191693"/>
            <a:ext cx="7165910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&lt;Post-Calculation Service&gt;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Runs after Calculation Service finishes.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Export calculated volatility to XML file. </a:t>
            </a:r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0655559" y="6242180"/>
            <a:ext cx="821093" cy="317241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47"/>
            <a:ext cx="12192000" cy="5186029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825551" y="1231639"/>
            <a:ext cx="1810139" cy="4069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738327" y="1334276"/>
            <a:ext cx="1810139" cy="4069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37" y="0"/>
            <a:ext cx="4651325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452327" y="3275045"/>
            <a:ext cx="5454527" cy="93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5916" y="3028824"/>
            <a:ext cx="69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Waiting…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12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3" y="187844"/>
            <a:ext cx="10515600" cy="1325563"/>
          </a:xfrm>
        </p:spPr>
        <p:txBody>
          <a:bodyPr/>
          <a:lstStyle/>
          <a:p>
            <a:r>
              <a:rPr lang="en-US" dirty="0" smtClean="0"/>
              <a:t>About model…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0179" y="1856746"/>
            <a:ext cx="2332653" cy="8397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 Model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(European Option)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7803" y="1856746"/>
            <a:ext cx="2332653" cy="8397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Whaley Model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(American Option)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6604" y="3431771"/>
            <a:ext cx="9371044" cy="8397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calculateVol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 smtClean="0">
                <a:solidFill>
                  <a:schemeClr val="tx1"/>
                </a:solidFill>
              </a:rPr>
              <a:t>uturePrice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optionPrice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strikePrice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interestRate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dayToExpiration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76468" y="3637003"/>
            <a:ext cx="10259009" cy="480906"/>
            <a:chOff x="797767" y="1910841"/>
            <a:chExt cx="10259009" cy="480906"/>
          </a:xfrm>
        </p:grpSpPr>
        <p:grpSp>
          <p:nvGrpSpPr>
            <p:cNvPr id="18" name="Group 17"/>
            <p:cNvGrpSpPr/>
            <p:nvPr/>
          </p:nvGrpSpPr>
          <p:grpSpPr>
            <a:xfrm>
              <a:off x="942392" y="2304661"/>
              <a:ext cx="10114384" cy="87086"/>
              <a:chOff x="1278294" y="2612571"/>
              <a:chExt cx="10114384" cy="8708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78294" y="2659224"/>
                <a:ext cx="10114384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1278294" y="262190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45094" y="262501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96817" y="262190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248540" y="262190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15340" y="262501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67063" y="262190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18786" y="262190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285586" y="262501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237309" y="262190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142379" y="2612571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954143" y="2621902"/>
                <a:ext cx="93306" cy="74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97767" y="1935329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3897" y="1919780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8889" y="1935329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100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23959" y="1919780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90759" y="1919780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42482" y="1913559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94205" y="1912003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140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05969" y="1910841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146" y="1929109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65291" y="1941551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3634" y="1929109"/>
              <a:ext cx="6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858139" y="4252430"/>
            <a:ext cx="218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Future Price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24678" y="2435289"/>
            <a:ext cx="5085184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21547" y="1978097"/>
            <a:ext cx="2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put volatility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950209" y="5429253"/>
            <a:ext cx="5085184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37057" y="5525669"/>
            <a:ext cx="2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call volatility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21093" y="2401867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87893" y="2404977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39616" y="2401867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91339" y="2401867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58139" y="2404977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09862" y="2401867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08238" y="5391930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75038" y="5395040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826761" y="5391930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731831" y="5382599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543595" y="5391930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03167" y="5391930"/>
            <a:ext cx="93306" cy="7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377113" y="54046"/>
            <a:ext cx="10515600" cy="1325563"/>
          </a:xfrm>
        </p:spPr>
        <p:txBody>
          <a:bodyPr/>
          <a:lstStyle/>
          <a:p>
            <a:r>
              <a:rPr lang="en-US" dirty="0" smtClean="0"/>
              <a:t>About calculation…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 About delta…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5709359" y="1607100"/>
            <a:ext cx="5019675" cy="4200525"/>
            <a:chOff x="5802665" y="1462800"/>
            <a:chExt cx="5019675" cy="42005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2665" y="1462800"/>
              <a:ext cx="5019675" cy="4200525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7482177" y="5014647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985253" y="5014647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628093" y="5014647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237301" y="5014647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9785860" y="5018756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482177" y="3856653"/>
              <a:ext cx="121298" cy="1119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985253" y="4240666"/>
              <a:ext cx="121298" cy="1119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628093" y="4739100"/>
              <a:ext cx="121298" cy="1119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237301" y="4615542"/>
              <a:ext cx="121298" cy="1119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9785860" y="4338543"/>
              <a:ext cx="121298" cy="1119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/>
            <p:cNvCxnSpPr>
              <a:stCxn id="37" idx="4"/>
              <a:endCxn id="32" idx="0"/>
            </p:cNvCxnSpPr>
            <p:nvPr/>
          </p:nvCxnSpPr>
          <p:spPr>
            <a:xfrm>
              <a:off x="7542826" y="3968621"/>
              <a:ext cx="0" cy="1046026"/>
            </a:xfrm>
            <a:prstGeom prst="line">
              <a:avLst/>
            </a:prstGeom>
            <a:ln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4"/>
              <a:endCxn id="33" idx="0"/>
            </p:cNvCxnSpPr>
            <p:nvPr/>
          </p:nvCxnSpPr>
          <p:spPr>
            <a:xfrm>
              <a:off x="8045902" y="4352634"/>
              <a:ext cx="0" cy="662013"/>
            </a:xfrm>
            <a:prstGeom prst="line">
              <a:avLst/>
            </a:prstGeom>
            <a:ln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9" idx="4"/>
              <a:endCxn id="34" idx="4"/>
            </p:cNvCxnSpPr>
            <p:nvPr/>
          </p:nvCxnSpPr>
          <p:spPr>
            <a:xfrm>
              <a:off x="8688742" y="4851068"/>
              <a:ext cx="0" cy="275547"/>
            </a:xfrm>
            <a:prstGeom prst="line">
              <a:avLst/>
            </a:prstGeom>
            <a:ln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0" idx="4"/>
              <a:endCxn id="35" idx="0"/>
            </p:cNvCxnSpPr>
            <p:nvPr/>
          </p:nvCxnSpPr>
          <p:spPr>
            <a:xfrm>
              <a:off x="9297950" y="4727510"/>
              <a:ext cx="0" cy="287137"/>
            </a:xfrm>
            <a:prstGeom prst="line">
              <a:avLst/>
            </a:prstGeom>
            <a:ln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36" idx="0"/>
            </p:cNvCxnSpPr>
            <p:nvPr/>
          </p:nvCxnSpPr>
          <p:spPr>
            <a:xfrm>
              <a:off x="9846509" y="4450511"/>
              <a:ext cx="0" cy="568245"/>
            </a:xfrm>
            <a:prstGeom prst="line">
              <a:avLst/>
            </a:prstGeom>
            <a:ln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634577" y="4009053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86976" y="4111881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8141151" y="4394527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8291507" y="4506495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8473163" y="4627656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8831810" y="4683640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069159" y="4636795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9405443" y="4533966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9620824" y="4435650"/>
              <a:ext cx="121298" cy="111968"/>
            </a:xfrm>
            <a:prstGeom prst="ellipse">
              <a:avLst/>
            </a:prstGeom>
            <a:solidFill>
              <a:srgbClr val="C00000">
                <a:alpha val="14902"/>
              </a:srgb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7603475" y="2774302"/>
              <a:ext cx="442427" cy="10416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7900591" y="3275045"/>
              <a:ext cx="931219" cy="811422"/>
            </a:xfrm>
            <a:prstGeom prst="straightConnector1">
              <a:avLst/>
            </a:prstGeom>
            <a:ln>
              <a:solidFill>
                <a:srgbClr val="F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747907" y="2461455"/>
              <a:ext cx="717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86120" y="2978411"/>
              <a:ext cx="135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interpolated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0258" y="1774663"/>
            <a:ext cx="4333000" cy="3590439"/>
            <a:chOff x="490927" y="1774663"/>
            <a:chExt cx="4333000" cy="3590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927" y="1774663"/>
              <a:ext cx="4094775" cy="344114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707890" y="3275045"/>
              <a:ext cx="121298" cy="1119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74507" y="3084689"/>
              <a:ext cx="121298" cy="1119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77665" y="2774302"/>
              <a:ext cx="121298" cy="1119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04931" y="3903306"/>
              <a:ext cx="121298" cy="1119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68825" y="3707363"/>
              <a:ext cx="121298" cy="1119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4195" y="3093521"/>
              <a:ext cx="44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0.2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1480" y="2911996"/>
              <a:ext cx="44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0.3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39349" y="2548947"/>
              <a:ext cx="44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0.5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5580" y="3912637"/>
              <a:ext cx="44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-0.3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9514" y="3766871"/>
              <a:ext cx="44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-0.2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472615" y="4307633"/>
              <a:ext cx="121298" cy="1119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2615" y="4338543"/>
              <a:ext cx="44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-0.5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4"/>
              <a:endCxn id="16" idx="0"/>
            </p:cNvCxnSpPr>
            <p:nvPr/>
          </p:nvCxnSpPr>
          <p:spPr>
            <a:xfrm flipH="1">
              <a:off x="2533264" y="2886270"/>
              <a:ext cx="5050" cy="1421363"/>
            </a:xfrm>
            <a:prstGeom prst="line">
              <a:avLst/>
            </a:prstGeom>
            <a:ln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707890" y="3481317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074507" y="3484983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472619" y="3469529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904935" y="3457316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268829" y="3451095"/>
              <a:ext cx="121298" cy="1119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72615" y="4827940"/>
              <a:ext cx="2351312" cy="537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>
            <a:stCxn id="5" idx="4"/>
            <a:endCxn id="21" idx="0"/>
          </p:cNvCxnSpPr>
          <p:nvPr/>
        </p:nvCxnSpPr>
        <p:spPr>
          <a:xfrm>
            <a:off x="1777870" y="3387013"/>
            <a:ext cx="0" cy="94304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4"/>
            <a:endCxn id="22" idx="0"/>
          </p:cNvCxnSpPr>
          <p:nvPr/>
        </p:nvCxnSpPr>
        <p:spPr>
          <a:xfrm>
            <a:off x="2144487" y="3196657"/>
            <a:ext cx="0" cy="288326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4" idx="4"/>
            <a:endCxn id="9" idx="0"/>
          </p:cNvCxnSpPr>
          <p:nvPr/>
        </p:nvCxnSpPr>
        <p:spPr>
          <a:xfrm flipH="1">
            <a:off x="2974911" y="3569284"/>
            <a:ext cx="4" cy="334022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5" idx="4"/>
            <a:endCxn id="10" idx="0"/>
          </p:cNvCxnSpPr>
          <p:nvPr/>
        </p:nvCxnSpPr>
        <p:spPr>
          <a:xfrm flipH="1">
            <a:off x="3338805" y="3563063"/>
            <a:ext cx="4" cy="1443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10" y="877563"/>
            <a:ext cx="5467350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561975"/>
            <a:ext cx="69246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561975"/>
            <a:ext cx="62960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About model…</vt:lpstr>
      <vt:lpstr>About calculation…</vt:lpstr>
      <vt:lpstr> About delta…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Vincent</dc:creator>
  <cp:lastModifiedBy>Mao Vincent</cp:lastModifiedBy>
  <cp:revision>49</cp:revision>
  <dcterms:created xsi:type="dcterms:W3CDTF">2013-08-06T23:14:30Z</dcterms:created>
  <dcterms:modified xsi:type="dcterms:W3CDTF">2013-08-07T04:21:01Z</dcterms:modified>
</cp:coreProperties>
</file>