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0" r:id="rId3"/>
    <p:sldId id="271" r:id="rId4"/>
    <p:sldId id="275" r:id="rId5"/>
    <p:sldId id="276" r:id="rId6"/>
    <p:sldId id="259" r:id="rId7"/>
    <p:sldId id="263" r:id="rId8"/>
    <p:sldId id="264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9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92473" autoAdjust="0"/>
  </p:normalViewPr>
  <p:slideViewPr>
    <p:cSldViewPr>
      <p:cViewPr>
        <p:scale>
          <a:sx n="102" d="100"/>
          <a:sy n="102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7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31FDD98F-98E1-460C-90A5-42145BC42E49}"/>
    <pc:docChg chg="addSld delSld modSld">
      <pc:chgData name="Olga Maksimenkova" userId="f2714537069f5c5f" providerId="LiveId" clId="{31FDD98F-98E1-460C-90A5-42145BC42E49}" dt="2017-11-18T08:09:01.865" v="135" actId="20577"/>
      <pc:docMkLst>
        <pc:docMk/>
      </pc:docMkLst>
      <pc:sldChg chg="modSp">
        <pc:chgData name="Olga Maksimenkova" userId="f2714537069f5c5f" providerId="LiveId" clId="{31FDD98F-98E1-460C-90A5-42145BC42E49}" dt="2017-11-18T08:07:01.624" v="73" actId="20577"/>
        <pc:sldMkLst>
          <pc:docMk/>
          <pc:sldMk cId="0" sldId="269"/>
        </pc:sldMkLst>
        <pc:spChg chg="mod">
          <ac:chgData name="Olga Maksimenkova" userId="f2714537069f5c5f" providerId="LiveId" clId="{31FDD98F-98E1-460C-90A5-42145BC42E49}" dt="2017-11-18T08:07:01.624" v="73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lga Maksimenkova" userId="f2714537069f5c5f" providerId="LiveId" clId="{31FDD98F-98E1-460C-90A5-42145BC42E49}" dt="2017-11-18T08:09:01.865" v="135" actId="20577"/>
        <pc:sldMkLst>
          <pc:docMk/>
          <pc:sldMk cId="0" sldId="272"/>
        </pc:sldMkLst>
        <pc:spChg chg="mod">
          <ac:chgData name="Olga Maksimenkova" userId="f2714537069f5c5f" providerId="LiveId" clId="{31FDD98F-98E1-460C-90A5-42145BC42E49}" dt="2017-11-18T08:09:01.865" v="135" actId="20577"/>
          <ac:spMkLst>
            <pc:docMk/>
            <pc:sldMk cId="0" sldId="272"/>
            <ac:spMk id="2050" creationId="{00000000-0000-0000-0000-000000000000}"/>
          </ac:spMkLst>
        </pc:spChg>
      </pc:sldChg>
      <pc:sldChg chg="modSp del">
        <pc:chgData name="Olga Maksimenkova" userId="f2714537069f5c5f" providerId="LiveId" clId="{31FDD98F-98E1-460C-90A5-42145BC42E49}" dt="2017-11-18T08:07:16.026" v="95" actId="2696"/>
        <pc:sldMkLst>
          <pc:docMk/>
          <pc:sldMk cId="275407378" sldId="293"/>
        </pc:sldMkLst>
        <pc:spChg chg="mod">
          <ac:chgData name="Olga Maksimenkova" userId="f2714537069f5c5f" providerId="LiveId" clId="{31FDD98F-98E1-460C-90A5-42145BC42E49}" dt="2017-11-18T08:07:10.476" v="94" actId="20577"/>
          <ac:spMkLst>
            <pc:docMk/>
            <pc:sldMk cId="275407378" sldId="293"/>
            <ac:spMk id="5" creationId="{00000000-0000-0000-0000-000000000000}"/>
          </ac:spMkLst>
        </pc:spChg>
      </pc:sldChg>
      <pc:sldChg chg="modSp del">
        <pc:chgData name="Olga Maksimenkova" userId="f2714537069f5c5f" providerId="LiveId" clId="{31FDD98F-98E1-460C-90A5-42145BC42E49}" dt="2017-11-18T08:07:38.173" v="118" actId="2696"/>
        <pc:sldMkLst>
          <pc:docMk/>
          <pc:sldMk cId="615900053" sldId="294"/>
        </pc:sldMkLst>
        <pc:spChg chg="mod">
          <ac:chgData name="Olga Maksimenkova" userId="f2714537069f5c5f" providerId="LiveId" clId="{31FDD98F-98E1-460C-90A5-42145BC42E49}" dt="2017-11-18T08:07:32.001" v="117" actId="20577"/>
          <ac:spMkLst>
            <pc:docMk/>
            <pc:sldMk cId="615900053" sldId="294"/>
            <ac:spMk id="5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2.646" v="120" actId="20577"/>
        <pc:sldMkLst>
          <pc:docMk/>
          <pc:sldMk cId="641071117" sldId="295"/>
        </pc:sldMkLst>
        <pc:spChg chg="mod">
          <ac:chgData name="Olga Maksimenkova" userId="f2714537069f5c5f" providerId="LiveId" clId="{31FDD98F-98E1-460C-90A5-42145BC42E49}" dt="2017-11-18T08:07:52.646" v="120" actId="20577"/>
          <ac:spMkLst>
            <pc:docMk/>
            <pc:sldMk cId="641071117" sldId="295"/>
            <ac:spMk id="5" creationId="{00000000-0000-0000-0000-000000000000}"/>
          </ac:spMkLst>
        </pc:spChg>
        <pc:spChg chg="mod">
          <ac:chgData name="Olga Maksimenkova" userId="f2714537069f5c5f" providerId="LiveId" clId="{31FDD98F-98E1-460C-90A5-42145BC42E49}" dt="2017-11-18T08:06:36.669" v="51" actId="20577"/>
          <ac:spMkLst>
            <pc:docMk/>
            <pc:sldMk cId="641071117" sldId="295"/>
            <ac:spMk id="14340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5.971" v="121" actId="20577"/>
        <pc:sldMkLst>
          <pc:docMk/>
          <pc:sldMk cId="1038808408" sldId="296"/>
        </pc:sldMkLst>
        <pc:spChg chg="mod">
          <ac:chgData name="Olga Maksimenkova" userId="f2714537069f5c5f" providerId="LiveId" clId="{31FDD98F-98E1-460C-90A5-42145BC42E49}" dt="2017-11-18T08:07:55.971" v="121" actId="20577"/>
          <ac:spMkLst>
            <pc:docMk/>
            <pc:sldMk cId="1038808408" sldId="296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7:58.754" v="122" actId="20577"/>
        <pc:sldMkLst>
          <pc:docMk/>
          <pc:sldMk cId="3645034175" sldId="297"/>
        </pc:sldMkLst>
        <pc:spChg chg="mod">
          <ac:chgData name="Olga Maksimenkova" userId="f2714537069f5c5f" providerId="LiveId" clId="{31FDD98F-98E1-460C-90A5-42145BC42E49}" dt="2017-11-18T08:07:58.754" v="122" actId="20577"/>
          <ac:spMkLst>
            <pc:docMk/>
            <pc:sldMk cId="3645034175" sldId="297"/>
            <ac:spMk id="4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2.240" v="123" actId="20577"/>
        <pc:sldMkLst>
          <pc:docMk/>
          <pc:sldMk cId="3107498847" sldId="298"/>
        </pc:sldMkLst>
        <pc:spChg chg="mod">
          <ac:chgData name="Olga Maksimenkova" userId="f2714537069f5c5f" providerId="LiveId" clId="{31FDD98F-98E1-460C-90A5-42145BC42E49}" dt="2017-11-18T08:08:02.240" v="123" actId="20577"/>
          <ac:spMkLst>
            <pc:docMk/>
            <pc:sldMk cId="3107498847" sldId="29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6.693" v="124" actId="20577"/>
        <pc:sldMkLst>
          <pc:docMk/>
          <pc:sldMk cId="2060189335" sldId="299"/>
        </pc:sldMkLst>
        <pc:spChg chg="mod">
          <ac:chgData name="Olga Maksimenkova" userId="f2714537069f5c5f" providerId="LiveId" clId="{31FDD98F-98E1-460C-90A5-42145BC42E49}" dt="2017-11-18T08:08:06.693" v="124" actId="20577"/>
          <ac:spMkLst>
            <pc:docMk/>
            <pc:sldMk cId="2060189335" sldId="29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09.612" v="125" actId="20577"/>
        <pc:sldMkLst>
          <pc:docMk/>
          <pc:sldMk cId="2173953915" sldId="300"/>
        </pc:sldMkLst>
        <pc:spChg chg="mod">
          <ac:chgData name="Olga Maksimenkova" userId="f2714537069f5c5f" providerId="LiveId" clId="{31FDD98F-98E1-460C-90A5-42145BC42E49}" dt="2017-11-18T08:08:09.612" v="125" actId="20577"/>
          <ac:spMkLst>
            <pc:docMk/>
            <pc:sldMk cId="2173953915" sldId="30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12.377" v="126" actId="20577"/>
        <pc:sldMkLst>
          <pc:docMk/>
          <pc:sldMk cId="1416542129" sldId="301"/>
        </pc:sldMkLst>
        <pc:spChg chg="mod">
          <ac:chgData name="Olga Maksimenkova" userId="f2714537069f5c5f" providerId="LiveId" clId="{31FDD98F-98E1-460C-90A5-42145BC42E49}" dt="2017-11-18T08:08:12.377" v="126" actId="20577"/>
          <ac:spMkLst>
            <pc:docMk/>
            <pc:sldMk cId="1416542129" sldId="30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15.728" v="127" actId="20577"/>
        <pc:sldMkLst>
          <pc:docMk/>
          <pc:sldMk cId="2454604595" sldId="302"/>
        </pc:sldMkLst>
        <pc:spChg chg="mod">
          <ac:chgData name="Olga Maksimenkova" userId="f2714537069f5c5f" providerId="LiveId" clId="{31FDD98F-98E1-460C-90A5-42145BC42E49}" dt="2017-11-18T08:08:15.728" v="127" actId="20577"/>
          <ac:spMkLst>
            <pc:docMk/>
            <pc:sldMk cId="2454604595" sldId="30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26.855" v="128" actId="20577"/>
        <pc:sldMkLst>
          <pc:docMk/>
          <pc:sldMk cId="2072192078" sldId="303"/>
        </pc:sldMkLst>
        <pc:spChg chg="mod">
          <ac:chgData name="Olga Maksimenkova" userId="f2714537069f5c5f" providerId="LiveId" clId="{31FDD98F-98E1-460C-90A5-42145BC42E49}" dt="2017-11-18T08:08:26.855" v="128" actId="20577"/>
          <ac:spMkLst>
            <pc:docMk/>
            <pc:sldMk cId="2072192078" sldId="30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29.841" v="129" actId="20577"/>
        <pc:sldMkLst>
          <pc:docMk/>
          <pc:sldMk cId="2169172635" sldId="304"/>
        </pc:sldMkLst>
        <pc:spChg chg="mod">
          <ac:chgData name="Olga Maksimenkova" userId="f2714537069f5c5f" providerId="LiveId" clId="{31FDD98F-98E1-460C-90A5-42145BC42E49}" dt="2017-11-18T08:08:29.841" v="129" actId="20577"/>
          <ac:spMkLst>
            <pc:docMk/>
            <pc:sldMk cId="2169172635" sldId="30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32.958" v="130" actId="20577"/>
        <pc:sldMkLst>
          <pc:docMk/>
          <pc:sldMk cId="2215095283" sldId="305"/>
        </pc:sldMkLst>
        <pc:spChg chg="mod">
          <ac:chgData name="Olga Maksimenkova" userId="f2714537069f5c5f" providerId="LiveId" clId="{31FDD98F-98E1-460C-90A5-42145BC42E49}" dt="2017-11-18T08:08:32.958" v="130" actId="20577"/>
          <ac:spMkLst>
            <pc:docMk/>
            <pc:sldMk cId="2215095283" sldId="30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31FDD98F-98E1-460C-90A5-42145BC42E49}" dt="2017-11-18T08:08:35.009" v="131" actId="20577"/>
        <pc:sldMkLst>
          <pc:docMk/>
          <pc:sldMk cId="3835565805" sldId="306"/>
        </pc:sldMkLst>
        <pc:spChg chg="mod">
          <ac:chgData name="Olga Maksimenkova" userId="f2714537069f5c5f" providerId="LiveId" clId="{31FDD98F-98E1-460C-90A5-42145BC42E49}" dt="2017-11-18T08:08:35.009" v="131" actId="20577"/>
          <ac:spMkLst>
            <pc:docMk/>
            <pc:sldMk cId="3835565805" sldId="306"/>
            <ac:spMk id="2" creationId="{00000000-0000-0000-0000-000000000000}"/>
          </ac:spMkLst>
        </pc:spChg>
      </pc:sldChg>
      <pc:sldChg chg="add">
        <pc:chgData name="Olga Maksimenkova" userId="f2714537069f5c5f" providerId="LiveId" clId="{31FDD98F-98E1-460C-90A5-42145BC42E49}" dt="2017-11-18T08:07:19.186" v="96"/>
        <pc:sldMkLst>
          <pc:docMk/>
          <pc:sldMk cId="2758801052" sldId="307"/>
        </pc:sldMkLst>
      </pc:sldChg>
      <pc:sldChg chg="add">
        <pc:chgData name="Olga Maksimenkova" userId="f2714537069f5c5f" providerId="LiveId" clId="{31FDD98F-98E1-460C-90A5-42145BC42E49}" dt="2017-11-18T08:07:41.833" v="119"/>
        <pc:sldMkLst>
          <pc:docMk/>
          <pc:sldMk cId="2079209669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E47904C-C144-483A-8020-C3F438FCD2A4}" type="datetimeFigureOut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BAAC9D-DD8B-4DCB-8215-D3E6022C9C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591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546" tIns="45772" rIns="91546" bIns="45772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546" tIns="45772" rIns="91546" bIns="45772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282C5FD-0287-4337-84C4-8A99244CEE8C}" type="datetimeFigureOut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6" tIns="45772" rIns="91546" bIns="4577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546" tIns="45772" rIns="91546" bIns="45772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1546" tIns="45772" rIns="91546" bIns="45772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1546" tIns="45772" rIns="91546" bIns="457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37EFFB-1CDE-400D-A588-5D09D9CB8F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88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5ABE-D1DA-4339-A6D0-E851DAE5B87E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5F213-ED02-4EF9-B19F-C19E3A5FCB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38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5523-CAB7-48FB-BE6C-92611ECFA739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20B73-80FC-4BF8-9358-E07AA4D46B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28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02BE5-7B1A-4B4D-BF22-27AFCAB20C5E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2045-2D07-4475-8F45-45878D664B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929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A01C-7186-4371-84AD-D504B1D030BA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B2E70-99AD-4BFE-993C-EEE16D1046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70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021CB-99E1-456F-A2D1-8B28CD10711D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60213-15E9-41AB-82A9-02A7E49256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10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7B24F-BCD8-40C8-AA00-29286C826888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70C56-E6E1-4F53-8011-7D49FC420A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745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8DFA-311F-468F-A089-3D484141F7D7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B4473-87F9-4E1C-A6B9-25FA142568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6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EAF4-50B8-44DA-8DBC-340C586C07FA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F6872-BB26-460A-A40A-4A68586CF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604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76A0-2D93-4B67-B333-EABE661038C2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516AA-8F23-4FFE-A054-208C666B82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1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2B17B-B90C-4D6D-8D56-41303FD4B92D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E47E4-6C62-4DEB-A9C4-653D9EE6A3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322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3ADE-8881-4A0A-9BA9-344066AFAAFF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26561-C512-471B-905B-CA38083578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4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32B52572-B638-48C0-9C13-59438C86D1C8}" type="datetime1">
              <a:rPr lang="ru-RU"/>
              <a:pPr>
                <a:defRPr/>
              </a:pPr>
              <a:t>19.11.2018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173E0DA-2FE7-4884-BC65-6AA2F3A7E25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9fkccyh4.aspx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ms173153.aspx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ebca9ah3.asp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2, 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 7-8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2713" y="4114800"/>
            <a:ext cx="6443662" cy="16002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Наследование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Виртуальные члены класса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Абстрактные классы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066800"/>
            <a:ext cx="86106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Создать библиотеку классов, описывающих геометрические фигуры и тела. За основу взять код классов</a:t>
            </a:r>
            <a:r>
              <a:rPr lang="en-US" dirty="0"/>
              <a:t> </a:t>
            </a:r>
            <a:r>
              <a:rPr lang="en-US" b="1" dirty="0"/>
              <a:t>Shape</a:t>
            </a:r>
            <a:r>
              <a:rPr lang="en-US" dirty="0"/>
              <a:t>, </a:t>
            </a:r>
            <a:r>
              <a:rPr lang="en-US" b="1" dirty="0"/>
              <a:t>Circle</a:t>
            </a:r>
            <a:r>
              <a:rPr lang="en-US" dirty="0"/>
              <a:t>, </a:t>
            </a:r>
            <a:r>
              <a:rPr lang="en-US" b="1" dirty="0"/>
              <a:t>Cylinder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Sphere</a:t>
            </a:r>
            <a:r>
              <a:rPr lang="ru-RU" dirty="0"/>
              <a:t> из примера в </a:t>
            </a:r>
            <a:r>
              <a:rPr lang="ru-RU" b="1" dirty="0"/>
              <a:t>Справочник </a:t>
            </a:r>
            <a:r>
              <a:rPr lang="en-US" b="1" dirty="0"/>
              <a:t>C#</a:t>
            </a:r>
            <a:r>
              <a:rPr lang="ru-RU" b="1" dirty="0"/>
              <a:t>, модификатор </a:t>
            </a:r>
            <a:r>
              <a:rPr lang="en-US" b="1" dirty="0"/>
              <a:t>virtual</a:t>
            </a:r>
            <a:r>
              <a:rPr lang="en-US" dirty="0"/>
              <a:t>:</a:t>
            </a:r>
          </a:p>
          <a:p>
            <a:r>
              <a:rPr lang="ru-RU" dirty="0">
                <a:hlinkClick r:id="rId2"/>
              </a:rPr>
              <a:t>https://msdn.microsoft.com/ru-ru/library/9fkccyh4.aspx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b="1" dirty="0"/>
              <a:t>TODO:</a:t>
            </a:r>
            <a:r>
              <a:rPr lang="en-US" dirty="0"/>
              <a:t> </a:t>
            </a:r>
          </a:p>
          <a:p>
            <a:pPr marL="342900" indent="-342900" algn="just">
              <a:buAutoNum type="arabicParenR"/>
            </a:pPr>
            <a:r>
              <a:rPr lang="ru-RU" dirty="0"/>
              <a:t>В консольном приложении создать массив ссылок на объекты типа </a:t>
            </a:r>
            <a:r>
              <a:rPr lang="en-US" b="1" dirty="0"/>
              <a:t>Shape</a:t>
            </a:r>
            <a:r>
              <a:rPr lang="ru-RU" dirty="0"/>
              <a:t>, связать их с </a:t>
            </a:r>
            <a:r>
              <a:rPr lang="en-US" b="1" dirty="0"/>
              <a:t>N1</a:t>
            </a:r>
            <a:r>
              <a:rPr lang="en-US" dirty="0"/>
              <a:t> </a:t>
            </a:r>
            <a:r>
              <a:rPr lang="ru-RU" dirty="0"/>
              <a:t>объектами </a:t>
            </a:r>
            <a:r>
              <a:rPr lang="en-US" b="1" dirty="0"/>
              <a:t>Circle</a:t>
            </a:r>
            <a:r>
              <a:rPr lang="en-US" dirty="0"/>
              <a:t>, </a:t>
            </a:r>
            <a:r>
              <a:rPr lang="en-US" b="1" dirty="0"/>
              <a:t>N2</a:t>
            </a:r>
            <a:r>
              <a:rPr lang="ru-RU" dirty="0"/>
              <a:t> объектами </a:t>
            </a:r>
            <a:r>
              <a:rPr lang="en-US" b="1" dirty="0"/>
              <a:t>Cylinder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N3</a:t>
            </a:r>
            <a:r>
              <a:rPr lang="en-US" dirty="0"/>
              <a:t> </a:t>
            </a:r>
            <a:r>
              <a:rPr lang="ru-RU" dirty="0"/>
              <a:t>объектами </a:t>
            </a:r>
            <a:r>
              <a:rPr lang="en-US" b="1" dirty="0"/>
              <a:t>Sphere</a:t>
            </a:r>
            <a:r>
              <a:rPr lang="en-US" dirty="0"/>
              <a:t>.</a:t>
            </a:r>
            <a:r>
              <a:rPr lang="ru-RU" dirty="0"/>
              <a:t> Количество фигур – случайные числа (</a:t>
            </a:r>
            <a:r>
              <a:rPr lang="ru-RU" b="1" dirty="0"/>
              <a:t>3</a:t>
            </a:r>
            <a:r>
              <a:rPr lang="ru-RU" dirty="0"/>
              <a:t>;</a:t>
            </a:r>
            <a:r>
              <a:rPr lang="ru-RU" b="1" dirty="0"/>
              <a:t>5</a:t>
            </a:r>
            <a:r>
              <a:rPr lang="ru-RU" dirty="0"/>
              <a:t>), параметры произвольные случайные значения. </a:t>
            </a:r>
          </a:p>
          <a:p>
            <a:pPr marL="800100" lvl="1" indent="-342900" algn="just">
              <a:buAutoNum type="arabicParenR"/>
            </a:pPr>
            <a:r>
              <a:rPr lang="ru-RU" dirty="0"/>
              <a:t>Организовать вывод площадей поверхностей всех фигур</a:t>
            </a:r>
          </a:p>
          <a:p>
            <a:pPr marL="800100" lvl="1" indent="-342900" algn="just">
              <a:buAutoNum type="arabicParenR"/>
            </a:pPr>
            <a:r>
              <a:rPr lang="ru-RU" dirty="0"/>
              <a:t>Организовать вывод фигур с названиями фигуры или геом. тела и их площадей поверхности. Использовать </a:t>
            </a:r>
            <a:r>
              <a:rPr lang="en-US" b="1" dirty="0"/>
              <a:t>is</a:t>
            </a:r>
            <a:r>
              <a:rPr lang="ru-RU" dirty="0"/>
              <a:t>.</a:t>
            </a:r>
          </a:p>
          <a:p>
            <a:pPr marL="800100" lvl="1" indent="-342900" algn="just">
              <a:buAutoNum type="arabicParenR"/>
            </a:pPr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ru-RU" dirty="0"/>
              <a:t> При помощи метода </a:t>
            </a:r>
            <a:r>
              <a:rPr lang="en-US" b="1" dirty="0" err="1"/>
              <a:t>Array.Sort</a:t>
            </a:r>
            <a:r>
              <a:rPr lang="ru-RU" b="1" dirty="0"/>
              <a:t>()</a:t>
            </a:r>
            <a:r>
              <a:rPr lang="ru-RU" dirty="0"/>
              <a:t> упорядочить объекты массива по группам: окружности, цилиндры, сферы.</a:t>
            </a:r>
          </a:p>
        </p:txBody>
      </p:sp>
    </p:spTree>
    <p:extLst>
      <p:ext uri="{BB962C8B-B14F-4D97-AF65-F5344CB8AC3E}">
        <p14:creationId xmlns:p14="http://schemas.microsoft.com/office/powerpoint/2010/main" val="426737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448B2-92CB-40F0-A386-FCCCF416AD0C}" type="slidenum">
              <a:rPr lang="ru-RU" altLang="ru-RU"/>
              <a:pPr/>
              <a:t>11</a:t>
            </a:fld>
            <a:endParaRPr lang="ru-RU" altLang="ru-RU"/>
          </a:p>
        </p:txBody>
      </p:sp>
      <p:pic>
        <p:nvPicPr>
          <p:cNvPr id="307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90600"/>
            <a:ext cx="8001000" cy="419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8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1984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B7E02-462F-4206-98E5-D68AA029354B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8125" y="847456"/>
            <a:ext cx="8629649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Определяет набор полей для классов наследников: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unit_code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единицы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цена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единицу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8125" y="3913267"/>
            <a:ext cx="862965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класс определяет книгу. 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Наследует  абстрактный класс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no_of_pages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страниц в книге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isBestSeller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является ли бестселлером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5639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0B1A3-88CB-4792-83E3-0D269F1C88E9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40822" y="5715000"/>
            <a:ext cx="8382000" cy="646112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b="1" i="1"/>
              <a:t>Просмотр диаграммы классов: </a:t>
            </a:r>
            <a:endParaRPr lang="en-US" altLang="ru-RU" b="1" i="1"/>
          </a:p>
          <a:p>
            <a:r>
              <a:rPr lang="ru-RU" altLang="ru-RU"/>
              <a:t>Вызвать контекстное меню для библиотеке классов -</a:t>
            </a:r>
            <a:r>
              <a:rPr lang="en-US" altLang="ru-RU"/>
              <a:t>&gt; </a:t>
            </a:r>
            <a:r>
              <a:rPr lang="en-US" altLang="ru-RU" b="1"/>
              <a:t>View</a:t>
            </a:r>
            <a:r>
              <a:rPr lang="en-US" altLang="ru-RU"/>
              <a:t> </a:t>
            </a:r>
            <a:r>
              <a:rPr lang="en-US" altLang="ru-RU" b="1"/>
              <a:t>Class</a:t>
            </a:r>
            <a:r>
              <a:rPr lang="en-US" altLang="ru-RU"/>
              <a:t> </a:t>
            </a:r>
            <a:r>
              <a:rPr lang="en-US" altLang="ru-RU" b="1"/>
              <a:t>Diagram</a:t>
            </a:r>
            <a:endParaRPr lang="ru-RU" altLang="ru-RU" b="1"/>
          </a:p>
        </p:txBody>
      </p:sp>
      <p:sp>
        <p:nvSpPr>
          <p:cNvPr id="2" name="Прямоугольник 1"/>
          <p:cNvSpPr/>
          <p:nvPr/>
        </p:nvSpPr>
        <p:spPr>
          <a:xfrm>
            <a:off x="340822" y="865188"/>
            <a:ext cx="8382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Cards -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 определяет карточки.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Наследует абстрактный класс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сообщение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822" y="3263151"/>
            <a:ext cx="8382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CD - класс определяет лазерный диск.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Наследует абстрактный класс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playing_time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время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звучания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33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7527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61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89D030-E59C-4468-8A3F-9269F4A0A889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51039"/>
            <a:ext cx="86106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AbstractTestConsole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Books b1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Books();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Ошибок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Cards c1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Cards();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Ошибок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CD cd1 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CD();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Ошибок нет.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строка содержит ошибку.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 возможно создать объект абстрактного класса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ссылки типа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UnitBase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можно настроить на объекты его наследников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b1;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u2 = c1;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u3 = cd1;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17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38126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876800"/>
          </a:xfrm>
          <a:ln>
            <a:solidFill>
              <a:srgbClr val="0070C0"/>
            </a:solidFill>
          </a:ln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 </a:t>
            </a:r>
            <a:r>
              <a:rPr lang="en-US" sz="2000" b="1" dirty="0" err="1"/>
              <a:t>UnitBase</a:t>
            </a:r>
            <a:r>
              <a:rPr lang="en-US" sz="2000" dirty="0"/>
              <a:t> </a:t>
            </a:r>
            <a:r>
              <a:rPr lang="ru-RU" sz="2000" dirty="0"/>
              <a:t>добавить виртуальный метод </a:t>
            </a:r>
            <a:r>
              <a:rPr lang="en-US" sz="2000" b="1" dirty="0"/>
              <a:t>Discount()</a:t>
            </a:r>
            <a:r>
              <a:rPr lang="ru-RU" sz="2000" dirty="0"/>
              <a:t>,  возвращающий значение цены с учётом скидки. Скидка – целочисленный параметр.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классе </a:t>
            </a:r>
            <a:r>
              <a:rPr lang="en-US" sz="2000" b="1" dirty="0" err="1"/>
              <a:t>UnitBase</a:t>
            </a:r>
            <a:r>
              <a:rPr lang="en-US" sz="2000" dirty="0"/>
              <a:t> </a:t>
            </a:r>
            <a:r>
              <a:rPr lang="ru-RU" sz="2000" dirty="0"/>
              <a:t>и классах наследниках определить свойства доступа к полям так, чтобы минимизировать дублирование кода.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классы наследники добавить конструкторы с параметрами.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В основной программе создать массив ссылок с типом абстрактного класса, инициализировать его объектами классов наследников. Получить от пользователя значение скидки в процентах.  Вывести на экран цены товаров и цены с учётом скидок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D829-C796-482C-98D5-640F49D43D61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335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D6B14-479A-41EA-B728-7113BDD4DB8C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381000" y="1143000"/>
            <a:ext cx="83058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dirty="0">
                <a:cs typeface="Times New Roman" panose="02020603050405020304" pitchFamily="18" charset="0"/>
              </a:rPr>
              <a:t>Определить </a:t>
            </a:r>
            <a:r>
              <a:rPr lang="ru-RU" altLang="ru-RU" b="1" dirty="0">
                <a:cs typeface="Times New Roman" panose="02020603050405020304" pitchFamily="18" charset="0"/>
              </a:rPr>
              <a:t>абстрактный</a:t>
            </a:r>
            <a:r>
              <a:rPr lang="ru-RU" altLang="ru-RU" dirty="0">
                <a:cs typeface="Times New Roman" panose="02020603050405020304" pitchFamily="18" charset="0"/>
              </a:rPr>
              <a:t> класс «Подынтегральная функция от одного аргумента». </a:t>
            </a:r>
            <a:r>
              <a:rPr lang="ru-RU" altLang="ru-RU" u="sng" dirty="0">
                <a:cs typeface="Times New Roman" panose="02020603050405020304" pitchFamily="18" charset="0"/>
              </a:rPr>
              <a:t>Поля класса</a:t>
            </a:r>
            <a:r>
              <a:rPr lang="ru-RU" altLang="ru-RU" dirty="0">
                <a:cs typeface="Times New Roman" panose="02020603050405020304" pitchFamily="18" charset="0"/>
              </a:rPr>
              <a:t>: пределы интегрирования. </a:t>
            </a:r>
            <a:r>
              <a:rPr lang="ru-RU" altLang="ru-RU" u="sng" dirty="0">
                <a:cs typeface="Times New Roman" panose="02020603050405020304" pitchFamily="18" charset="0"/>
              </a:rPr>
              <a:t>Абстрактный метод </a:t>
            </a:r>
            <a:r>
              <a:rPr lang="ru-RU" altLang="ru-RU" dirty="0">
                <a:cs typeface="Times New Roman" panose="02020603050405020304" pitchFamily="18" charset="0"/>
              </a:rPr>
              <a:t>для вычисления значения подынтегральной функции для одного значения аргумента. </a:t>
            </a:r>
          </a:p>
          <a:p>
            <a:pPr algn="just"/>
            <a:endParaRPr lang="ru-RU" altLang="ru-RU" dirty="0">
              <a:cs typeface="Times New Roman" panose="02020603050405020304" pitchFamily="18" charset="0"/>
            </a:endParaRPr>
          </a:p>
          <a:p>
            <a:r>
              <a:rPr lang="ru-RU" altLang="ru-RU" u="sng" dirty="0">
                <a:cs typeface="Times New Roman" panose="02020603050405020304" pitchFamily="18" charset="0"/>
              </a:rPr>
              <a:t>Определить статический метод </a:t>
            </a:r>
            <a:r>
              <a:rPr lang="ru-RU" altLang="ru-RU" dirty="0">
                <a:cs typeface="Times New Roman" panose="02020603050405020304" pitchFamily="18" charset="0"/>
              </a:rPr>
              <a:t>для вычисления определенного интеграла методом прямоугольников (с постоянным шагом изменения переменной интегрирования). Параметры метода: ссылка на объект абстрактного класса «Подынтегральная функция» и количество шагов интегрирования (число прямоугольников). </a:t>
            </a:r>
          </a:p>
          <a:p>
            <a:endParaRPr lang="ru-RU" altLang="ru-RU" dirty="0">
              <a:cs typeface="Times New Roman" panose="02020603050405020304" pitchFamily="18" charset="0"/>
            </a:endParaRPr>
          </a:p>
          <a:p>
            <a:r>
              <a:rPr lang="ru-RU" altLang="ru-RU" dirty="0">
                <a:cs typeface="Times New Roman" panose="02020603050405020304" pitchFamily="18" charset="0"/>
              </a:rPr>
              <a:t>В основной программе вычислить значения интегралов от двух конкретных функций (см. код), предварительно создав на базе абстрактного класса два производных класса.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2234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088" y="119063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AF5C4-4CCE-474C-B17A-752D19D8CF88}" type="slidenum">
              <a:rPr lang="ru-RU" altLang="ru-RU"/>
              <a:pPr/>
              <a:t>17</a:t>
            </a:fld>
            <a:endParaRPr lang="ru-RU" altLang="ru-RU"/>
          </a:p>
        </p:txBody>
      </p:sp>
      <p:pic>
        <p:nvPicPr>
          <p:cNvPr id="8196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914400"/>
            <a:ext cx="6708775" cy="5330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982318-A062-42B9-89AE-7F343F2346DF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838200"/>
            <a:ext cx="83820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Абстрактная подынтегральная функция: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Пределы интегрирования (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автореализуемые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свойства):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 (абстрактный метод):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5550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778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182D3-E2BD-4ED5-872E-32CB04A78ECD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990600"/>
            <a:ext cx="82296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Конкретная подынтегральная функция 2: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Fun_2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Integrand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Fun_2(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Fun_2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5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6540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Наследование классов в 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AB8F5-A06B-4C50-AFFF-F31AFE1B528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533400" y="1262063"/>
            <a:ext cx="7972425" cy="4000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/>
              <a:t>class &lt;</a:t>
            </a:r>
            <a:r>
              <a:rPr lang="ru-RU" altLang="ru-RU" sz="2000" b="1"/>
              <a:t>имя_производного_класса</a:t>
            </a:r>
            <a:r>
              <a:rPr lang="en-US" altLang="ru-RU" sz="2000" b="1"/>
              <a:t>&gt; :</a:t>
            </a:r>
            <a:r>
              <a:rPr lang="ru-RU" altLang="ru-RU" sz="2000" b="1"/>
              <a:t> </a:t>
            </a:r>
            <a:r>
              <a:rPr lang="en-US" altLang="ru-RU" sz="2000" b="1"/>
              <a:t>&lt;</a:t>
            </a:r>
            <a:r>
              <a:rPr lang="ru-RU" altLang="ru-RU" sz="2000" b="1"/>
              <a:t>имя_базового_класса</a:t>
            </a:r>
            <a:r>
              <a:rPr lang="en-US" altLang="ru-RU" sz="2000" b="1"/>
              <a:t>&gt; </a:t>
            </a:r>
            <a:endParaRPr lang="ru-RU" altLang="ru-RU" sz="2000" b="1"/>
          </a:p>
        </p:txBody>
      </p:sp>
      <p:sp>
        <p:nvSpPr>
          <p:cNvPr id="3077" name="Правая фигурная скобка 6"/>
          <p:cNvSpPr>
            <a:spLocks/>
          </p:cNvSpPr>
          <p:nvPr/>
        </p:nvSpPr>
        <p:spPr bwMode="auto">
          <a:xfrm rot="5400000">
            <a:off x="6679406" y="50007"/>
            <a:ext cx="280987" cy="3429000"/>
          </a:xfrm>
          <a:prstGeom prst="rightBrace">
            <a:avLst>
              <a:gd name="adj1" fmla="val 8362"/>
              <a:gd name="adj2" fmla="val 4919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078" name="Скругленная прямоугольная выноска 7"/>
          <p:cNvSpPr>
            <a:spLocks noChangeArrowheads="1"/>
          </p:cNvSpPr>
          <p:nvPr/>
        </p:nvSpPr>
        <p:spPr bwMode="auto">
          <a:xfrm>
            <a:off x="2971800" y="2171700"/>
            <a:ext cx="3429000" cy="533400"/>
          </a:xfrm>
          <a:prstGeom prst="wedgeRoundRectCallout">
            <a:avLst>
              <a:gd name="adj1" fmla="val 62398"/>
              <a:gd name="adj2" fmla="val -108931"/>
              <a:gd name="adj3" fmla="val 16667"/>
            </a:avLst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Спецификация базы классы</a:t>
            </a:r>
          </a:p>
        </p:txBody>
      </p:sp>
      <p:sp>
        <p:nvSpPr>
          <p:cNvPr id="3079" name="Прямоугольник 8"/>
          <p:cNvSpPr>
            <a:spLocks noChangeArrowheads="1"/>
          </p:cNvSpPr>
          <p:nvPr/>
        </p:nvSpPr>
        <p:spPr bwMode="auto">
          <a:xfrm>
            <a:off x="457200" y="3281363"/>
            <a:ext cx="3470275" cy="14779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class A</a:t>
            </a:r>
            <a:r>
              <a:rPr lang="ru-RU" altLang="ru-RU" sz="18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public void </a:t>
            </a:r>
            <a:r>
              <a:rPr lang="en-US" altLang="ru-RU" sz="1800" b="1" dirty="0" err="1"/>
              <a:t>getA</a:t>
            </a:r>
            <a:r>
              <a:rPr lang="en-US" altLang="ru-RU" sz="1800" b="1" dirty="0"/>
              <a:t>() </a:t>
            </a:r>
            <a:r>
              <a:rPr lang="ru-RU" altLang="ru-RU" sz="1800" b="1" dirty="0"/>
              <a:t>        </a:t>
            </a:r>
            <a:r>
              <a:rPr lang="en-US" altLang="ru-RU" sz="1800" b="1" dirty="0"/>
              <a:t>{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	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«A"</a:t>
            </a:r>
            <a:r>
              <a:rPr lang="en-US" altLang="ru-RU" sz="1800" b="1" dirty="0"/>
              <a:t>);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     </a:t>
            </a:r>
            <a:r>
              <a:rPr lang="en-US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</p:txBody>
      </p:sp>
      <p:sp>
        <p:nvSpPr>
          <p:cNvPr id="3080" name="Прямоугольник 9"/>
          <p:cNvSpPr>
            <a:spLocks noChangeArrowheads="1"/>
          </p:cNvSpPr>
          <p:nvPr/>
        </p:nvSpPr>
        <p:spPr bwMode="auto">
          <a:xfrm>
            <a:off x="4972050" y="4389438"/>
            <a:ext cx="3536950" cy="14763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class B : A</a:t>
            </a:r>
            <a:r>
              <a:rPr lang="ru-RU" altLang="ru-RU" sz="18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public void </a:t>
            </a:r>
            <a:r>
              <a:rPr lang="en-US" altLang="ru-RU" sz="1800" b="1" dirty="0" err="1"/>
              <a:t>getB</a:t>
            </a:r>
            <a:r>
              <a:rPr lang="en-US" altLang="ru-RU" sz="1800" b="1" dirty="0"/>
              <a:t>() </a:t>
            </a:r>
            <a:r>
              <a:rPr lang="ru-RU" altLang="ru-RU" sz="1800" b="1" dirty="0"/>
              <a:t>     </a:t>
            </a:r>
            <a:r>
              <a:rPr lang="en-US" altLang="ru-RU" sz="1800" b="1" dirty="0"/>
              <a:t>{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	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“B"</a:t>
            </a:r>
            <a:r>
              <a:rPr lang="en-US" altLang="ru-RU" sz="1800" b="1" dirty="0"/>
              <a:t>);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    </a:t>
            </a:r>
            <a:r>
              <a:rPr lang="en-US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</p:txBody>
      </p:sp>
      <p:sp>
        <p:nvSpPr>
          <p:cNvPr id="3081" name="Волна 10"/>
          <p:cNvSpPr>
            <a:spLocks noChangeArrowheads="1"/>
          </p:cNvSpPr>
          <p:nvPr/>
        </p:nvSpPr>
        <p:spPr bwMode="auto">
          <a:xfrm>
            <a:off x="990600" y="4629150"/>
            <a:ext cx="3124200" cy="10668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базового класса</a:t>
            </a:r>
          </a:p>
        </p:txBody>
      </p:sp>
      <p:sp>
        <p:nvSpPr>
          <p:cNvPr id="3082" name="Волна 11"/>
          <p:cNvSpPr>
            <a:spLocks noChangeArrowheads="1"/>
          </p:cNvSpPr>
          <p:nvPr/>
        </p:nvSpPr>
        <p:spPr bwMode="auto">
          <a:xfrm>
            <a:off x="4800600" y="3597275"/>
            <a:ext cx="4191000" cy="10160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производного от А класса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3429000" y="2863850"/>
            <a:ext cx="1981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ACF19-18AE-498A-87A6-C836DB4DDA8E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914400"/>
            <a:ext cx="85344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Конкретная подынтегральная функция 1: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Fun_1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Integrand {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Fun_1(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Подынтегральная функция: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denominator = (x * x + 1) * (x * x + 1);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/ denominator;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Fun_1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2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90E63C-937A-4738-8C15-93E6A6BED042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727928"/>
            <a:ext cx="80772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ClassLibrary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ConsoleApplication2 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абстрактный класс в качестве параметра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интеграла методом прямоугольников: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rectangle(Integrand f,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//шаг интегрирования: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f.Xmax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f.Xmin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n;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sum += f.function(f.Xmin + h / 2 + i * h);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* h;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Fun_1 f1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Fun_1(-1, 2);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Интеграл_1 = {0: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g6}"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rectangle(f1, 20));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Интеграл_2 = {0: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g7}"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rectangle(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Fun_2(0, 0.5), 20));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12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A3A3-39DE-4EC4-9116-14683416723B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1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иерархию классов классом </a:t>
            </a:r>
            <a:r>
              <a:rPr lang="en-US" b="1" dirty="0"/>
              <a:t>Fun_3</a:t>
            </a:r>
            <a:r>
              <a:rPr lang="ru-RU" b="1" dirty="0"/>
              <a:t> </a:t>
            </a:r>
            <a:r>
              <a:rPr lang="ru-RU" dirty="0"/>
              <a:t>– наследником класса </a:t>
            </a:r>
            <a:r>
              <a:rPr lang="en-US" b="1" dirty="0"/>
              <a:t>Integrand</a:t>
            </a:r>
            <a:r>
              <a:rPr lang="en-US" dirty="0"/>
              <a:t>. </a:t>
            </a:r>
            <a:r>
              <a:rPr lang="ru-RU" dirty="0"/>
              <a:t>В </a:t>
            </a:r>
            <a:r>
              <a:rPr lang="en-US" b="1" dirty="0"/>
              <a:t>Fun_3</a:t>
            </a:r>
            <a:r>
              <a:rPr lang="en-US" dirty="0"/>
              <a:t> </a:t>
            </a:r>
            <a:r>
              <a:rPr lang="ru-RU" dirty="0"/>
              <a:t>определить конструктор с параметрами и реализовать метод </a:t>
            </a:r>
            <a:r>
              <a:rPr lang="en-US" b="1" dirty="0"/>
              <a:t>function()</a:t>
            </a:r>
            <a:r>
              <a:rPr lang="ru-RU" b="1" dirty="0"/>
              <a:t> </a:t>
            </a:r>
            <a:r>
              <a:rPr lang="ru-RU" dirty="0"/>
              <a:t>для функции </a:t>
            </a:r>
            <a:r>
              <a:rPr lang="en-US" b="1" dirty="0"/>
              <a:t>Cos(x^3)</a:t>
            </a:r>
            <a:endParaRPr lang="ru-RU" b="1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класс </a:t>
            </a:r>
            <a:r>
              <a:rPr lang="en-US" b="1" dirty="0"/>
              <a:t>Program</a:t>
            </a:r>
            <a:r>
              <a:rPr lang="ru-RU" dirty="0"/>
              <a:t> статическим методом интегрирования методом трапеций. Подынтегральную функцию и количество отрезков разбиения передавать в качестве параметров.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Дополнить код основного приложения объектом </a:t>
            </a:r>
            <a:r>
              <a:rPr lang="en-US" b="1" dirty="0"/>
              <a:t>Fun_3</a:t>
            </a:r>
            <a:r>
              <a:rPr lang="ru-RU" dirty="0"/>
              <a:t>. Пределы интегрирования </a:t>
            </a:r>
            <a:r>
              <a:rPr lang="en-US" b="1" dirty="0"/>
              <a:t>[-1;1]</a:t>
            </a:r>
            <a:r>
              <a:rPr lang="ru-RU" dirty="0"/>
              <a:t>. Связать с объектами функций массив ссылок типа </a:t>
            </a:r>
            <a:r>
              <a:rPr lang="en-US" b="1" dirty="0"/>
              <a:t>Integrand</a:t>
            </a:r>
            <a:r>
              <a:rPr lang="ru-RU" dirty="0"/>
              <a:t>. Для каждой функции вывести на экран значение интеграла, вычисленного с помощью метода прямоугольников и с помощью метода трапеций.</a:t>
            </a:r>
          </a:p>
        </p:txBody>
      </p:sp>
    </p:spTree>
    <p:extLst>
      <p:ext uri="{BB962C8B-B14F-4D97-AF65-F5344CB8AC3E}">
        <p14:creationId xmlns:p14="http://schemas.microsoft.com/office/powerpoint/2010/main" val="411041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824" y="136525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2FC44-AB36-4409-B796-4034E758803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228600" y="990600"/>
            <a:ext cx="8640763" cy="341632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Дополните программу задачи 2</a:t>
            </a:r>
            <a:r>
              <a:rPr lang="ru-RU" altLang="ru-RU" sz="1800" dirty="0"/>
              <a:t> </a:t>
            </a:r>
            <a:r>
              <a:rPr lang="ru-RU" altLang="ru-RU" sz="1800" b="1" dirty="0"/>
              <a:t>средствами для упорядочения фигур в массиве по возрастанию расстояний от их центров до начала координат.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Модифицируйте код задач, заменив метод</a:t>
            </a:r>
            <a:r>
              <a:rPr lang="en-US" altLang="ru-RU" sz="1800" b="1" dirty="0"/>
              <a:t> </a:t>
            </a:r>
            <a:r>
              <a:rPr lang="en-US" altLang="ru-RU" sz="1800" b="1" dirty="0" err="1">
                <a:solidFill>
                  <a:srgbClr val="0000FF"/>
                </a:solidFill>
              </a:rPr>
              <a:t>ConsoleDisplay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/>
              <a:t>методом </a:t>
            </a:r>
            <a:r>
              <a:rPr lang="en-US" altLang="ru-RU" sz="1800" b="1" dirty="0" err="1">
                <a:solidFill>
                  <a:srgbClr val="0000FF"/>
                </a:solidFill>
              </a:rPr>
              <a:t>ToString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. Программа должна функционировать без изменений.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Расширьте иерархию наследования из задачи 2 классом треугольников </a:t>
            </a:r>
            <a:r>
              <a:rPr lang="en-US" altLang="ru-RU" sz="1800" b="1" dirty="0">
                <a:solidFill>
                  <a:srgbClr val="0000FF"/>
                </a:solidFill>
              </a:rPr>
              <a:t>Triangle</a:t>
            </a:r>
            <a:r>
              <a:rPr lang="ru-RU" altLang="ru-RU" sz="1800" b="1" dirty="0"/>
              <a:t>. В задаче 3 в массив объектов, добавьте объекты типа </a:t>
            </a:r>
            <a:r>
              <a:rPr lang="en-US" altLang="ru-RU" sz="1800" b="1" dirty="0">
                <a:solidFill>
                  <a:srgbClr val="0000FF"/>
                </a:solidFill>
              </a:rPr>
              <a:t>Triangle</a:t>
            </a:r>
            <a:r>
              <a:rPr lang="en-US" altLang="ru-RU" sz="1800" b="1" dirty="0"/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b="1" dirty="0"/>
              <a:t>Прочитайте статью «Использование ключевых слов </a:t>
            </a:r>
            <a:r>
              <a:rPr lang="en-US" altLang="ru-RU" sz="1800" b="1" dirty="0">
                <a:solidFill>
                  <a:srgbClr val="0000FF"/>
                </a:solidFill>
              </a:rPr>
              <a:t>override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и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00FF"/>
                </a:solidFill>
              </a:rPr>
              <a:t>new</a:t>
            </a:r>
            <a:r>
              <a:rPr lang="ru-RU" altLang="ru-RU" sz="1800" b="1" dirty="0"/>
              <a:t>» (</a:t>
            </a:r>
            <a:r>
              <a:rPr lang="en-US" altLang="ru-RU" sz="1800" b="1" dirty="0">
                <a:hlinkClick r:id="rId2"/>
              </a:rPr>
              <a:t>https://msdn.microsoft.com/ru-ru/library/ms173153.aspx</a:t>
            </a:r>
            <a:r>
              <a:rPr lang="ru-RU" altLang="ru-RU" sz="1800" b="1" dirty="0"/>
              <a:t>) и реализуйте описанный в ней пример.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ru-RU" altLang="ru-RU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1433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280FAD-61AA-4687-AE0A-578E6EA6953B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4340" name="Прямоугольник 5"/>
          <p:cNvSpPr>
            <a:spLocks noChangeArrowheads="1"/>
          </p:cNvSpPr>
          <p:nvPr/>
        </p:nvSpPr>
        <p:spPr bwMode="auto">
          <a:xfrm>
            <a:off x="517525" y="990600"/>
            <a:ext cx="8153400" cy="39703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/>
              <a:t>Изменим код в библиотеке классов </a:t>
            </a:r>
            <a:r>
              <a:rPr lang="ru-RU" altLang="ru-RU" b="1" dirty="0" err="1"/>
              <a:t>Figures</a:t>
            </a:r>
            <a:r>
              <a:rPr lang="ru-RU" altLang="ru-RU" dirty="0"/>
              <a:t> (задача 2). Определите абстрактный класс </a:t>
            </a:r>
            <a:r>
              <a:rPr lang="en-US" altLang="ru-RU" b="1" dirty="0"/>
              <a:t>D</a:t>
            </a:r>
            <a:r>
              <a:rPr lang="ru-RU" altLang="ru-RU" b="1" dirty="0" err="1"/>
              <a:t>imen</a:t>
            </a:r>
            <a:r>
              <a:rPr lang="en-US" altLang="ru-RU" b="1" dirty="0"/>
              <a:t>s</a:t>
            </a:r>
            <a:r>
              <a:rPr lang="ru-RU" altLang="ru-RU" b="1" dirty="0" err="1"/>
              <a:t>ions</a:t>
            </a:r>
            <a:r>
              <a:rPr lang="ru-RU" altLang="ru-RU" dirty="0"/>
              <a:t> для представления таких фигур на плоскости, для которых известны только габаритные размеры вдоль координатных осей. </a:t>
            </a:r>
          </a:p>
          <a:p>
            <a:pPr algn="just" eaLnBrk="1" hangingPunct="1"/>
            <a:endParaRPr lang="ru-RU" altLang="ru-RU" dirty="0"/>
          </a:p>
          <a:p>
            <a:pPr algn="just" eaLnBrk="1" hangingPunct="1"/>
            <a:r>
              <a:rPr lang="ru-RU" altLang="ru-RU" dirty="0"/>
              <a:t>В классе </a:t>
            </a:r>
            <a:r>
              <a:rPr lang="en-US" altLang="ru-RU" b="1" dirty="0"/>
              <a:t>D</a:t>
            </a:r>
            <a:r>
              <a:rPr lang="ru-RU" altLang="ru-RU" b="1" dirty="0" err="1"/>
              <a:t>imensions</a:t>
            </a:r>
            <a:r>
              <a:rPr lang="ru-RU" altLang="ru-RU" dirty="0"/>
              <a:t> объявите: конструктор общего вида; поля для представления габаритов фигуры; метод для изменения габаритов в заданное число раз; абстрактный метод для получения в виде строки характеристик фигуры; абстрактное свойство для получения площади фигуры.</a:t>
            </a:r>
            <a:endParaRPr lang="en-US" altLang="ru-RU" dirty="0"/>
          </a:p>
          <a:p>
            <a:pPr algn="just" eaLnBrk="1" hangingPunct="1"/>
            <a:endParaRPr lang="en-US" altLang="ru-RU" dirty="0"/>
          </a:p>
          <a:p>
            <a:pPr algn="just" eaLnBrk="1" hangingPunct="1"/>
            <a:r>
              <a:rPr lang="ru-RU" altLang="ru-RU" dirty="0"/>
              <a:t>На базе класса </a:t>
            </a:r>
            <a:r>
              <a:rPr lang="en-US" altLang="ru-RU" b="1" dirty="0"/>
              <a:t>D</a:t>
            </a:r>
            <a:r>
              <a:rPr lang="ru-RU" altLang="ru-RU" b="1" dirty="0" err="1"/>
              <a:t>imensions</a:t>
            </a:r>
            <a:r>
              <a:rPr lang="ru-RU" altLang="ru-RU" dirty="0"/>
              <a:t> определите класс </a:t>
            </a:r>
            <a:r>
              <a:rPr lang="ru-RU" altLang="ru-RU" b="1" dirty="0" err="1"/>
              <a:t>Ellipse</a:t>
            </a:r>
            <a:r>
              <a:rPr lang="ru-RU" altLang="ru-RU" dirty="0"/>
              <a:t> – «эллипс, оси которого параллельны координатным осям» и класс </a:t>
            </a:r>
            <a:r>
              <a:rPr lang="ru-RU" altLang="ru-RU" b="1" dirty="0" err="1"/>
              <a:t>Triangle</a:t>
            </a:r>
            <a:r>
              <a:rPr lang="ru-RU" altLang="ru-RU" dirty="0"/>
              <a:t> – «треугольник, основание которого параллельно оси абсцисс».  </a:t>
            </a:r>
          </a:p>
        </p:txBody>
      </p:sp>
    </p:spTree>
    <p:extLst>
      <p:ext uri="{BB962C8B-B14F-4D97-AF65-F5344CB8AC3E}">
        <p14:creationId xmlns:p14="http://schemas.microsoft.com/office/powerpoint/2010/main" val="64107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Новые классы в библиотеке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FE5248-7D24-499A-83D5-7DC28563EB52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3236" y="762000"/>
            <a:ext cx="87630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"габаритные размеры":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  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k) {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Изменение размеров в k раз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Dimensions end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"эллипс":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       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Эллипс: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dx={0:f2},\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Ellipse end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0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DFC6F-7F23-4D43-A6E0-FCDFC70811EA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классы в библиотеке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"треугольник":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Конструктор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5034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Консольное приложение</a:t>
            </a:r>
          </a:p>
        </p:txBody>
      </p:sp>
      <p:sp>
        <p:nvSpPr>
          <p:cNvPr id="1741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6DA2C-2935-41D4-A5F3-3F7D82D905DD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41960" y="764454"/>
            <a:ext cx="84582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consoleProgram3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Ellipse 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Ellipse(3,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e.change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Triangle 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Triangle(5, 4);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Dimensions[] fig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Dimensions[4];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fig[0] = 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fig[1] = 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fig[2]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Ellipse(4, 6);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fig[3]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Triangle(2,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end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Program3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namespace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749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3E0BC-4F58-4D8C-8545-6B09327B99B1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457200" y="914400"/>
            <a:ext cx="8229600" cy="45148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Создать массив типа </a:t>
            </a:r>
            <a:r>
              <a:rPr lang="en-US" altLang="ru-RU" b="1"/>
              <a:t>D</a:t>
            </a:r>
            <a:r>
              <a:rPr lang="ru-RU" altLang="ru-RU" b="1"/>
              <a:t>imensions[ ]</a:t>
            </a:r>
            <a:r>
              <a:rPr lang="ru-RU" altLang="ru-RU"/>
              <a:t>, присвоить элементам этого массива ссылки на объекты производных классов </a:t>
            </a:r>
            <a:r>
              <a:rPr lang="en-US" altLang="ru-RU" b="1"/>
              <a:t>Ellipse</a:t>
            </a:r>
            <a:r>
              <a:rPr lang="ru-RU" altLang="ru-RU"/>
              <a:t> и </a:t>
            </a:r>
            <a:r>
              <a:rPr lang="en-US" altLang="ru-RU" b="1"/>
              <a:t>Triangle</a:t>
            </a:r>
            <a:r>
              <a:rPr lang="ru-RU" altLang="ru-RU"/>
              <a:t>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Записать в текстовый файл сведения об объектах, представляемых массивом, размещая сведения каждого объекта на отдельной строке файла.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На основе данных из файла восстановить соответствующие объекты и присвоить ссылки на них элементам нового массива типа </a:t>
            </a:r>
            <a:r>
              <a:rPr lang="en-US" altLang="ru-RU" b="1"/>
              <a:t>D</a:t>
            </a:r>
            <a:r>
              <a:rPr lang="ru-RU" altLang="ru-RU" b="1"/>
              <a:t>imensions[ ]</a:t>
            </a:r>
            <a:r>
              <a:rPr lang="ru-RU" altLang="ru-RU"/>
              <a:t>. Обращаясь к вновь созданным объектам через элементы массива, увеличить в 10 раз габариты каждой фигуры.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Для решения задачи используем библиотеку классов </a:t>
            </a:r>
            <a:r>
              <a:rPr lang="ru-RU" altLang="ru-RU" b="1"/>
              <a:t>Figures</a:t>
            </a:r>
            <a:r>
              <a:rPr lang="ru-RU" altLang="ru-RU"/>
              <a:t>, внеся следующие изменения. Во все три класса </a:t>
            </a:r>
            <a:r>
              <a:rPr lang="ru-RU" altLang="ru-RU" b="1"/>
              <a:t>Dimensions</a:t>
            </a:r>
            <a:r>
              <a:rPr lang="ru-RU" altLang="ru-RU"/>
              <a:t>, </a:t>
            </a:r>
            <a:r>
              <a:rPr lang="ru-RU" altLang="ru-RU" b="1"/>
              <a:t>Ellipse</a:t>
            </a:r>
            <a:r>
              <a:rPr lang="ru-RU" altLang="ru-RU"/>
              <a:t> и </a:t>
            </a:r>
            <a:r>
              <a:rPr lang="ru-RU" altLang="ru-RU" b="1"/>
              <a:t>Triangle</a:t>
            </a:r>
            <a:r>
              <a:rPr lang="ru-RU" altLang="ru-RU"/>
              <a:t> добавим свойство </a:t>
            </a:r>
            <a:r>
              <a:rPr lang="en-US" altLang="ru-RU" b="1"/>
              <a:t>Record</a:t>
            </a:r>
            <a:r>
              <a:rPr lang="ru-RU" altLang="ru-RU"/>
              <a:t>, формирующее в виде строки сведения об объекте, сохраняемые в файле. </a:t>
            </a:r>
          </a:p>
        </p:txBody>
      </p:sp>
    </p:spTree>
    <p:extLst>
      <p:ext uri="{BB962C8B-B14F-4D97-AF65-F5344CB8AC3E}">
        <p14:creationId xmlns:p14="http://schemas.microsoft.com/office/powerpoint/2010/main" val="206018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163" y="2286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</a:p>
        </p:txBody>
      </p:sp>
      <p:sp>
        <p:nvSpPr>
          <p:cNvPr id="1945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85489-52FF-4C88-8F8A-EA8CCC3DABE2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3844" y="1143000"/>
            <a:ext cx="8504237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Библиотека классов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Абстрактный класс "габаритные размеры":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k) {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Изменение размеров в k раз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k;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 фигуре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Dimensions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395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Виртуальные методы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69870-0B1F-4478-86F9-0347AEBD083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4100" name="Прямоугольник 7"/>
          <p:cNvSpPr>
            <a:spLocks noChangeArrowheads="1"/>
          </p:cNvSpPr>
          <p:nvPr/>
        </p:nvSpPr>
        <p:spPr bwMode="auto">
          <a:xfrm>
            <a:off x="228600" y="685800"/>
            <a:ext cx="4495800" cy="329247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A</a:t>
            </a:r>
            <a:r>
              <a:rPr lang="ru-RU" altLang="ru-RU" sz="16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public void </a:t>
            </a:r>
            <a:r>
              <a:rPr lang="en-US" altLang="ru-RU" sz="1600" b="1" dirty="0" err="1"/>
              <a:t>getA</a:t>
            </a:r>
            <a:r>
              <a:rPr lang="en-US" altLang="ru-RU" sz="1600" b="1" dirty="0"/>
              <a:t>()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“A"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B : A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public void </a:t>
            </a:r>
            <a:r>
              <a:rPr lang="en-US" altLang="ru-RU" sz="1600" b="1" dirty="0" err="1"/>
              <a:t>getA</a:t>
            </a:r>
            <a:r>
              <a:rPr lang="en-US" altLang="ru-RU" sz="1600" b="1" dirty="0"/>
              <a:t>()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“B"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Program  </a:t>
            </a:r>
            <a:r>
              <a:rPr lang="ru-RU" altLang="ru-RU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static void Main()</a:t>
            </a:r>
            <a:r>
              <a:rPr lang="ru-RU" altLang="ru-RU" sz="1600" b="1" dirty="0"/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A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 = new B();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objA.getA</a:t>
            </a:r>
            <a:r>
              <a:rPr lang="en-US" altLang="ru-RU" sz="16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</p:txBody>
      </p:sp>
      <p:sp>
        <p:nvSpPr>
          <p:cNvPr id="4101" name="Блок-схема: документ 8"/>
          <p:cNvSpPr>
            <a:spLocks noChangeArrowheads="1"/>
          </p:cNvSpPr>
          <p:nvPr/>
        </p:nvSpPr>
        <p:spPr bwMode="auto">
          <a:xfrm>
            <a:off x="549275" y="3810000"/>
            <a:ext cx="1143000" cy="838200"/>
          </a:xfrm>
          <a:prstGeom prst="flowChartDocument">
            <a:avLst/>
          </a:prstGeom>
          <a:solidFill>
            <a:schemeClr val="bg1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i="1" dirty="0"/>
              <a:t>A</a:t>
            </a:r>
            <a:endParaRPr lang="ru-RU" altLang="ru-RU" sz="2400" b="1" i="1" dirty="0"/>
          </a:p>
        </p:txBody>
      </p:sp>
      <p:sp>
        <p:nvSpPr>
          <p:cNvPr id="4102" name="Прямоугольник 9"/>
          <p:cNvSpPr>
            <a:spLocks noChangeArrowheads="1"/>
          </p:cNvSpPr>
          <p:nvPr/>
        </p:nvSpPr>
        <p:spPr bwMode="auto">
          <a:xfrm>
            <a:off x="4327525" y="2133600"/>
            <a:ext cx="4267200" cy="37861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A</a:t>
            </a:r>
            <a:r>
              <a:rPr lang="ru-RU" altLang="ru-RU" sz="1600" b="1" dirty="0"/>
              <a:t>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public </a:t>
            </a:r>
            <a:r>
              <a:rPr lang="en-US" altLang="ru-RU" sz="1600" b="1" dirty="0">
                <a:solidFill>
                  <a:srgbClr val="0000FF"/>
                </a:solidFill>
              </a:rPr>
              <a:t>virtual</a:t>
            </a:r>
            <a:r>
              <a:rPr lang="en-US" altLang="ru-RU" sz="1600" b="1" dirty="0"/>
              <a:t> void </a:t>
            </a:r>
            <a:r>
              <a:rPr lang="en-US" altLang="ru-RU" sz="1600" b="1" dirty="0" err="1"/>
              <a:t>getA</a:t>
            </a:r>
            <a:r>
              <a:rPr lang="en-US" altLang="ru-RU" sz="1600" b="1" dirty="0"/>
              <a:t>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“A"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B : A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public </a:t>
            </a:r>
            <a:r>
              <a:rPr lang="en-US" altLang="ru-RU" sz="1600" b="1" dirty="0">
                <a:solidFill>
                  <a:srgbClr val="0000FF"/>
                </a:solidFill>
              </a:rPr>
              <a:t>override</a:t>
            </a:r>
            <a:r>
              <a:rPr lang="en-US" altLang="ru-RU" sz="1600" b="1" dirty="0"/>
              <a:t> void </a:t>
            </a:r>
            <a:r>
              <a:rPr lang="en-US" altLang="ru-RU" sz="1600" b="1" dirty="0" err="1"/>
              <a:t>getA</a:t>
            </a:r>
            <a:r>
              <a:rPr lang="en-US" altLang="ru-RU" sz="1600" b="1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{ </a:t>
            </a:r>
            <a:r>
              <a:rPr lang="en-US" altLang="ru-RU" sz="1600" b="1" dirty="0" err="1"/>
              <a:t>Console.Write</a:t>
            </a:r>
            <a:r>
              <a:rPr lang="en-US" altLang="ru-RU" sz="1600" b="1" dirty="0"/>
              <a:t>(</a:t>
            </a:r>
            <a:r>
              <a:rPr lang="en-US" altLang="ru-RU" sz="1600" b="1" dirty="0">
                <a:solidFill>
                  <a:srgbClr val="800000"/>
                </a:solidFill>
              </a:rPr>
              <a:t>“B"</a:t>
            </a:r>
            <a:r>
              <a:rPr lang="en-US" altLang="ru-RU" sz="1600" b="1" dirty="0"/>
              <a:t>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class Program</a:t>
            </a:r>
            <a:r>
              <a:rPr lang="ru-RU" altLang="ru-RU" sz="16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static void Main()</a:t>
            </a:r>
            <a:r>
              <a:rPr lang="ru-RU" altLang="ru-RU" sz="1600" b="1" dirty="0"/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A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</a:t>
            </a:r>
            <a:r>
              <a:rPr lang="en-US" altLang="ru-RU" sz="1600" b="1" dirty="0"/>
              <a:t> = new B();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 b="1" dirty="0"/>
              <a:t>            </a:t>
            </a:r>
            <a:r>
              <a:rPr lang="en-US" altLang="ru-RU" sz="1600" b="1" dirty="0" err="1"/>
              <a:t>objA.getA</a:t>
            </a:r>
            <a:r>
              <a:rPr lang="en-US" altLang="ru-RU" sz="1600" b="1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    }</a:t>
            </a:r>
          </a:p>
        </p:txBody>
      </p:sp>
      <p:sp>
        <p:nvSpPr>
          <p:cNvPr id="4103" name="Блок-схема: документ 10"/>
          <p:cNvSpPr>
            <a:spLocks noChangeArrowheads="1"/>
          </p:cNvSpPr>
          <p:nvPr/>
        </p:nvSpPr>
        <p:spPr bwMode="auto">
          <a:xfrm>
            <a:off x="7513638" y="5407025"/>
            <a:ext cx="1143000" cy="838200"/>
          </a:xfrm>
          <a:prstGeom prst="flowChartDocument">
            <a:avLst/>
          </a:prstGeom>
          <a:solidFill>
            <a:schemeClr val="bg1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 i="1" dirty="0"/>
              <a:t>B</a:t>
            </a:r>
            <a:endParaRPr lang="ru-RU" altLang="ru-RU" sz="2400" b="1" i="1" dirty="0"/>
          </a:p>
        </p:txBody>
      </p:sp>
      <p:sp>
        <p:nvSpPr>
          <p:cNvPr id="4104" name="Скругленная прямоугольная выноска 13"/>
          <p:cNvSpPr>
            <a:spLocks noChangeArrowheads="1"/>
          </p:cNvSpPr>
          <p:nvPr/>
        </p:nvSpPr>
        <p:spPr bwMode="auto">
          <a:xfrm>
            <a:off x="7162800" y="2155825"/>
            <a:ext cx="1828800" cy="1120775"/>
          </a:xfrm>
          <a:prstGeom prst="wedgeRoundRectCallout">
            <a:avLst>
              <a:gd name="adj1" fmla="val -123181"/>
              <a:gd name="adj2" fmla="val 66370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Замещение базового метода</a:t>
            </a:r>
          </a:p>
        </p:txBody>
      </p:sp>
      <p:sp>
        <p:nvSpPr>
          <p:cNvPr id="4105" name="Скругленная прямоугольная выноска 14"/>
          <p:cNvSpPr>
            <a:spLocks noChangeArrowheads="1"/>
          </p:cNvSpPr>
          <p:nvPr/>
        </p:nvSpPr>
        <p:spPr bwMode="auto">
          <a:xfrm>
            <a:off x="5899150" y="1219200"/>
            <a:ext cx="2819400" cy="762000"/>
          </a:xfrm>
          <a:prstGeom prst="wedgeRoundRectCallout">
            <a:avLst>
              <a:gd name="adj1" fmla="val -62884"/>
              <a:gd name="adj2" fmla="val 113750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 подмены метода базового класса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979F20-45B8-4024-8C12-369D04434D3B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783070"/>
            <a:ext cx="87630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"эллипс":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Эллипс: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f2} {1:f2}"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Ellipse end 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1654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968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Измененные классы библиотеки</a:t>
            </a:r>
            <a:endParaRPr lang="ru-RU" sz="2800" dirty="0"/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7BCC8-3DE1-4F60-8026-808946793719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6225" y="736600"/>
            <a:ext cx="855345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"треугольник":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Dimensions 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: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 { }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Характеристики объекта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description()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Треугольник: </a:t>
            </a:r>
            <a:endParaRPr lang="en-US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dx={0:f2},\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={1:f2},\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tArea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Area);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//////////////////////////////////////////////////////////////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Record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f2} {1:f2}"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460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8. Новое консольное приложение</a:t>
            </a: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A1FB74-BC36-4ACC-B762-E640DE5B78A1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22532" name="Прямоугольник 3"/>
          <p:cNvSpPr>
            <a:spLocks noChangeArrowheads="1"/>
          </p:cNvSpPr>
          <p:nvPr/>
        </p:nvSpPr>
        <p:spPr bwMode="auto">
          <a:xfrm>
            <a:off x="457200" y="1219200"/>
            <a:ext cx="83820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В основной программе (новое консольное приложение) определим файловые текстовые потоки для чтения и записи в файл с фиксированным именем "Фигуры". Записывать в файл будем значения свойства </a:t>
            </a:r>
            <a:r>
              <a:rPr lang="en-US" altLang="ru-RU" b="1"/>
              <a:t>Record</a:t>
            </a:r>
            <a:r>
              <a:rPr lang="ru-RU" altLang="ru-RU"/>
              <a:t> тех объектов, которые адресованы элементами массива.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Чтобы читать данные из файла и помещать их в массив, необходимо знать число записей в файле. Проще прочитать из файла данные (строки) в контейнер </a:t>
            </a:r>
            <a:r>
              <a:rPr lang="en-US" altLang="ru-RU" b="1"/>
              <a:t>List</a:t>
            </a:r>
            <a:r>
              <a:rPr lang="ru-RU" altLang="ru-RU" b="1"/>
              <a:t>&lt;</a:t>
            </a:r>
            <a:r>
              <a:rPr lang="en-US" altLang="ru-RU" b="1"/>
              <a:t>string</a:t>
            </a:r>
            <a:r>
              <a:rPr lang="ru-RU" altLang="ru-RU" b="1"/>
              <a:t>&gt;</a:t>
            </a:r>
            <a:r>
              <a:rPr lang="ru-RU" altLang="ru-RU"/>
              <a:t>.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ru-RU" altLang="ru-RU"/>
              <a:t>Остальные конструктивные решения видны из кода программы. Члены контейнера </a:t>
            </a:r>
            <a:r>
              <a:rPr lang="en-US" altLang="ru-RU" b="1"/>
              <a:t>List</a:t>
            </a:r>
            <a:r>
              <a:rPr lang="ru-RU" altLang="ru-RU" b="1"/>
              <a:t>&lt;</a:t>
            </a:r>
            <a:r>
              <a:rPr lang="en-US" altLang="ru-RU" b="1"/>
              <a:t>string</a:t>
            </a:r>
            <a:r>
              <a:rPr lang="ru-RU" altLang="ru-RU" b="1"/>
              <a:t>&gt;</a:t>
            </a:r>
            <a:r>
              <a:rPr lang="ru-RU" altLang="ru-RU"/>
              <a:t>:  </a:t>
            </a:r>
          </a:p>
          <a:p>
            <a:pPr algn="just" eaLnBrk="1" hangingPunct="1"/>
            <a:endParaRPr lang="ru-RU" altLang="ru-RU"/>
          </a:p>
          <a:p>
            <a:pPr algn="just" eaLnBrk="1" hangingPunct="1"/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) – добавить элемент (строку) в конец контейнера; 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 – Число элементов в контейнере.</a:t>
            </a:r>
          </a:p>
        </p:txBody>
      </p:sp>
    </p:spTree>
    <p:extLst>
      <p:ext uri="{BB962C8B-B14F-4D97-AF65-F5344CB8AC3E}">
        <p14:creationId xmlns:p14="http://schemas.microsoft.com/office/powerpoint/2010/main" val="207219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699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355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4C90EB-65F0-4EBD-91DE-EFC410934233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5225" y="685800"/>
            <a:ext cx="83820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контейнеров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Для работы с файлами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Figures;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ConsoleProgram4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Ellipse 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Ellipse(3, 8);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Triangle 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Triangle(5, 4);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Dimensions[] fig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Dimensions[4];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fig[0] = 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fig[1] = 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fig[2]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Ellipse(4, 6);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fig[3]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Triangle(2, 8);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ссылка на файловый поток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Создаем поток и связываем его с файлом.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Файл создается всегда заново: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6917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457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5B4F7-1FC2-46BA-B216-70D95FDFE738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19100" y="1066800"/>
            <a:ext cx="83058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d.Record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в поток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outFile.Flush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Пересылка в файл (очистка буфера потока)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outFile.Close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Закрываем поток (освобождаем файл)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текстовый входной поток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Фигуры"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input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прочитать строки файла и поместить их в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input.Add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добавит в конец контейнера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Dimensions[] result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Dimensions[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input.Count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509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18" y="80963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7A864-3959-41FA-967D-C77DE51C0564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685800"/>
            <a:ext cx="86868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Счетчик записей в файле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"Записи, прочитанные из файла:"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s.Split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Эллипс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result[count++]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Ellipse(x, y);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Треугольник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result[count++] =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Triangle(x, y);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"Сведения о восстановленных и измененных объектах:"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(Dimensions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d.change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d.description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Main()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Program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namespace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5565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9BE1F-4A2E-475F-8D0D-8217821ED409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29699" name="Прямоугольник 5"/>
          <p:cNvSpPr>
            <a:spLocks noChangeArrowheads="1"/>
          </p:cNvSpPr>
          <p:nvPr/>
        </p:nvSpPr>
        <p:spPr bwMode="auto">
          <a:xfrm>
            <a:off x="457200" y="762000"/>
            <a:ext cx="81534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/>
              <a:t>В библиотеке классов </a:t>
            </a:r>
            <a:r>
              <a:rPr lang="en-US" altLang="ru-RU" b="1"/>
              <a:t>Cinderella </a:t>
            </a:r>
            <a:r>
              <a:rPr lang="ru-RU" altLang="ru-RU"/>
              <a:t>определите абстрактный класс </a:t>
            </a:r>
            <a:r>
              <a:rPr lang="en-US" altLang="ru-RU" b="1"/>
              <a:t>Something</a:t>
            </a:r>
            <a:r>
              <a:rPr lang="ru-RU" altLang="ru-RU"/>
              <a:t>. </a:t>
            </a:r>
            <a:r>
              <a:rPr lang="en-US" altLang="ru-RU"/>
              <a:t> </a:t>
            </a:r>
            <a:r>
              <a:rPr lang="ru-RU" altLang="ru-RU"/>
              <a:t>От класса </a:t>
            </a:r>
            <a:r>
              <a:rPr lang="en-US" altLang="ru-RU" b="1"/>
              <a:t>Something </a:t>
            </a:r>
            <a:r>
              <a:rPr lang="ru-RU" altLang="ru-RU" b="1"/>
              <a:t> </a:t>
            </a:r>
            <a:r>
              <a:rPr lang="ru-RU" altLang="ru-RU"/>
              <a:t>унаследуйте</a:t>
            </a:r>
            <a:r>
              <a:rPr lang="ru-RU" altLang="ru-RU" b="1"/>
              <a:t> </a:t>
            </a:r>
            <a:r>
              <a:rPr lang="ru-RU" altLang="ru-RU"/>
              <a:t>два класса: </a:t>
            </a:r>
            <a:r>
              <a:rPr lang="en-US" altLang="ru-RU" b="1"/>
              <a:t>Lentil</a:t>
            </a:r>
            <a:r>
              <a:rPr lang="en-US" altLang="ru-RU"/>
              <a:t>, </a:t>
            </a:r>
            <a:r>
              <a:rPr lang="en-US" altLang="ru-RU" b="1"/>
              <a:t>Ashes.</a:t>
            </a:r>
            <a:r>
              <a:rPr lang="ru-RU" altLang="ru-RU" b="1"/>
              <a:t> </a:t>
            </a:r>
            <a:r>
              <a:rPr lang="ru-RU" altLang="ru-RU"/>
              <a:t>В Классе </a:t>
            </a:r>
            <a:r>
              <a:rPr lang="en-US" altLang="ru-RU" b="1"/>
              <a:t>Lentil</a:t>
            </a:r>
            <a:r>
              <a:rPr lang="ru-RU" altLang="ru-RU"/>
              <a:t> определите поле </a:t>
            </a:r>
            <a:r>
              <a:rPr lang="en-US" altLang="ru-RU" b="1"/>
              <a:t>Weight</a:t>
            </a:r>
            <a:r>
              <a:rPr lang="ru-RU" altLang="ru-RU"/>
              <a:t>, принимающее для каждого нового экземпляра класса случайное вещественное значение в интервале </a:t>
            </a:r>
            <a:r>
              <a:rPr lang="en-US" altLang="ru-RU" b="1"/>
              <a:t>[0, 2]</a:t>
            </a:r>
            <a:r>
              <a:rPr lang="ru-RU" altLang="ru-RU" b="1"/>
              <a:t>.</a:t>
            </a:r>
            <a:r>
              <a:rPr lang="en-US" altLang="ru-RU" b="1"/>
              <a:t> </a:t>
            </a:r>
            <a:r>
              <a:rPr lang="ru-RU" altLang="ru-RU"/>
              <a:t>В</a:t>
            </a:r>
            <a:r>
              <a:rPr lang="ru-RU" altLang="ru-RU" b="1"/>
              <a:t> </a:t>
            </a:r>
            <a:r>
              <a:rPr lang="ru-RU" altLang="ru-RU"/>
              <a:t>классе</a:t>
            </a:r>
            <a:r>
              <a:rPr lang="ru-RU" altLang="ru-RU" b="1"/>
              <a:t> </a:t>
            </a:r>
            <a:r>
              <a:rPr lang="en-US" altLang="ru-RU" b="1"/>
              <a:t>Ashes</a:t>
            </a:r>
            <a:r>
              <a:rPr lang="ru-RU" altLang="ru-RU" b="1"/>
              <a:t> </a:t>
            </a:r>
            <a:r>
              <a:rPr lang="ru-RU" altLang="ru-RU"/>
              <a:t>определите поле </a:t>
            </a:r>
            <a:r>
              <a:rPr lang="en-US" altLang="ru-RU" b="1"/>
              <a:t>Volume</a:t>
            </a:r>
            <a:r>
              <a:rPr lang="ru-RU" altLang="ru-RU"/>
              <a:t>, принимающее для каждого нового экземпляра класса случайное вещественное значение в интервале </a:t>
            </a:r>
            <a:r>
              <a:rPr lang="en-US" altLang="ru-RU" b="1"/>
              <a:t>[0, </a:t>
            </a:r>
            <a:r>
              <a:rPr lang="ru-RU" altLang="ru-RU" b="1"/>
              <a:t>1</a:t>
            </a:r>
            <a:r>
              <a:rPr lang="en-US" altLang="ru-RU" b="1"/>
              <a:t>]</a:t>
            </a:r>
            <a:endParaRPr lang="ru-RU" altLang="ru-RU" b="1"/>
          </a:p>
          <a:p>
            <a:pPr algn="just" eaLnBrk="1" hangingPunct="1"/>
            <a:endParaRPr lang="en-US" altLang="ru-RU"/>
          </a:p>
          <a:p>
            <a:pPr algn="just" eaLnBrk="1" hangingPunct="1"/>
            <a:r>
              <a:rPr lang="ru-RU" altLang="ru-RU"/>
              <a:t>В основной программе создайте массив </a:t>
            </a:r>
            <a:r>
              <a:rPr lang="en-US" altLang="ru-RU" b="1"/>
              <a:t>N</a:t>
            </a:r>
            <a:r>
              <a:rPr lang="en-US" altLang="ru-RU"/>
              <a:t> (</a:t>
            </a:r>
            <a:r>
              <a:rPr lang="en-US" altLang="ru-RU" b="1"/>
              <a:t>N</a:t>
            </a:r>
            <a:r>
              <a:rPr lang="en-US" altLang="ru-RU"/>
              <a:t> </a:t>
            </a:r>
            <a:r>
              <a:rPr lang="ru-RU" altLang="ru-RU"/>
              <a:t>ввести с клавиатуры</a:t>
            </a:r>
            <a:r>
              <a:rPr lang="en-US" altLang="ru-RU"/>
              <a:t>)</a:t>
            </a:r>
            <a:r>
              <a:rPr lang="ru-RU" altLang="ru-RU"/>
              <a:t> экземпляров классов </a:t>
            </a:r>
            <a:r>
              <a:rPr lang="en-US" altLang="ru-RU" b="1"/>
              <a:t>Lentil</a:t>
            </a:r>
            <a:r>
              <a:rPr lang="ru-RU" altLang="ru-RU" b="1"/>
              <a:t> </a:t>
            </a:r>
            <a:r>
              <a:rPr lang="ru-RU" altLang="ru-RU"/>
              <a:t>и</a:t>
            </a:r>
            <a:r>
              <a:rPr lang="en-US" altLang="ru-RU"/>
              <a:t> </a:t>
            </a:r>
            <a:r>
              <a:rPr lang="en-US" altLang="ru-RU" b="1"/>
              <a:t>Ashes</a:t>
            </a:r>
            <a:r>
              <a:rPr lang="ru-RU" altLang="ru-RU" b="1"/>
              <a:t> </a:t>
            </a:r>
            <a:r>
              <a:rPr lang="ru-RU" altLang="ru-RU"/>
              <a:t>(принадлежность очередного элемента массива к первому или второму классу определите при помощи датчика случайных чисел)</a:t>
            </a:r>
            <a:r>
              <a:rPr lang="ru-RU" altLang="ru-RU" b="1"/>
              <a:t>. </a:t>
            </a:r>
            <a:r>
              <a:rPr lang="ru-RU" altLang="ru-RU"/>
              <a:t>Выведите массив на экран. Из элементов массива сформируйте и выведите на экран два списка экземпляров </a:t>
            </a:r>
            <a:r>
              <a:rPr lang="en-US" altLang="ru-RU" b="1"/>
              <a:t>Lentil</a:t>
            </a:r>
            <a:r>
              <a:rPr lang="ru-RU" altLang="ru-RU" b="1"/>
              <a:t>  </a:t>
            </a:r>
            <a:r>
              <a:rPr lang="ru-RU" altLang="ru-RU"/>
              <a:t>и</a:t>
            </a:r>
            <a:r>
              <a:rPr lang="ru-RU" altLang="ru-RU" b="1"/>
              <a:t> </a:t>
            </a:r>
            <a:r>
              <a:rPr lang="en-US" altLang="ru-RU" b="1"/>
              <a:t>Ashes</a:t>
            </a:r>
            <a:r>
              <a:rPr lang="ru-RU" altLang="ru-RU" b="1"/>
              <a:t>. </a:t>
            </a:r>
            <a:endParaRPr lang="ru-RU" alt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884738"/>
            <a:ext cx="81534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altLang="ru-RU" dirty="0"/>
              <a:t>Разработать класс, реализующий нестатический метод интегрирования. Решите задачу </a:t>
            </a:r>
            <a:r>
              <a:rPr lang="en-US" altLang="ru-RU" dirty="0"/>
              <a:t>6</a:t>
            </a:r>
            <a:r>
              <a:rPr lang="ru-RU" altLang="ru-RU" dirty="0"/>
              <a:t>, используя объекты нового класса.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01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7965" y="1295400"/>
            <a:ext cx="8229600" cy="4949825"/>
          </a:xfrm>
          <a:ln>
            <a:solidFill>
              <a:srgbClr val="0070C0"/>
            </a:solidFill>
          </a:ln>
        </p:spPr>
        <p:txBody>
          <a:bodyPr/>
          <a:lstStyle/>
          <a:p>
            <a:pPr algn="just">
              <a:buFontTx/>
              <a:buAutoNum type="arabicPeriod"/>
            </a:pPr>
            <a:r>
              <a:rPr lang="ru-RU" altLang="ru-RU" sz="1800" dirty="0"/>
              <a:t>В библиотеке классов определить абстрактный класс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. В классе описать поле «кличка животного», «возраст животного», методы доступа к полям. Снабдить класс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 прототипами методов </a:t>
            </a:r>
            <a:r>
              <a:rPr lang="en-US" altLang="ru-RU" sz="1800" b="1" dirty="0" err="1"/>
              <a:t>AnimalSound</a:t>
            </a:r>
            <a:r>
              <a:rPr lang="ru-RU" altLang="ru-RU" sz="1800" dirty="0"/>
              <a:t>() - «звук животного» и </a:t>
            </a:r>
            <a:r>
              <a:rPr lang="en-US" altLang="ru-RU" sz="1800" b="1" dirty="0" err="1"/>
              <a:t>AnimalInfo</a:t>
            </a:r>
            <a:r>
              <a:rPr lang="ru-RU" altLang="ru-RU" sz="1800" dirty="0"/>
              <a:t>() – информация о животном (значения всех его полей). В той же библиотеке описать два класса наследника от </a:t>
            </a:r>
            <a:r>
              <a:rPr lang="en-US" altLang="ru-RU" sz="1800" b="1" dirty="0"/>
              <a:t>Animal</a:t>
            </a:r>
            <a:r>
              <a:rPr lang="ru-RU" altLang="ru-RU" sz="1800" dirty="0"/>
              <a:t>. Класс </a:t>
            </a:r>
            <a:r>
              <a:rPr lang="en-US" altLang="ru-RU" sz="1800" b="1" dirty="0"/>
              <a:t>Dog</a:t>
            </a:r>
            <a:r>
              <a:rPr lang="ru-RU" altLang="ru-RU" sz="1800" dirty="0"/>
              <a:t>, описывающий собаку и класс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, описывающий корову. Класс </a:t>
            </a:r>
            <a:r>
              <a:rPr lang="en-US" altLang="ru-RU" sz="1800" b="1" dirty="0"/>
              <a:t>Dog</a:t>
            </a:r>
            <a:r>
              <a:rPr lang="en-US" altLang="ru-RU" sz="1800" dirty="0"/>
              <a:t> </a:t>
            </a:r>
            <a:r>
              <a:rPr lang="ru-RU" altLang="ru-RU" sz="1800" dirty="0"/>
              <a:t>инкапсулирует поля «порода собаки» и логическое поле </a:t>
            </a:r>
            <a:r>
              <a:rPr lang="en-US" altLang="ru-RU" sz="1800" b="1" dirty="0" err="1"/>
              <a:t>isTrained</a:t>
            </a:r>
            <a:r>
              <a:rPr lang="ru-RU" altLang="ru-RU" sz="1800" dirty="0"/>
              <a:t> (</a:t>
            </a:r>
            <a:r>
              <a:rPr lang="en-US" altLang="ru-RU" sz="1800" dirty="0"/>
              <a:t>true</a:t>
            </a:r>
            <a:r>
              <a:rPr lang="ru-RU" altLang="ru-RU" sz="1800" dirty="0"/>
              <a:t>, если собака дрессирована), добавить методы доступа к полям. Класс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 инкапсулирует поле «количество молока в день», добавить метод доступа к полям. В случае некорректных данных методы и конструкторы должны порождать исключения. В каждом классе переопределить методы </a:t>
            </a:r>
            <a:r>
              <a:rPr lang="en-US" altLang="ru-RU" sz="1800" b="1" dirty="0" err="1"/>
              <a:t>AnimalSound</a:t>
            </a:r>
            <a:r>
              <a:rPr lang="ru-RU" altLang="ru-RU" sz="1800" dirty="0"/>
              <a:t>() и </a:t>
            </a:r>
            <a:r>
              <a:rPr lang="en-US" altLang="ru-RU" sz="1800" b="1" dirty="0" err="1"/>
              <a:t>AnimalInfo</a:t>
            </a:r>
            <a:r>
              <a:rPr lang="ru-RU" altLang="ru-RU" sz="1800" dirty="0"/>
              <a:t>() в соответствии с типом животного. В консольном </a:t>
            </a:r>
            <a:r>
              <a:rPr lang="ru-RU" altLang="ru-RU" sz="1800" dirty="0" err="1"/>
              <a:t>приложениии</a:t>
            </a:r>
            <a:r>
              <a:rPr lang="ru-RU" altLang="ru-RU" sz="1800" dirty="0"/>
              <a:t> на основе данных, полученных от пользователя породить объект класса </a:t>
            </a:r>
            <a:r>
              <a:rPr lang="en-US" altLang="ru-RU" sz="1800" b="1" dirty="0"/>
              <a:t>Dog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en-US" altLang="ru-RU" sz="1800" b="1" dirty="0"/>
              <a:t>Cow</a:t>
            </a:r>
            <a:r>
              <a:rPr lang="ru-RU" altLang="ru-RU" sz="1800" dirty="0"/>
              <a:t>, вывести информацию и звуки животных. В программе предусмотреть защиту от исключений.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92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164432" y="1219200"/>
            <a:ext cx="8686800" cy="313932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Создать библиотеку классов</a:t>
            </a:r>
            <a:r>
              <a:rPr lang="en-US" dirty="0"/>
              <a:t> </a:t>
            </a:r>
            <a:r>
              <a:rPr lang="ru-RU" dirty="0"/>
              <a:t>и поместить в нее объявления классов </a:t>
            </a:r>
            <a:r>
              <a:rPr lang="en-US" b="1" dirty="0"/>
              <a:t>A</a:t>
            </a:r>
            <a:r>
              <a:rPr lang="ru-RU" dirty="0"/>
              <a:t> и </a:t>
            </a:r>
            <a:r>
              <a:rPr lang="en-US" b="1" dirty="0"/>
              <a:t>B</a:t>
            </a:r>
            <a:r>
              <a:rPr lang="ru-RU" dirty="0"/>
              <a:t>.  </a:t>
            </a:r>
          </a:p>
          <a:p>
            <a:r>
              <a:rPr lang="ru-RU" dirty="0"/>
              <a:t>В основной программе создать массив из 10 ссылок типа </a:t>
            </a:r>
            <a:r>
              <a:rPr lang="ru-RU" b="1" dirty="0"/>
              <a:t>А</a:t>
            </a:r>
            <a:r>
              <a:rPr lang="ru-RU" dirty="0"/>
              <a:t>, присвоить </a:t>
            </a:r>
          </a:p>
          <a:p>
            <a:r>
              <a:rPr lang="ru-RU" dirty="0"/>
              <a:t>элементам массива ссылки на случайно создаваемые элементы типов  </a:t>
            </a:r>
          </a:p>
          <a:p>
            <a:r>
              <a:rPr lang="ru-RU" b="1" dirty="0"/>
              <a:t>А</a:t>
            </a:r>
            <a:r>
              <a:rPr lang="ru-RU" dirty="0"/>
              <a:t> или </a:t>
            </a:r>
            <a:r>
              <a:rPr lang="ru-RU" b="1" dirty="0"/>
              <a:t>В</a:t>
            </a:r>
            <a:r>
              <a:rPr lang="ru-RU" dirty="0"/>
              <a:t>. Вывести значения, возвращаемые методом </a:t>
            </a:r>
            <a:r>
              <a:rPr lang="en-US" b="1" dirty="0" err="1"/>
              <a:t>getA</a:t>
            </a:r>
            <a:r>
              <a:rPr lang="en-US" dirty="0"/>
              <a:t>(),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для всех </a:t>
            </a:r>
            <a:r>
              <a:rPr lang="ru-RU" dirty="0"/>
              <a:t>объектов, адресованных элементами массива. </a:t>
            </a:r>
          </a:p>
          <a:p>
            <a:r>
              <a:rPr lang="ru-RU" dirty="0"/>
              <a:t>Вывести значения, возвращаемые методом 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  <a:r>
              <a:rPr lang="en-US" dirty="0"/>
              <a:t>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только для объектов типа </a:t>
            </a:r>
            <a:r>
              <a:rPr lang="ru-RU" b="1" u="sng" dirty="0"/>
              <a:t>В</a:t>
            </a:r>
            <a:r>
              <a:rPr lang="ru-RU" dirty="0"/>
              <a:t>. </a:t>
            </a:r>
          </a:p>
          <a:p>
            <a:r>
              <a:rPr lang="ru-RU" dirty="0"/>
              <a:t>Затем вывести значения, возвращаемые методом 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  <a:r>
              <a:rPr lang="en-US" dirty="0"/>
              <a:t>,</a:t>
            </a:r>
            <a:r>
              <a:rPr lang="ru-RU" dirty="0"/>
              <a:t> вызванным </a:t>
            </a:r>
          </a:p>
          <a:p>
            <a:r>
              <a:rPr lang="ru-RU" dirty="0"/>
              <a:t>последовательно </a:t>
            </a:r>
            <a:r>
              <a:rPr lang="ru-RU" u="sng" dirty="0"/>
              <a:t>только для объектов типа </a:t>
            </a:r>
            <a:r>
              <a:rPr lang="ru-RU" b="1" u="sng" dirty="0"/>
              <a:t>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Выполнить программу при экранировании и при виртуальности методов 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  <a:r>
              <a:rPr lang="ru-RU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9840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1295400"/>
            <a:ext cx="84582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arr.Length; k++)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ran.Next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3) % 2 == 0)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d.getA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Объекты класса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d.getA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Объекты класса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//// Самостоятельно для класса А!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672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5175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98438" y="914400"/>
            <a:ext cx="8640762" cy="5105400"/>
          </a:xfrm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altLang="ru-RU" sz="1800" dirty="0"/>
              <a:t>Создать библиотеку классов с именем </a:t>
            </a:r>
            <a:r>
              <a:rPr lang="en-US" altLang="ru-RU" sz="1800" b="1" dirty="0">
                <a:solidFill>
                  <a:srgbClr val="0000FF"/>
                </a:solidFill>
              </a:rPr>
              <a:t>Figures</a:t>
            </a:r>
            <a:r>
              <a:rPr lang="ru-RU" altLang="ru-RU" sz="1800" dirty="0"/>
              <a:t>. В библиотеке поместить класс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 – «точка на плоскости» и два производных класса: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en-US" altLang="ru-RU" sz="1800" dirty="0"/>
              <a:t> </a:t>
            </a:r>
            <a:r>
              <a:rPr lang="ru-RU" altLang="ru-RU" sz="1800" dirty="0"/>
              <a:t>– «круг с центром в точке», </a:t>
            </a:r>
            <a:r>
              <a:rPr lang="en-US" altLang="ru-RU" sz="1800" b="1" dirty="0">
                <a:solidFill>
                  <a:srgbClr val="0000FF"/>
                </a:solidFill>
              </a:rPr>
              <a:t>Square</a:t>
            </a:r>
            <a:r>
              <a:rPr lang="ru-RU" altLang="ru-RU" sz="1800" dirty="0"/>
              <a:t> – «квадрат с центром в точке». 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: поля – координаты точки;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(объекта). (Явно определенный конструктор отсутствует.)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Circle</a:t>
            </a:r>
            <a:r>
              <a:rPr lang="ru-RU" altLang="ru-RU" sz="1800" b="1" dirty="0"/>
              <a:t>:</a:t>
            </a:r>
            <a:r>
              <a:rPr lang="ru-RU" altLang="ru-RU" sz="1800" dirty="0"/>
              <a:t> 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 – радиус окружности и соответствующее ему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(объекта);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Len</a:t>
            </a:r>
            <a:r>
              <a:rPr lang="ru-RU" altLang="ru-RU" sz="1800" dirty="0"/>
              <a:t> для получения длины окружности. Конструктор общего вида с тремя параметрами. </a:t>
            </a:r>
          </a:p>
          <a:p>
            <a:pPr marL="0" indent="0" algn="just">
              <a:buFontTx/>
              <a:buNone/>
            </a:pPr>
            <a:r>
              <a:rPr lang="ru-RU" altLang="ru-RU" sz="1800" u="sng" dirty="0"/>
              <a:t>Члены класса </a:t>
            </a:r>
            <a:r>
              <a:rPr lang="en-US" altLang="ru-RU" sz="1800" b="1" u="sng" dirty="0">
                <a:solidFill>
                  <a:srgbClr val="0000FF"/>
                </a:solidFill>
              </a:rPr>
              <a:t>Square</a:t>
            </a:r>
            <a:r>
              <a:rPr lang="ru-RU" altLang="ru-RU" sz="1800" b="1" dirty="0"/>
              <a:t>:</a:t>
            </a:r>
            <a:r>
              <a:rPr lang="ru-RU" altLang="ru-RU" sz="1800" dirty="0"/>
              <a:t> поле </a:t>
            </a:r>
            <a:r>
              <a:rPr lang="en-US" altLang="ru-RU" sz="1800" b="1" dirty="0">
                <a:solidFill>
                  <a:srgbClr val="0000FF"/>
                </a:solidFill>
              </a:rPr>
              <a:t>side</a:t>
            </a:r>
            <a:r>
              <a:rPr lang="ru-RU" altLang="ru-RU" sz="1800" dirty="0"/>
              <a:t> – сторона квадрата и соответствующее ему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Side</a:t>
            </a:r>
            <a:r>
              <a:rPr lang="ru-RU" altLang="ru-RU" sz="1800" dirty="0"/>
              <a:t>; виртуальный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display</a:t>
            </a:r>
            <a:r>
              <a:rPr lang="ru-RU" altLang="ru-RU" sz="1800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dirty="0"/>
              <a:t>для вывода характеристик фигуры (объекта); виртуальное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Area</a:t>
            </a:r>
            <a:r>
              <a:rPr lang="ru-RU" altLang="ru-RU" sz="1800" dirty="0"/>
              <a:t> для получения площади фигуры (объекта); свойство </a:t>
            </a:r>
            <a:r>
              <a:rPr lang="en-US" altLang="ru-RU" sz="1800" b="1" dirty="0">
                <a:solidFill>
                  <a:srgbClr val="0000FF"/>
                </a:solidFill>
              </a:rPr>
              <a:t>Len</a:t>
            </a:r>
            <a:r>
              <a:rPr lang="ru-RU" altLang="ru-RU" sz="1800" dirty="0"/>
              <a:t> для получения периметра квадрата. Конструктор общего вида с тремя параметрами. </a:t>
            </a:r>
          </a:p>
          <a:p>
            <a:pPr marL="0" indent="0">
              <a:buFontTx/>
              <a:buNone/>
            </a:pPr>
            <a:endParaRPr lang="ru-RU" altLang="ru-RU" sz="1600" dirty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5B5CC-EB90-4F01-B0C1-9B4E46BDE50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563" y="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A88C6-E7E3-4830-B46C-5D8B72911A7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640763" cy="1570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В том же решении создайте проект – консольное приложение.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В консольном приложении создайте объекты базового (</a:t>
            </a:r>
            <a:r>
              <a:rPr lang="en-US" altLang="ru-RU" sz="1600" b="1">
                <a:solidFill>
                  <a:srgbClr val="0000FF"/>
                </a:solidFill>
              </a:rPr>
              <a:t>Point</a:t>
            </a:r>
            <a:r>
              <a:rPr lang="ru-RU" altLang="ru-RU" sz="1600"/>
              <a:t>) и производных (</a:t>
            </a:r>
            <a:r>
              <a:rPr lang="en-US" altLang="ru-RU" sz="1600" b="1">
                <a:solidFill>
                  <a:srgbClr val="0000FF"/>
                </a:solidFill>
              </a:rPr>
              <a:t>Circle</a:t>
            </a:r>
            <a:r>
              <a:rPr lang="ru-RU" altLang="ru-RU" sz="1600"/>
              <a:t> и </a:t>
            </a:r>
            <a:r>
              <a:rPr lang="en-US" altLang="ru-RU" sz="1600" b="1">
                <a:solidFill>
                  <a:srgbClr val="0000FF"/>
                </a:solidFill>
              </a:rPr>
              <a:t>Square</a:t>
            </a:r>
            <a:r>
              <a:rPr lang="ru-RU" altLang="ru-RU" sz="1600"/>
              <a:t>) классов, объявите ссылку с типом базового класса </a:t>
            </a:r>
            <a:r>
              <a:rPr lang="en-US" altLang="ru-RU" sz="1600" b="1">
                <a:solidFill>
                  <a:srgbClr val="0000FF"/>
                </a:solidFill>
              </a:rPr>
              <a:t>Point</a:t>
            </a:r>
            <a:r>
              <a:rPr lang="ru-RU" altLang="ru-RU" sz="1600"/>
              <a:t>. Последовательно присваивая ссылке «адреса» объектов базового и производных классов, выведите для каждого объекта с помощью ссылки значения свойства «площадь» и вызовите метод </a:t>
            </a:r>
            <a:r>
              <a:rPr lang="ru-RU" altLang="ru-RU" sz="1600" b="1">
                <a:solidFill>
                  <a:srgbClr val="0000FF"/>
                </a:solidFill>
              </a:rPr>
              <a:t>display()</a:t>
            </a:r>
            <a:r>
              <a:rPr lang="ru-RU" altLang="ru-RU" sz="160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399" y="2163029"/>
            <a:ext cx="8640763" cy="280076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для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Point =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 2, 6);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для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Circle =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p.Area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p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(3, 5, 8);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p. Display();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it-IT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"p.Area для Square = "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p.Area);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of Main() </a:t>
            </a:r>
            <a:endParaRPr lang="en-US" sz="1600" b="1" dirty="0"/>
          </a:p>
        </p:txBody>
      </p:sp>
      <p:sp>
        <p:nvSpPr>
          <p:cNvPr id="14342" name="Волна 6"/>
          <p:cNvSpPr>
            <a:spLocks noChangeArrowheads="1"/>
          </p:cNvSpPr>
          <p:nvPr/>
        </p:nvSpPr>
        <p:spPr bwMode="auto">
          <a:xfrm>
            <a:off x="304800" y="5365870"/>
            <a:ext cx="7945436" cy="135560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Получив результаты, уберите из определения классов модификаторы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вновь запустите приложение. Объясните и исправьте ошибки…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1536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D376C-8E49-4FD2-9788-D1F9EF63E1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251618" y="990600"/>
            <a:ext cx="8640763" cy="424731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В приложении определите статический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F</a:t>
            </a:r>
            <a:r>
              <a:rPr lang="ru-RU" altLang="ru-RU" sz="1800" b="1" dirty="0" err="1">
                <a:solidFill>
                  <a:srgbClr val="0000FF"/>
                </a:solidFill>
              </a:rPr>
              <a:t>igArray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для создания массива ссылок типа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 на случайно формируемые объекты классов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dirty="0"/>
              <a:t> и </a:t>
            </a:r>
            <a:r>
              <a:rPr lang="en-US" altLang="ru-RU" sz="1800" b="1" dirty="0">
                <a:solidFill>
                  <a:srgbClr val="0000FF"/>
                </a:solidFill>
              </a:rPr>
              <a:t>Square</a:t>
            </a:r>
            <a:r>
              <a:rPr lang="ru-RU" altLang="ru-RU" sz="1800" dirty="0"/>
              <a:t>. Количества объектов каждого типа – случайные числа из диапазона </a:t>
            </a:r>
            <a:r>
              <a:rPr lang="en-US" altLang="ru-RU" sz="1800" dirty="0"/>
              <a:t>[0,10]</a:t>
            </a:r>
            <a:r>
              <a:rPr lang="ru-RU" altLang="ru-RU" sz="1800" dirty="0"/>
              <a:t>. Параметры объектов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dirty="0"/>
              <a:t> и </a:t>
            </a:r>
            <a:r>
              <a:rPr lang="en-US" altLang="ru-RU" sz="1800" b="1" dirty="0">
                <a:solidFill>
                  <a:srgbClr val="0000FF"/>
                </a:solidFill>
              </a:rPr>
              <a:t>Square </a:t>
            </a:r>
            <a:r>
              <a:rPr lang="ru-RU" altLang="ru-RU" sz="1800" dirty="0"/>
              <a:t>случайные вещественные значения из диапазона (10;100)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В методе </a:t>
            </a:r>
            <a:r>
              <a:rPr lang="en-US" altLang="ru-RU" sz="1800" dirty="0"/>
              <a:t>Main() </a:t>
            </a:r>
            <a:r>
              <a:rPr lang="ru-RU" altLang="ru-RU" sz="1800" dirty="0"/>
              <a:t>создайте массив ссылок типа </a:t>
            </a:r>
            <a:r>
              <a:rPr lang="en-US" altLang="ru-RU" sz="1800" b="1" dirty="0">
                <a:solidFill>
                  <a:srgbClr val="0000FF"/>
                </a:solidFill>
              </a:rPr>
              <a:t>Point </a:t>
            </a:r>
            <a:r>
              <a:rPr lang="ru-RU" altLang="ru-RU" sz="1800" dirty="0"/>
              <a:t>и при помощи метода </a:t>
            </a:r>
            <a:r>
              <a:rPr lang="en-US" altLang="ru-RU" sz="1800" b="1" dirty="0">
                <a:solidFill>
                  <a:srgbClr val="0000FF"/>
                </a:solidFill>
              </a:rPr>
              <a:t>F</a:t>
            </a:r>
            <a:r>
              <a:rPr lang="ru-RU" altLang="ru-RU" sz="1800" b="1" dirty="0" err="1">
                <a:solidFill>
                  <a:srgbClr val="0000FF"/>
                </a:solidFill>
              </a:rPr>
              <a:t>igArray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свяжите ссылки с объектами. 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Подсчитайте и выведите на экран количество объектов каждого из классов в массиве, и выведите сведения об их интегральных характеристиках (средние значения</a:t>
            </a:r>
            <a:r>
              <a:rPr lang="en-US" altLang="ru-RU" sz="1800" dirty="0"/>
              <a:t> </a:t>
            </a:r>
            <a:r>
              <a:rPr lang="ru-RU" altLang="ru-RU" sz="1800" dirty="0"/>
              <a:t>площади и периметра). 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1800" dirty="0"/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dirty="0"/>
              <a:t>Используя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Sort</a:t>
            </a:r>
            <a:r>
              <a:rPr lang="ru-RU" altLang="ru-RU" sz="1800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библиотечного класса </a:t>
            </a:r>
            <a:r>
              <a:rPr lang="en-US" altLang="ru-RU" sz="1800" b="1" dirty="0">
                <a:solidFill>
                  <a:srgbClr val="0000FF"/>
                </a:solidFill>
              </a:rPr>
              <a:t>Array</a:t>
            </a:r>
            <a:r>
              <a:rPr lang="ru-RU" altLang="ru-RU" sz="1800" dirty="0"/>
              <a:t>, упорядочите массив по возрастанию площадей фигур, представляемых объектами массива.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6872-BB26-460A-A40A-4A68586CF3AB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2900" y="990600"/>
            <a:ext cx="86106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Создать библиотеку классов, описывающих классы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 err="1"/>
              <a:t>SalesEmployee</a:t>
            </a:r>
            <a:r>
              <a:rPr lang="ru-RU" dirty="0"/>
              <a:t>. За основу взять код соответствующих классов</a:t>
            </a:r>
            <a:r>
              <a:rPr lang="en-US" dirty="0"/>
              <a:t> </a:t>
            </a:r>
            <a:r>
              <a:rPr lang="ru-RU" dirty="0"/>
              <a:t>из примера в </a:t>
            </a:r>
            <a:r>
              <a:rPr lang="ru-RU" b="1" dirty="0"/>
              <a:t>Справочник </a:t>
            </a:r>
            <a:r>
              <a:rPr lang="en-US" b="1" dirty="0"/>
              <a:t>C#</a:t>
            </a:r>
            <a:r>
              <a:rPr lang="ru-RU" b="1" dirty="0"/>
              <a:t>, модификатор </a:t>
            </a:r>
            <a:r>
              <a:rPr lang="en-US" b="1" dirty="0">
                <a:solidFill>
                  <a:srgbClr val="0000FF"/>
                </a:solidFill>
              </a:rPr>
              <a:t>override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https://msdn.microsoft.com/ru-ru/library/ebca9ah3.aspx</a:t>
            </a:r>
            <a:endParaRPr lang="en-US" dirty="0"/>
          </a:p>
          <a:p>
            <a:endParaRPr lang="ru-RU" dirty="0"/>
          </a:p>
          <a:p>
            <a:r>
              <a:rPr lang="en-US" b="1" dirty="0"/>
              <a:t>TODO: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Расширьте иерархию классов наследником класса </a:t>
            </a:r>
            <a:r>
              <a:rPr lang="en-US" b="1" dirty="0"/>
              <a:t>Employee</a:t>
            </a:r>
            <a:r>
              <a:rPr lang="en-US" dirty="0"/>
              <a:t> – </a:t>
            </a:r>
            <a:r>
              <a:rPr lang="en-US" b="1" dirty="0" err="1"/>
              <a:t>PartTimeEmployee</a:t>
            </a:r>
            <a:r>
              <a:rPr lang="ru-RU" dirty="0"/>
              <a:t> (внештатный сотрудник). </a:t>
            </a:r>
            <a:r>
              <a:rPr lang="en-US" b="1" dirty="0" err="1"/>
              <a:t>PartTimeEmployee</a:t>
            </a:r>
            <a:r>
              <a:rPr lang="ru-RU" b="1" dirty="0"/>
              <a:t> </a:t>
            </a:r>
            <a:r>
              <a:rPr lang="ru-RU" dirty="0"/>
              <a:t>содержит поле </a:t>
            </a:r>
            <a:r>
              <a:rPr lang="en-US" b="1" dirty="0" err="1"/>
              <a:t>workingDays</a:t>
            </a:r>
            <a:r>
              <a:rPr lang="en-US" dirty="0"/>
              <a:t> – </a:t>
            </a:r>
            <a:r>
              <a:rPr lang="ru-RU" dirty="0"/>
              <a:t>количество рабочих дней. Переопределите метод </a:t>
            </a:r>
            <a:r>
              <a:rPr lang="en-US" b="1" dirty="0" err="1"/>
              <a:t>CalculatePay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для расчёта оплаты труда внештатного работника пропорционально количеству рабочих дней. Считать, что базовая оплата устанавливается за 25 рабочих дней в месяц.</a:t>
            </a:r>
          </a:p>
          <a:p>
            <a:pPr marL="342900" indent="-342900">
              <a:buAutoNum type="arabicParenR"/>
            </a:pPr>
            <a:r>
              <a:rPr lang="ru-RU" dirty="0"/>
              <a:t>В консольном приложении создать массив ссылок типа </a:t>
            </a:r>
            <a:r>
              <a:rPr lang="en-US" b="1" dirty="0"/>
              <a:t>Employee</a:t>
            </a:r>
            <a:r>
              <a:rPr lang="ru-RU" dirty="0"/>
              <a:t>. Каждую ссылку связать и объектом </a:t>
            </a:r>
            <a:r>
              <a:rPr lang="en-US" b="1" dirty="0" err="1"/>
              <a:t>SalesEmployee</a:t>
            </a:r>
            <a:r>
              <a:rPr lang="ru-RU" dirty="0"/>
              <a:t> или </a:t>
            </a:r>
            <a:r>
              <a:rPr lang="en-US" b="1" dirty="0" err="1"/>
              <a:t>PartTimeEmployee</a:t>
            </a:r>
            <a:r>
              <a:rPr lang="ru-RU" dirty="0"/>
              <a:t>. На экран вывести группы </a:t>
            </a:r>
            <a:r>
              <a:rPr lang="en-US" b="1" dirty="0" err="1"/>
              <a:t>SalesEmployee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PartTimeEmployee</a:t>
            </a:r>
            <a:r>
              <a:rPr lang="ru-RU" dirty="0"/>
              <a:t>, упорядоченные по убыванию заработной платы.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9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4197</Words>
  <Application>Microsoft Macintosh PowerPoint</Application>
  <PresentationFormat>Экран (4:3)</PresentationFormat>
  <Paragraphs>527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Times New Roman</vt:lpstr>
      <vt:lpstr>Тема Office</vt:lpstr>
      <vt:lpstr>Модуль 2, практическое занятие 7-8</vt:lpstr>
      <vt:lpstr>Наследование классов в С#</vt:lpstr>
      <vt:lpstr>Виртуальные методы</vt:lpstr>
      <vt:lpstr>Задача 1</vt:lpstr>
      <vt:lpstr>Задача 1</vt:lpstr>
      <vt:lpstr>Задача 2</vt:lpstr>
      <vt:lpstr>Задача 2</vt:lpstr>
      <vt:lpstr>Задание к задаче 2</vt:lpstr>
      <vt:lpstr>Задача 3</vt:lpstr>
      <vt:lpstr>Задача 4</vt:lpstr>
      <vt:lpstr>Задача 5</vt:lpstr>
      <vt:lpstr>Задача 5</vt:lpstr>
      <vt:lpstr>Задача 5</vt:lpstr>
      <vt:lpstr>Задача 5</vt:lpstr>
      <vt:lpstr>Задание к задаче 5</vt:lpstr>
      <vt:lpstr>Задача 6</vt:lpstr>
      <vt:lpstr>Задача 6</vt:lpstr>
      <vt:lpstr>Задача 6</vt:lpstr>
      <vt:lpstr>Задача 6</vt:lpstr>
      <vt:lpstr>Задача 6</vt:lpstr>
      <vt:lpstr>Задача 6</vt:lpstr>
      <vt:lpstr>Задание к задаче 6</vt:lpstr>
      <vt:lpstr>Решите самостоятельно</vt:lpstr>
      <vt:lpstr>Задача 7</vt:lpstr>
      <vt:lpstr>Задача 7. Новые классы в библиотеке Figures</vt:lpstr>
      <vt:lpstr>Задача 7. Новые классы в библиотеке Figures</vt:lpstr>
      <vt:lpstr>Задача 7. Консольное приложение</vt:lpstr>
      <vt:lpstr>Задача 8</vt:lpstr>
      <vt:lpstr>Задача 8. Измененные классы библиотеки</vt:lpstr>
      <vt:lpstr>Задача 8. Измененные классы библиотеки</vt:lpstr>
      <vt:lpstr>Задача 8. Измененные классы библиотеки</vt:lpstr>
      <vt:lpstr>Задача 8. Новое консольное приложение</vt:lpstr>
      <vt:lpstr>Задача 8</vt:lpstr>
      <vt:lpstr>Задача 8</vt:lpstr>
      <vt:lpstr>Задача 8</vt:lpstr>
      <vt:lpstr>Решите самостоятельно</vt:lpstr>
      <vt:lpstr>Решите самостоятельно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Горденко Мария Константиновна</cp:lastModifiedBy>
  <cp:revision>267</cp:revision>
  <cp:lastPrinted>1601-01-01T00:00:00Z</cp:lastPrinted>
  <dcterms:created xsi:type="dcterms:W3CDTF">1601-01-01T00:00:00Z</dcterms:created>
  <dcterms:modified xsi:type="dcterms:W3CDTF">2018-11-19T21:06:32Z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