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8" r:id="rId10"/>
    <p:sldId id="263" r:id="rId11"/>
    <p:sldId id="267" r:id="rId12"/>
    <p:sldId id="266" r:id="rId13"/>
    <p:sldId id="269" r:id="rId14"/>
    <p:sldId id="270" r:id="rId15"/>
    <p:sldId id="272" r:id="rId16"/>
    <p:sldId id="271" r:id="rId17"/>
    <p:sldId id="274" r:id="rId18"/>
    <p:sldId id="273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C255F3-F5FA-4450-9AF3-A17A577A4422}">
          <p14:sldIdLst>
            <p14:sldId id="256"/>
            <p14:sldId id="257"/>
            <p14:sldId id="258"/>
            <p14:sldId id="259"/>
            <p14:sldId id="260"/>
            <p14:sldId id="264"/>
            <p14:sldId id="261"/>
            <p14:sldId id="262"/>
            <p14:sldId id="268"/>
            <p14:sldId id="263"/>
            <p14:sldId id="267"/>
            <p14:sldId id="266"/>
            <p14:sldId id="269"/>
            <p14:sldId id="270"/>
            <p14:sldId id="272"/>
            <p14:sldId id="271"/>
            <p14:sldId id="274"/>
            <p14:sldId id="273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8" autoAdjust="0"/>
    <p:restoredTop sz="94639" autoAdjust="0"/>
  </p:normalViewPr>
  <p:slideViewPr>
    <p:cSldViewPr>
      <p:cViewPr>
        <p:scale>
          <a:sx n="99" d="100"/>
          <a:sy n="99" d="100"/>
        </p:scale>
        <p:origin x="-848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A1CFA-8F93-4F40-A3C4-9AB2AA3A73BD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83F7E-ED44-4DC8-8550-B6C81AFB9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2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83F7E-ED44-4DC8-8550-B6C81AFB93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16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83F7E-ED44-4DC8-8550-B6C81AFB93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AB1F-FE91-4074-B8C1-FCCB7E25B26E}" type="datetimeFigureOut">
              <a:rPr lang="en-US" smtClean="0"/>
              <a:t>11/18/15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271F-F439-4F8C-A020-222DDC90F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3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AB1F-FE91-4074-B8C1-FCCB7E25B26E}" type="datetimeFigureOut">
              <a:rPr lang="en-US" smtClean="0"/>
              <a:t>11/18/15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271F-F439-4F8C-A020-222DDC90F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AB1F-FE91-4074-B8C1-FCCB7E25B26E}" type="datetimeFigureOut">
              <a:rPr lang="en-US" smtClean="0"/>
              <a:t>11/18/15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271F-F439-4F8C-A020-222DDC90F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4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AB1F-FE91-4074-B8C1-FCCB7E25B26E}" type="datetimeFigureOut">
              <a:rPr lang="en-US" smtClean="0"/>
              <a:t>11/18/15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271F-F439-4F8C-A020-222DDC90F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0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AB1F-FE91-4074-B8C1-FCCB7E25B26E}" type="datetimeFigureOut">
              <a:rPr lang="en-US" smtClean="0"/>
              <a:t>11/18/15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271F-F439-4F8C-A020-222DDC90F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1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AB1F-FE91-4074-B8C1-FCCB7E25B26E}" type="datetimeFigureOut">
              <a:rPr lang="en-US" smtClean="0"/>
              <a:t>11/18/15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271F-F439-4F8C-A020-222DDC90F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0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AB1F-FE91-4074-B8C1-FCCB7E25B26E}" type="datetimeFigureOut">
              <a:rPr lang="en-US" smtClean="0"/>
              <a:t>11/18/15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271F-F439-4F8C-A020-222DDC90F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5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AB1F-FE91-4074-B8C1-FCCB7E25B26E}" type="datetimeFigureOut">
              <a:rPr lang="en-US" smtClean="0"/>
              <a:t>11/18/15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271F-F439-4F8C-A020-222DDC90F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4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AB1F-FE91-4074-B8C1-FCCB7E25B26E}" type="datetimeFigureOut">
              <a:rPr lang="en-US" smtClean="0"/>
              <a:t>11/18/15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271F-F439-4F8C-A020-222DDC90F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5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AB1F-FE91-4074-B8C1-FCCB7E25B26E}" type="datetimeFigureOut">
              <a:rPr lang="en-US" smtClean="0"/>
              <a:t>11/18/15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271F-F439-4F8C-A020-222DDC90F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5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AB1F-FE91-4074-B8C1-FCCB7E25B26E}" type="datetimeFigureOut">
              <a:rPr lang="en-US" smtClean="0"/>
              <a:t>11/18/15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271F-F439-4F8C-A020-222DDC90F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5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6AB1F-FE91-4074-B8C1-FCCB7E25B26E}" type="datetimeFigureOut">
              <a:rPr lang="en-US" smtClean="0"/>
              <a:t>11/18/15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0271F-F439-4F8C-A020-222DDC90F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Relationship Id="rId7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0.jpg"/><Relationship Id="rId6" Type="http://schemas.openxmlformats.org/officeDocument/2006/relationships/image" Target="../media/image21.jpg"/><Relationship Id="rId7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4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Relationship Id="rId3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371600"/>
            <a:ext cx="74676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2777" y="1600200"/>
            <a:ext cx="6958446" cy="3657600"/>
          </a:xfrm>
          <a:solidFill>
            <a:schemeClr val="accent1"/>
          </a:solidFill>
          <a:ln w="38100" cmpd="sng">
            <a:solidFill>
              <a:schemeClr val="bg1"/>
            </a:solidFill>
            <a:miter lim="800000"/>
          </a:ln>
        </p:spPr>
        <p:txBody>
          <a:bodyPr anchor="t"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Funding by Keywords and Program Types</a:t>
            </a:r>
            <a:br>
              <a:rPr lang="en-US" sz="2800" b="1" dirty="0" smtClean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for IMLS Discretionary Funds</a:t>
            </a:r>
            <a:br>
              <a:rPr lang="en-US" sz="2800" b="1" dirty="0" smtClean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(1996-2014)</a:t>
            </a:r>
            <a:endParaRPr lang="en-US" sz="2800" b="1" dirty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636" y="4114800"/>
            <a:ext cx="6788728" cy="914400"/>
          </a:xfrm>
        </p:spPr>
        <p:txBody>
          <a:bodyPr anchor="b">
            <a:no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Amanda Lee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17 November 2015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Data Science Course, General Assembly Atlanta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36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46533"/>
            <a:ext cx="3255309" cy="2110068"/>
          </a:xfrm>
          <a:prstGeom prst="rect">
            <a:avLst/>
          </a:prstGeom>
        </p:spPr>
      </p:pic>
      <p:pic>
        <p:nvPicPr>
          <p:cNvPr id="7" name="Picture 6" descr="p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445" y="2438400"/>
            <a:ext cx="3192555" cy="2157132"/>
          </a:xfrm>
          <a:prstGeom prst="rect">
            <a:avLst/>
          </a:prstGeom>
        </p:spPr>
      </p:pic>
      <p:pic>
        <p:nvPicPr>
          <p:cNvPr id="9" name="Picture 8" descr="p1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21" y="4572000"/>
            <a:ext cx="3427879" cy="2133600"/>
          </a:xfrm>
          <a:prstGeom prst="rect">
            <a:avLst/>
          </a:prstGeom>
        </p:spPr>
      </p:pic>
      <p:pic>
        <p:nvPicPr>
          <p:cNvPr id="11" name="Picture 10" descr="p1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21" y="193865"/>
            <a:ext cx="3351063" cy="2168335"/>
          </a:xfrm>
          <a:prstGeom prst="rect">
            <a:avLst/>
          </a:prstGeom>
        </p:spPr>
      </p:pic>
      <p:pic>
        <p:nvPicPr>
          <p:cNvPr id="12" name="Picture 11" descr="p18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21" y="2336352"/>
            <a:ext cx="3352800" cy="2150853"/>
          </a:xfrm>
          <a:prstGeom prst="rect">
            <a:avLst/>
          </a:prstGeom>
        </p:spPr>
      </p:pic>
      <p:pic>
        <p:nvPicPr>
          <p:cNvPr id="13" name="Picture 12" descr="p13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53" y="4608229"/>
            <a:ext cx="3098747" cy="209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9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1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23" y="2421467"/>
            <a:ext cx="3411056" cy="2199128"/>
          </a:xfrm>
          <a:prstGeom prst="rect">
            <a:avLst/>
          </a:prstGeom>
        </p:spPr>
      </p:pic>
      <p:pic>
        <p:nvPicPr>
          <p:cNvPr id="8" name="Picture 7" descr="p1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23" y="4699002"/>
            <a:ext cx="3571577" cy="2158998"/>
          </a:xfrm>
          <a:prstGeom prst="rect">
            <a:avLst/>
          </a:prstGeom>
        </p:spPr>
      </p:pic>
      <p:pic>
        <p:nvPicPr>
          <p:cNvPr id="10" name="Picture 9" descr="p2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88" y="4583113"/>
            <a:ext cx="3459212" cy="2207154"/>
          </a:xfrm>
          <a:prstGeom prst="rect">
            <a:avLst/>
          </a:prstGeom>
        </p:spPr>
      </p:pic>
      <p:pic>
        <p:nvPicPr>
          <p:cNvPr id="11" name="Picture 10" descr="p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188" y="2362200"/>
            <a:ext cx="3220082" cy="2133600"/>
          </a:xfrm>
          <a:prstGeom prst="rect">
            <a:avLst/>
          </a:prstGeom>
        </p:spPr>
      </p:pic>
      <p:pic>
        <p:nvPicPr>
          <p:cNvPr id="12" name="Picture 11" descr="p6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23" y="139139"/>
            <a:ext cx="3276600" cy="2131765"/>
          </a:xfrm>
          <a:prstGeom prst="rect">
            <a:avLst/>
          </a:prstGeom>
        </p:spPr>
      </p:pic>
      <p:pic>
        <p:nvPicPr>
          <p:cNvPr id="13" name="Picture 12" descr="p11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327" y="152400"/>
            <a:ext cx="325530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Analysis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 smtClean="0"/>
              <a:t>Funding Amounts for Program Types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Funding Amounts for Keywords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000" dirty="0"/>
              <a:t>Classifier models for </a:t>
            </a:r>
            <a:r>
              <a:rPr lang="en-US" sz="2000" dirty="0" smtClean="0"/>
              <a:t>Keywords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532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0" y="457200"/>
            <a:ext cx="2590800" cy="155416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“Library” Keywords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2392362"/>
            <a:ext cx="2590800" cy="4084638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Time (x) is expressed in days.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Linear model is run over summed award amounts per day.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Also predicted spending amounts for some date in 2015 and some date in 2020.</a:t>
            </a:r>
            <a:endParaRPr lang="en-US" dirty="0"/>
          </a:p>
        </p:txBody>
      </p:sp>
      <p:pic>
        <p:nvPicPr>
          <p:cNvPr id="1026" name="Picture 2" descr="C:\Users\al0098\Documents\z_satam\graphics\k_libr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236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556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39718"/>
            <a:ext cx="2286000" cy="1401762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“Museum” Keywords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209800"/>
            <a:ext cx="2590800" cy="426720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Time (x) is expressed in days.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Linear model is run over summed award amounts per day.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Also predicted spending amounts for some date in 2015 and some date in 2020.</a:t>
            </a:r>
            <a:endParaRPr lang="en-US" dirty="0"/>
          </a:p>
        </p:txBody>
      </p:sp>
      <p:pic>
        <p:nvPicPr>
          <p:cNvPr id="2050" name="Picture 2" descr="C:\Users\al0098\Documents\z_satam\graphics\k_muse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07" y="1"/>
            <a:ext cx="616659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148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“History” and “Educate”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4" name="Picture 2" descr="C:\Users\al0098\Documents\z_satam\graphics\k_educa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1651810"/>
            <a:ext cx="4533366" cy="4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l0098\Documents\z_satam\graphics\k_history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37943" y="1638602"/>
            <a:ext cx="4506057" cy="499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904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“Data” and “Science”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98" name="Picture 2" descr="C:\Users\al0098\Documents\z_satam\graphics\k_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9030"/>
            <a:ext cx="4579959" cy="503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l0098\Documents\z_satam\graphics\k_sci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716" y="1668579"/>
            <a:ext cx="4552284" cy="502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448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Analysis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 smtClean="0"/>
              <a:t>Funding Amounts for Program Types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Funding Amounts for Keywords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Classifier models for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Keywords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93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Project Title and Award Amount</a:t>
            </a:r>
          </a:p>
          <a:p>
            <a:r>
              <a:rPr lang="en-US" sz="2000" dirty="0" smtClean="0"/>
              <a:t>General Failure with accuracy score </a:t>
            </a:r>
            <a:r>
              <a:rPr lang="en-US" sz="2000" b="1" dirty="0" smtClean="0"/>
              <a:t>never exceeding .13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Classifier Models for Keywords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356245"/>
              </p:ext>
            </p:extLst>
          </p:nvPr>
        </p:nvGraphicFramePr>
        <p:xfrm>
          <a:off x="381000" y="2972434"/>
          <a:ext cx="8382000" cy="2334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35374"/>
                <a:gridCol w="1145875"/>
                <a:gridCol w="997060"/>
                <a:gridCol w="1547675"/>
                <a:gridCol w="1756016"/>
              </a:tblGrid>
              <a:tr h="50664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MultinomailNB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</a:rPr>
                        <a:t>SGDClassifier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KNeighborsClassifier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RandomForestClassifier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71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CountVectorizer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5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CountVectorizer</a:t>
                      </a:r>
                      <a:r>
                        <a:rPr lang="en-US" sz="1100" u="none" strike="noStrike" dirty="0">
                          <a:effectLst/>
                        </a:rPr>
                        <a:t> (</a:t>
                      </a:r>
                      <a:r>
                        <a:rPr lang="en-US" sz="1100" u="none" strike="noStrike" dirty="0" err="1">
                          <a:effectLst/>
                        </a:rPr>
                        <a:t>stop_words</a:t>
                      </a:r>
                      <a:r>
                        <a:rPr lang="en-US" sz="1100" u="none" strike="noStrike" dirty="0">
                          <a:effectLst/>
                        </a:rPr>
                        <a:t> = '</a:t>
                      </a:r>
                      <a:r>
                        <a:rPr lang="en-US" sz="1100" u="none" strike="noStrike" dirty="0" err="1">
                          <a:effectLst/>
                        </a:rPr>
                        <a:t>english</a:t>
                      </a:r>
                      <a:r>
                        <a:rPr lang="en-US" sz="1100" u="none" strike="noStrike" dirty="0">
                          <a:effectLst/>
                        </a:rPr>
                        <a:t>')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CountVectorizer</a:t>
                      </a:r>
                      <a:r>
                        <a:rPr lang="en-US" sz="1100" u="none" strike="noStrike" dirty="0">
                          <a:effectLst/>
                        </a:rPr>
                        <a:t> (</a:t>
                      </a:r>
                      <a:r>
                        <a:rPr lang="en-US" sz="1100" u="none" strike="noStrike" dirty="0" err="1">
                          <a:effectLst/>
                        </a:rPr>
                        <a:t>ngram_range</a:t>
                      </a:r>
                      <a:r>
                        <a:rPr lang="en-US" sz="1100" u="none" strike="noStrike" dirty="0">
                          <a:effectLst/>
                        </a:rPr>
                        <a:t> = (1,2)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9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TfidfVectorizer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54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TfidfVectorizer</a:t>
                      </a:r>
                      <a:r>
                        <a:rPr lang="en-US" sz="1100" u="none" strike="noStrike" dirty="0">
                          <a:effectLst/>
                        </a:rPr>
                        <a:t> (</a:t>
                      </a:r>
                      <a:r>
                        <a:rPr lang="en-US" sz="1100" u="none" strike="noStrike" dirty="0" err="1">
                          <a:effectLst/>
                        </a:rPr>
                        <a:t>stop_words</a:t>
                      </a:r>
                      <a:r>
                        <a:rPr lang="en-US" sz="1100" u="none" strike="noStrike" dirty="0">
                          <a:effectLst/>
                        </a:rPr>
                        <a:t> = '</a:t>
                      </a:r>
                      <a:r>
                        <a:rPr lang="en-US" sz="1100" u="none" strike="noStrike" dirty="0" err="1">
                          <a:effectLst/>
                        </a:rPr>
                        <a:t>english</a:t>
                      </a:r>
                      <a:r>
                        <a:rPr lang="en-US" sz="1100" u="none" strike="noStrike" dirty="0">
                          <a:effectLst/>
                        </a:rPr>
                        <a:t>')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579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Nothing conclusive to be inferred from keywords </a:t>
            </a:r>
            <a:r>
              <a:rPr lang="en-US" sz="2000" i="1" dirty="0" smtClean="0"/>
              <a:t>or</a:t>
            </a:r>
            <a:r>
              <a:rPr lang="en-US" sz="2000" dirty="0" smtClean="0"/>
              <a:t> program types.</a:t>
            </a:r>
          </a:p>
          <a:p>
            <a:pPr lvl="1"/>
            <a:r>
              <a:rPr lang="en-US" sz="1600" dirty="0" smtClean="0"/>
              <a:t>Periodical award dates for continuous funding creates column-like pattern of points.</a:t>
            </a:r>
          </a:p>
          <a:p>
            <a:pPr lvl="1"/>
            <a:r>
              <a:rPr lang="en-US" sz="1600" dirty="0" smtClean="0"/>
              <a:t>Different levels of awards on an award date in same program.</a:t>
            </a:r>
          </a:p>
          <a:p>
            <a:pPr lvl="1"/>
            <a:r>
              <a:rPr lang="en-US" sz="1600" dirty="0" smtClean="0"/>
              <a:t>Linear regression model, even over sum of all awards/day, is severely </a:t>
            </a:r>
            <a:r>
              <a:rPr lang="en-US" sz="1600" dirty="0" err="1" smtClean="0"/>
              <a:t>underfitted</a:t>
            </a:r>
            <a:r>
              <a:rPr lang="en-US" sz="1600" dirty="0" smtClean="0"/>
              <a:t> and just </a:t>
            </a:r>
            <a:r>
              <a:rPr lang="en-US" sz="1600" smtClean="0"/>
              <a:t>reflects </a:t>
            </a:r>
            <a:r>
              <a:rPr lang="en-US" sz="1600" smtClean="0"/>
              <a:t>a </a:t>
            </a:r>
            <a:r>
              <a:rPr lang="en-US" sz="1600" dirty="0" smtClean="0"/>
              <a:t>predictable average.</a:t>
            </a:r>
            <a:endParaRPr lang="en-US" sz="1600" dirty="0"/>
          </a:p>
          <a:p>
            <a:r>
              <a:rPr lang="en-US" sz="2000" dirty="0" smtClean="0"/>
              <a:t>Other Features </a:t>
            </a:r>
            <a:r>
              <a:rPr lang="en-US" sz="2000" i="1" dirty="0" smtClean="0"/>
              <a:t>or Missed Opportunities</a:t>
            </a:r>
            <a:endParaRPr lang="en-US" sz="2000" dirty="0" smtClean="0"/>
          </a:p>
          <a:p>
            <a:pPr lvl="1"/>
            <a:r>
              <a:rPr lang="en-US" sz="1600" dirty="0" smtClean="0"/>
              <a:t>ZIP Code</a:t>
            </a:r>
          </a:p>
          <a:p>
            <a:pPr lvl="1"/>
            <a:r>
              <a:rPr lang="en-US" sz="1600" dirty="0" smtClean="0"/>
              <a:t>Organization Type</a:t>
            </a:r>
            <a:endParaRPr lang="en-US" sz="20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Conclusions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9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Problem Statement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Matching funding amounts granted by the Institute of Museum and Library Services with program types and key words.</a:t>
            </a:r>
          </a:p>
          <a:p>
            <a:pPr lvl="1"/>
            <a:r>
              <a:rPr lang="en-US" sz="1800" dirty="0" smtClean="0"/>
              <a:t>Independent US federal agency</a:t>
            </a:r>
          </a:p>
          <a:p>
            <a:pPr lvl="1"/>
            <a:r>
              <a:rPr lang="en-US" sz="1800" dirty="0" smtClean="0"/>
              <a:t>Sets own agenda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2000" b="1" i="1" dirty="0" smtClean="0"/>
              <a:t>Are funding amounts a truer reflection of the importance of issues to the organization?</a:t>
            </a:r>
          </a:p>
        </p:txBody>
      </p:sp>
    </p:spTree>
    <p:extLst>
      <p:ext uri="{BB962C8B-B14F-4D97-AF65-F5344CB8AC3E}">
        <p14:creationId xmlns:p14="http://schemas.microsoft.com/office/powerpoint/2010/main" val="212449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981200"/>
            <a:ext cx="7086600" cy="4267200"/>
          </a:xfrm>
          <a:ln>
            <a:solidFill>
              <a:schemeClr val="accent1"/>
            </a:solidFill>
            <a:prstDash val="sysDash"/>
          </a:ln>
        </p:spPr>
        <p:txBody>
          <a:bodyPr anchor="ctr">
            <a:normAutofit/>
          </a:bodyPr>
          <a:lstStyle/>
          <a:p>
            <a:r>
              <a:rPr lang="en-US" sz="2000" dirty="0" smtClean="0"/>
              <a:t>Established in 1996 by Museum and Library Services Act.</a:t>
            </a:r>
          </a:p>
          <a:p>
            <a:r>
              <a:rPr lang="en-US" sz="2000" dirty="0" smtClean="0"/>
              <a:t>Main source of federal support for 123,000 libraries and 35,000 museums in the US.</a:t>
            </a:r>
          </a:p>
          <a:p>
            <a:pPr lvl="1"/>
            <a:r>
              <a:rPr lang="en-US" sz="1600" i="1" dirty="0" smtClean="0"/>
              <a:t>Libraries:</a:t>
            </a:r>
            <a:r>
              <a:rPr lang="en-US" sz="1600" dirty="0" smtClean="0"/>
              <a:t>  public, academic, research, tribal, etc.</a:t>
            </a:r>
          </a:p>
          <a:p>
            <a:pPr lvl="1"/>
            <a:r>
              <a:rPr lang="en-US" sz="1600" i="1" dirty="0" smtClean="0"/>
              <a:t>Museums:</a:t>
            </a:r>
            <a:r>
              <a:rPr lang="en-US" sz="1600" dirty="0" smtClean="0"/>
              <a:t>  art, history, science and technology, children’s museums, historical societies, tribal museums, planetariums, botanic gardens, and zoos. </a:t>
            </a:r>
          </a:p>
          <a:p>
            <a:r>
              <a:rPr lang="en-US" sz="2000" dirty="0" smtClean="0"/>
              <a:t>2015:</a:t>
            </a:r>
          </a:p>
          <a:p>
            <a:pPr lvl="1"/>
            <a:r>
              <a:rPr lang="en-US" sz="1600" b="1" i="1" dirty="0" smtClean="0"/>
              <a:t>Budget:  $227,860,000</a:t>
            </a:r>
          </a:p>
          <a:p>
            <a:pPr lvl="1"/>
            <a:r>
              <a:rPr lang="en-US" sz="1600" dirty="0" smtClean="0"/>
              <a:t>$28.7 million through Museum Services Act</a:t>
            </a:r>
          </a:p>
          <a:p>
            <a:pPr lvl="1"/>
            <a:r>
              <a:rPr lang="en-US" sz="1600" dirty="0" smtClean="0"/>
              <a:t>$180.9 million through Library Services Technology Act</a:t>
            </a:r>
          </a:p>
          <a:p>
            <a:pPr lvl="2"/>
            <a:r>
              <a:rPr lang="en-US" sz="1200" dirty="0" smtClean="0"/>
              <a:t>Includes $154.8 million for grants to states.</a:t>
            </a:r>
            <a:endParaRPr lang="en-US" sz="1200" dirty="0"/>
          </a:p>
        </p:txBody>
      </p:sp>
      <p:pic>
        <p:nvPicPr>
          <p:cNvPr id="5" name="Picture 2" descr="C:\Users\al0098\Documents\z_satam\graphics\imls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24" y="228600"/>
            <a:ext cx="5261576" cy="195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476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5029200" cy="838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Reproduced each year.</a:t>
            </a:r>
          </a:p>
          <a:p>
            <a:r>
              <a:rPr lang="en-US" sz="1800" dirty="0" smtClean="0"/>
              <a:t>Data set has 13,594 records and 43 features: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109696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Administrative Discretionary Grants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Data Set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458283"/>
            <a:ext cx="5105400" cy="4247317"/>
          </a:xfrm>
          <a:prstGeom prst="rect">
            <a:avLst/>
          </a:prstGeom>
          <a:solidFill>
            <a:schemeClr val="bg2"/>
          </a:solidFill>
        </p:spPr>
        <p:txBody>
          <a:bodyPr wrap="square" numCol="3" spcCol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LogNumber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Institution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Program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ProgramType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ProjectTitle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ProjectType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AwardDate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InstAddr1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InstAddr2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InstAddr3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InstCity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InstState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InstZip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AwardOrig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AwardTotal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AppMatchAmount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ReqAwardAmount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ReqMatchAmount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Prefix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FirstName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LastName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OrgType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FiscalYear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AwardPeriodFr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AwrdPeriodTo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OrgUnit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OUAddr1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OUAddr2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OUAddr3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OUCity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OUState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OUZip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Latitude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Longitude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FIPSState</a:t>
            </a:r>
            <a:r>
              <a:rPr lang="en-US" sz="1200" dirty="0" smtClean="0">
                <a:solidFill>
                  <a:schemeClr val="accent2"/>
                </a:solidFill>
                <a:latin typeface="+mj-lt"/>
              </a:rPr>
              <a:t>*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FIPSCounty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CensusTract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CensusBlock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FIPSMCDCode</a:t>
            </a:r>
            <a:r>
              <a:rPr lang="en-US" sz="1200" dirty="0" smtClean="0">
                <a:solidFill>
                  <a:schemeClr val="accent2"/>
                </a:solidFill>
                <a:latin typeface="+mj-lt"/>
              </a:rPr>
              <a:t>**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FIPSPlaceCode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CBSACode</a:t>
            </a:r>
            <a:r>
              <a:rPr lang="en-US" sz="1200" dirty="0" smtClean="0">
                <a:solidFill>
                  <a:schemeClr val="accent2"/>
                </a:solidFill>
                <a:latin typeface="+mj-lt"/>
              </a:rPr>
              <a:t>***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MetroDivisionCode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De</a:t>
            </a:r>
            <a:r>
              <a:rPr lang="en-US" sz="1200" i="1" dirty="0" smtClean="0">
                <a:latin typeface="+mj-lt"/>
              </a:rPr>
              <a:t>s</a:t>
            </a:r>
            <a:r>
              <a:rPr lang="en-US" sz="1200" dirty="0" smtClean="0">
                <a:latin typeface="+mj-lt"/>
              </a:rPr>
              <a:t>cription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1200" y="6052319"/>
            <a:ext cx="322395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*  Federal Information Processing Standards (FIPS)</a:t>
            </a:r>
          </a:p>
          <a:p>
            <a:r>
              <a:rPr lang="en-US" sz="105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**  Minor Civil Division (MCD)</a:t>
            </a:r>
          </a:p>
          <a:p>
            <a:r>
              <a:rPr lang="en-US" sz="1050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***  Core Based Statistical Area code (CBSA)</a:t>
            </a:r>
            <a:endParaRPr lang="en-US" sz="1050" i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51" name="Picture 3" descr="C:\Users\al0098\Documents\z_satam\graphics\data 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76400"/>
            <a:ext cx="2971800" cy="430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855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 smtClean="0"/>
              <a:t>Funding Amounts for Program Types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Funding Amounts for Keywords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Classifier models for Keywords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Analysis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083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Analysis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Funding Amounts for Program Types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Funding Amounts for Keywords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000" dirty="0"/>
              <a:t>Classifier models for </a:t>
            </a:r>
            <a:r>
              <a:rPr lang="en-US" sz="2000" dirty="0" smtClean="0"/>
              <a:t>Keywords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279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rogram type appendix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7" b="9873"/>
          <a:stretch/>
        </p:blipFill>
        <p:spPr>
          <a:xfrm>
            <a:off x="0" y="76200"/>
            <a:ext cx="9144000" cy="6641631"/>
          </a:xfrm>
        </p:spPr>
      </p:pic>
    </p:spTree>
    <p:extLst>
      <p:ext uri="{BB962C8B-B14F-4D97-AF65-F5344CB8AC3E}">
        <p14:creationId xmlns:p14="http://schemas.microsoft.com/office/powerpoint/2010/main" val="2053333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386" y="3581401"/>
            <a:ext cx="2235614" cy="3124199"/>
          </a:xfrm>
          <a:prstGeom prst="rect">
            <a:avLst/>
          </a:prstGeom>
        </p:spPr>
      </p:pic>
      <p:pic>
        <p:nvPicPr>
          <p:cNvPr id="9" name="Picture 8" descr="p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04800"/>
            <a:ext cx="2288462" cy="3124200"/>
          </a:xfrm>
          <a:prstGeom prst="rect">
            <a:avLst/>
          </a:prstGeom>
        </p:spPr>
      </p:pic>
      <p:pic>
        <p:nvPicPr>
          <p:cNvPr id="10" name="Picture 9" descr="p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524" y="304800"/>
            <a:ext cx="2251676" cy="3124200"/>
          </a:xfrm>
          <a:prstGeom prst="rect">
            <a:avLst/>
          </a:prstGeom>
        </p:spPr>
      </p:pic>
      <p:pic>
        <p:nvPicPr>
          <p:cNvPr id="11" name="Picture 10" descr="p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880" y="3657601"/>
            <a:ext cx="2260920" cy="2971800"/>
          </a:xfrm>
          <a:prstGeom prst="rect">
            <a:avLst/>
          </a:prstGeom>
        </p:spPr>
      </p:pic>
      <p:pic>
        <p:nvPicPr>
          <p:cNvPr id="12" name="Picture 11" descr="p9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0999"/>
            <a:ext cx="2209800" cy="3048757"/>
          </a:xfrm>
          <a:prstGeom prst="rect">
            <a:avLst/>
          </a:prstGeom>
        </p:spPr>
      </p:pic>
      <p:pic>
        <p:nvPicPr>
          <p:cNvPr id="14" name="Picture 13" descr="p9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48" y="3657600"/>
            <a:ext cx="220925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3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8b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"/>
          <a:stretch/>
        </p:blipFill>
        <p:spPr>
          <a:xfrm>
            <a:off x="0" y="-69206"/>
            <a:ext cx="7196668" cy="6927206"/>
          </a:xfrm>
          <a:prstGeom prst="rect">
            <a:avLst/>
          </a:prstGeom>
        </p:spPr>
      </p:pic>
      <p:pic>
        <p:nvPicPr>
          <p:cNvPr id="7" name="Picture 6" descr="p8a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t="3073" r="11866" b="3783"/>
          <a:stretch/>
        </p:blipFill>
        <p:spPr>
          <a:xfrm>
            <a:off x="5715000" y="169334"/>
            <a:ext cx="3285068" cy="3335866"/>
          </a:xfrm>
          <a:prstGeom prst="rect">
            <a:avLst/>
          </a:prstGeom>
          <a:ln>
            <a:solidFill>
              <a:schemeClr val="accent2">
                <a:alpha val="73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3964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al">
      <a:dk1>
        <a:srgbClr val="0C0C0C"/>
      </a:dk1>
      <a:lt1>
        <a:srgbClr val="FFFFFF"/>
      </a:lt1>
      <a:dk2>
        <a:srgbClr val="3F3F3F"/>
      </a:dk2>
      <a:lt2>
        <a:srgbClr val="FFF5EF"/>
      </a:lt2>
      <a:accent1>
        <a:srgbClr val="F77171"/>
      </a:accent1>
      <a:accent2>
        <a:srgbClr val="A42828"/>
      </a:accent2>
      <a:accent3>
        <a:srgbClr val="F78425"/>
      </a:accent3>
      <a:accent4>
        <a:srgbClr val="FFC000"/>
      </a:accent4>
      <a:accent5>
        <a:srgbClr val="00CC99"/>
      </a:accent5>
      <a:accent6>
        <a:srgbClr val="00FFCC"/>
      </a:accent6>
      <a:hlink>
        <a:srgbClr val="00FFCC"/>
      </a:hlink>
      <a:folHlink>
        <a:srgbClr val="00CC99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474</Words>
  <Application>Microsoft Macintosh PowerPoint</Application>
  <PresentationFormat>On-screen Show (4:3)</PresentationFormat>
  <Paragraphs>124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  Funding by Keywords and Program Types for IMLS Discretionary Funds (1996-2014)</vt:lpstr>
      <vt:lpstr>  Problem Statement</vt:lpstr>
      <vt:lpstr>PowerPoint Presentation</vt:lpstr>
      <vt:lpstr>  Administrative Discretionary Grants Data Set</vt:lpstr>
      <vt:lpstr>  Analysis</vt:lpstr>
      <vt:lpstr> 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Analysis</vt:lpstr>
      <vt:lpstr>“Library” Keywords</vt:lpstr>
      <vt:lpstr>“Museum” Keywords</vt:lpstr>
      <vt:lpstr>“History” and “Educate”</vt:lpstr>
      <vt:lpstr>“Data” and “Science”</vt:lpstr>
      <vt:lpstr>  Analysis</vt:lpstr>
      <vt:lpstr>  Classifier Models for Keywords</vt:lpstr>
      <vt:lpstr>  Conclusions</vt:lpstr>
    </vt:vector>
  </TitlesOfParts>
  <Company>Dycom Industries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Amanda</dc:creator>
  <cp:lastModifiedBy>amanda lee</cp:lastModifiedBy>
  <cp:revision>61</cp:revision>
  <dcterms:created xsi:type="dcterms:W3CDTF">2015-11-12T17:03:19Z</dcterms:created>
  <dcterms:modified xsi:type="dcterms:W3CDTF">2015-11-19T00:18:56Z</dcterms:modified>
</cp:coreProperties>
</file>