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46"/>
  </p:notesMasterIdLst>
  <p:handoutMasterIdLst>
    <p:handoutMasterId r:id="rId47"/>
  </p:handoutMasterIdLst>
  <p:sldIdLst>
    <p:sldId id="519" r:id="rId2"/>
    <p:sldId id="555" r:id="rId3"/>
    <p:sldId id="556" r:id="rId4"/>
    <p:sldId id="557" r:id="rId5"/>
    <p:sldId id="558" r:id="rId6"/>
    <p:sldId id="559" r:id="rId7"/>
    <p:sldId id="522" r:id="rId8"/>
    <p:sldId id="524" r:id="rId9"/>
    <p:sldId id="560" r:id="rId10"/>
    <p:sldId id="526" r:id="rId11"/>
    <p:sldId id="527" r:id="rId12"/>
    <p:sldId id="562" r:id="rId13"/>
    <p:sldId id="566" r:id="rId14"/>
    <p:sldId id="567" r:id="rId15"/>
    <p:sldId id="563" r:id="rId16"/>
    <p:sldId id="564" r:id="rId17"/>
    <p:sldId id="565" r:id="rId18"/>
    <p:sldId id="561" r:id="rId19"/>
    <p:sldId id="568" r:id="rId20"/>
    <p:sldId id="569" r:id="rId21"/>
    <p:sldId id="570" r:id="rId22"/>
    <p:sldId id="523" r:id="rId23"/>
    <p:sldId id="542" r:id="rId24"/>
    <p:sldId id="543" r:id="rId25"/>
    <p:sldId id="531" r:id="rId26"/>
    <p:sldId id="532" r:id="rId27"/>
    <p:sldId id="533" r:id="rId28"/>
    <p:sldId id="534" r:id="rId29"/>
    <p:sldId id="535" r:id="rId30"/>
    <p:sldId id="536" r:id="rId31"/>
    <p:sldId id="537" r:id="rId32"/>
    <p:sldId id="538" r:id="rId33"/>
    <p:sldId id="539" r:id="rId34"/>
    <p:sldId id="540" r:id="rId35"/>
    <p:sldId id="541" r:id="rId36"/>
    <p:sldId id="554" r:id="rId37"/>
    <p:sldId id="553" r:id="rId38"/>
    <p:sldId id="545" r:id="rId39"/>
    <p:sldId id="547" r:id="rId40"/>
    <p:sldId id="552" r:id="rId41"/>
    <p:sldId id="550" r:id="rId42"/>
    <p:sldId id="551" r:id="rId43"/>
    <p:sldId id="548" r:id="rId44"/>
    <p:sldId id="287" r:id="rId45"/>
  </p:sldIdLst>
  <p:sldSz cx="9144000" cy="6858000" type="screen4x3"/>
  <p:notesSz cx="6985000" cy="9271000"/>
  <p:custDataLst>
    <p:tags r:id="rId48"/>
  </p:custDataLst>
  <p:defaultTextStyle>
    <a:defPPr>
      <a:defRPr lang="en-US"/>
    </a:defPPr>
    <a:lvl1pPr algn="l" rtl="0" eaLnBrk="0" fontAlgn="base" hangingPunct="0">
      <a:spcBef>
        <a:spcPct val="0"/>
      </a:spcBef>
      <a:spcAft>
        <a:spcPct val="0"/>
      </a:spcAft>
      <a:defRPr sz="2400" kern="1200">
        <a:solidFill>
          <a:schemeClr val="tx1"/>
        </a:solidFill>
        <a:latin typeface="Tahoma"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ahoma"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ahoma"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ahoma"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ahoma" charset="0"/>
        <a:ea typeface="ＭＳ Ｐゴシック" charset="-128"/>
        <a:cs typeface="+mn-cs"/>
      </a:defRPr>
    </a:lvl5pPr>
    <a:lvl6pPr marL="2286000" algn="l" defTabSz="914400" rtl="0" eaLnBrk="1" latinLnBrk="0" hangingPunct="1">
      <a:defRPr sz="2400" kern="1200">
        <a:solidFill>
          <a:schemeClr val="tx1"/>
        </a:solidFill>
        <a:latin typeface="Tahoma" charset="0"/>
        <a:ea typeface="ＭＳ Ｐゴシック" charset="-128"/>
        <a:cs typeface="+mn-cs"/>
      </a:defRPr>
    </a:lvl6pPr>
    <a:lvl7pPr marL="2743200" algn="l" defTabSz="914400" rtl="0" eaLnBrk="1" latinLnBrk="0" hangingPunct="1">
      <a:defRPr sz="2400" kern="1200">
        <a:solidFill>
          <a:schemeClr val="tx1"/>
        </a:solidFill>
        <a:latin typeface="Tahoma" charset="0"/>
        <a:ea typeface="ＭＳ Ｐゴシック" charset="-128"/>
        <a:cs typeface="+mn-cs"/>
      </a:defRPr>
    </a:lvl7pPr>
    <a:lvl8pPr marL="3200400" algn="l" defTabSz="914400" rtl="0" eaLnBrk="1" latinLnBrk="0" hangingPunct="1">
      <a:defRPr sz="2400" kern="1200">
        <a:solidFill>
          <a:schemeClr val="tx1"/>
        </a:solidFill>
        <a:latin typeface="Tahoma" charset="0"/>
        <a:ea typeface="ＭＳ Ｐゴシック" charset="-128"/>
        <a:cs typeface="+mn-cs"/>
      </a:defRPr>
    </a:lvl8pPr>
    <a:lvl9pPr marL="3657600" algn="l" defTabSz="914400" rtl="0" eaLnBrk="1" latinLnBrk="0" hangingPunct="1">
      <a:defRPr sz="2400"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208">
          <p15:clr>
            <a:srgbClr val="A4A3A4"/>
          </p15:clr>
        </p15:guide>
        <p15:guide id="2" pos="3016">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6FF66"/>
    <a:srgbClr val="969696"/>
    <a:srgbClr val="FF9999"/>
    <a:srgbClr val="FF5050"/>
    <a:srgbClr val="FF0000"/>
    <a:srgbClr val="292929"/>
    <a:srgbClr val="808080"/>
    <a:srgbClr val="DE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92"/>
    <p:restoredTop sz="97013"/>
  </p:normalViewPr>
  <p:slideViewPr>
    <p:cSldViewPr snapToGrid="0">
      <p:cViewPr varScale="1">
        <p:scale>
          <a:sx n="128" d="100"/>
          <a:sy n="128" d="100"/>
        </p:scale>
        <p:origin x="1832" y="176"/>
      </p:cViewPr>
      <p:guideLst>
        <p:guide orient="horz" pos="2208"/>
        <p:guide pos="30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1404" y="144"/>
      </p:cViewPr>
      <p:guideLst>
        <p:guide orient="horz" pos="2920"/>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27363" cy="463550"/>
          </a:xfrm>
          <a:prstGeom prst="rect">
            <a:avLst/>
          </a:prstGeom>
          <a:noFill/>
          <a:ln w="12700" cap="sq">
            <a:noFill/>
            <a:miter lim="800000"/>
            <a:headEnd type="none" w="sm" len="sm"/>
            <a:tailEnd type="none" w="sm" len="sm"/>
          </a:ln>
          <a:effectLst/>
        </p:spPr>
        <p:txBody>
          <a:bodyPr vert="horz" wrap="square" lIns="92885" tIns="46442" rIns="92885" bIns="46442" numCol="1" anchor="t" anchorCtr="0" compatLnSpc="1">
            <a:prstTxWarp prst="textNoShape">
              <a:avLst/>
            </a:prstTxWarp>
          </a:bodyPr>
          <a:lstStyle>
            <a:lvl1pPr defTabSz="928688" eaLnBrk="1" hangingPunct="1">
              <a:defRPr sz="1200">
                <a:latin typeface="Arial" charset="0"/>
                <a:ea typeface="ＭＳ Ｐゴシック" charset="0"/>
                <a:cs typeface="ＭＳ Ｐゴシック" charset="0"/>
              </a:defRPr>
            </a:lvl1pPr>
          </a:lstStyle>
          <a:p>
            <a:pPr>
              <a:defRPr/>
            </a:pPr>
            <a:endParaRPr lang="en-US"/>
          </a:p>
        </p:txBody>
      </p:sp>
      <p:sp>
        <p:nvSpPr>
          <p:cNvPr id="36867" name="Rectangle 3"/>
          <p:cNvSpPr>
            <a:spLocks noGrp="1" noChangeArrowheads="1"/>
          </p:cNvSpPr>
          <p:nvPr>
            <p:ph type="dt" sz="quarter" idx="1"/>
          </p:nvPr>
        </p:nvSpPr>
        <p:spPr bwMode="auto">
          <a:xfrm>
            <a:off x="3957638" y="0"/>
            <a:ext cx="3027362" cy="463550"/>
          </a:xfrm>
          <a:prstGeom prst="rect">
            <a:avLst/>
          </a:prstGeom>
          <a:noFill/>
          <a:ln w="12700" cap="sq">
            <a:noFill/>
            <a:miter lim="800000"/>
            <a:headEnd type="none" w="sm" len="sm"/>
            <a:tailEnd type="none" w="sm" len="sm"/>
          </a:ln>
          <a:effectLst/>
        </p:spPr>
        <p:txBody>
          <a:bodyPr vert="horz" wrap="square" lIns="92885" tIns="46442" rIns="92885" bIns="46442" numCol="1" anchor="t" anchorCtr="0" compatLnSpc="1">
            <a:prstTxWarp prst="textNoShape">
              <a:avLst/>
            </a:prstTxWarp>
          </a:bodyPr>
          <a:lstStyle>
            <a:lvl1pPr algn="r" defTabSz="928688" eaLnBrk="1" hangingPunct="1">
              <a:defRPr sz="1200">
                <a:latin typeface="Arial" charset="0"/>
                <a:ea typeface="ＭＳ Ｐゴシック" charset="0"/>
                <a:cs typeface="ＭＳ Ｐゴシック" charset="0"/>
              </a:defRPr>
            </a:lvl1pPr>
          </a:lstStyle>
          <a:p>
            <a:pPr>
              <a:defRPr/>
            </a:pPr>
            <a:endParaRPr lang="en-US"/>
          </a:p>
        </p:txBody>
      </p:sp>
      <p:sp>
        <p:nvSpPr>
          <p:cNvPr id="36868" name="Rectangle 4"/>
          <p:cNvSpPr>
            <a:spLocks noGrp="1" noChangeArrowheads="1"/>
          </p:cNvSpPr>
          <p:nvPr>
            <p:ph type="ftr" sz="quarter" idx="2"/>
          </p:nvPr>
        </p:nvSpPr>
        <p:spPr bwMode="auto">
          <a:xfrm>
            <a:off x="0" y="8807450"/>
            <a:ext cx="3027363" cy="463550"/>
          </a:xfrm>
          <a:prstGeom prst="rect">
            <a:avLst/>
          </a:prstGeom>
          <a:noFill/>
          <a:ln w="12700" cap="sq">
            <a:noFill/>
            <a:miter lim="800000"/>
            <a:headEnd type="none" w="sm" len="sm"/>
            <a:tailEnd type="none" w="sm" len="sm"/>
          </a:ln>
          <a:effectLst/>
        </p:spPr>
        <p:txBody>
          <a:bodyPr vert="horz" wrap="square" lIns="92885" tIns="46442" rIns="92885" bIns="46442" numCol="1" anchor="b" anchorCtr="0" compatLnSpc="1">
            <a:prstTxWarp prst="textNoShape">
              <a:avLst/>
            </a:prstTxWarp>
          </a:bodyPr>
          <a:lstStyle>
            <a:lvl1pPr defTabSz="928688" eaLnBrk="1" hangingPunct="1">
              <a:defRPr sz="1200">
                <a:latin typeface="Arial" charset="0"/>
                <a:ea typeface="ＭＳ Ｐゴシック" charset="0"/>
                <a:cs typeface="ＭＳ Ｐゴシック" charset="0"/>
              </a:defRPr>
            </a:lvl1pPr>
          </a:lstStyle>
          <a:p>
            <a:pPr>
              <a:defRPr/>
            </a:pPr>
            <a:endParaRPr lang="en-US"/>
          </a:p>
        </p:txBody>
      </p:sp>
      <p:sp>
        <p:nvSpPr>
          <p:cNvPr id="36869" name="Rectangle 5"/>
          <p:cNvSpPr>
            <a:spLocks noGrp="1" noChangeArrowheads="1"/>
          </p:cNvSpPr>
          <p:nvPr>
            <p:ph type="sldNum" sz="quarter" idx="3"/>
          </p:nvPr>
        </p:nvSpPr>
        <p:spPr bwMode="auto">
          <a:xfrm>
            <a:off x="3957638" y="8807450"/>
            <a:ext cx="3027362" cy="463550"/>
          </a:xfrm>
          <a:prstGeom prst="rect">
            <a:avLst/>
          </a:prstGeom>
          <a:noFill/>
          <a:ln w="12700" cap="sq">
            <a:noFill/>
            <a:miter lim="800000"/>
            <a:headEnd type="none" w="sm" len="sm"/>
            <a:tailEnd type="none" w="sm" len="sm"/>
          </a:ln>
          <a:effectLst/>
        </p:spPr>
        <p:txBody>
          <a:bodyPr vert="horz" wrap="square" lIns="92885" tIns="46442" rIns="92885" bIns="46442" numCol="1" anchor="b" anchorCtr="0" compatLnSpc="1">
            <a:prstTxWarp prst="textNoShape">
              <a:avLst/>
            </a:prstTxWarp>
          </a:bodyPr>
          <a:lstStyle>
            <a:lvl1pPr algn="r" defTabSz="928688" eaLnBrk="1" hangingPunct="1">
              <a:defRPr sz="1200">
                <a:latin typeface="Arial" charset="0"/>
              </a:defRPr>
            </a:lvl1pPr>
          </a:lstStyle>
          <a:p>
            <a:fld id="{06D4684C-9D7F-AD40-B63E-334C995A033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eaLnBrk="1" hangingPunct="1">
              <a:defRPr sz="1200">
                <a:latin typeface="Arial" charset="0"/>
                <a:ea typeface="ＭＳ Ｐゴシック" charset="0"/>
                <a:cs typeface="ＭＳ Ｐゴシック" charset="0"/>
              </a:defRPr>
            </a:lvl1pPr>
          </a:lstStyle>
          <a:p>
            <a:pPr>
              <a:defRPr/>
            </a:pPr>
            <a:endParaRPr lang="en-US"/>
          </a:p>
        </p:txBody>
      </p:sp>
      <p:sp>
        <p:nvSpPr>
          <p:cNvPr id="30723" name="Rectangle 3"/>
          <p:cNvSpPr>
            <a:spLocks noGrp="1" noChangeArrowheads="1"/>
          </p:cNvSpPr>
          <p:nvPr>
            <p:ph type="dt" idx="1"/>
          </p:nvPr>
        </p:nvSpPr>
        <p:spPr bwMode="auto">
          <a:xfrm>
            <a:off x="3957638" y="0"/>
            <a:ext cx="3027362"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eaLnBrk="1" hangingPunct="1">
              <a:defRPr sz="1200">
                <a:latin typeface="Arial" charset="0"/>
                <a:ea typeface="ＭＳ Ｐゴシック" charset="0"/>
                <a:cs typeface="ＭＳ Ｐゴシック" charset="0"/>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5" name="Rectangle 5"/>
          <p:cNvSpPr>
            <a:spLocks noGrp="1" noChangeArrowheads="1"/>
          </p:cNvSpPr>
          <p:nvPr>
            <p:ph type="body" sz="quarter" idx="3"/>
          </p:nvPr>
        </p:nvSpPr>
        <p:spPr bwMode="auto">
          <a:xfrm>
            <a:off x="931863" y="4403725"/>
            <a:ext cx="5121275" cy="41719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30726" name="Rectangle 6"/>
          <p:cNvSpPr>
            <a:spLocks noGrp="1" noChangeArrowheads="1"/>
          </p:cNvSpPr>
          <p:nvPr>
            <p:ph type="ftr" sz="quarter" idx="4"/>
          </p:nvPr>
        </p:nvSpPr>
        <p:spPr bwMode="auto">
          <a:xfrm>
            <a:off x="0" y="8807450"/>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eaLnBrk="1" hangingPunct="1">
              <a:defRPr sz="1200">
                <a:latin typeface="Arial" charset="0"/>
                <a:ea typeface="ＭＳ Ｐゴシック" charset="0"/>
                <a:cs typeface="ＭＳ Ｐゴシック" charset="0"/>
              </a:defRPr>
            </a:lvl1pPr>
          </a:lstStyle>
          <a:p>
            <a:pPr>
              <a:defRPr/>
            </a:pPr>
            <a:endParaRPr lang="en-US"/>
          </a:p>
        </p:txBody>
      </p:sp>
      <p:sp>
        <p:nvSpPr>
          <p:cNvPr id="30727" name="Rectangle 7"/>
          <p:cNvSpPr>
            <a:spLocks noGrp="1" noChangeArrowheads="1"/>
          </p:cNvSpPr>
          <p:nvPr>
            <p:ph type="sldNum" sz="quarter" idx="5"/>
          </p:nvPr>
        </p:nvSpPr>
        <p:spPr bwMode="auto">
          <a:xfrm>
            <a:off x="3957638" y="8807450"/>
            <a:ext cx="3027362"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eaLnBrk="1" hangingPunct="1">
              <a:defRPr sz="1200">
                <a:latin typeface="Arial" charset="0"/>
              </a:defRPr>
            </a:lvl1pPr>
          </a:lstStyle>
          <a:p>
            <a:fld id="{D7F92FD6-E0E1-994E-AD19-6C97C6DD09D5}"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04" charset="0"/>
        <a:ea typeface="ＭＳ Ｐゴシック" charset="-128"/>
        <a:cs typeface="ＭＳ Ｐゴシック" charset="-128"/>
      </a:defRPr>
    </a:lvl1pPr>
    <a:lvl2pPr marL="37931725" indent="-37474525" algn="l" rtl="0" eaLnBrk="0" fontAlgn="base" hangingPunct="0">
      <a:spcBef>
        <a:spcPct val="30000"/>
      </a:spcBef>
      <a:spcAft>
        <a:spcPct val="0"/>
      </a:spcAft>
      <a:defRPr kumimoji="1" sz="1200" kern="1200">
        <a:solidFill>
          <a:schemeClr val="tx1"/>
        </a:solidFill>
        <a:latin typeface="Times New Roman" pitchFamily="-104" charset="0"/>
        <a:ea typeface="ＭＳ Ｐゴシック" pitchFamily="-104" charset="-128"/>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04" charset="0"/>
        <a:ea typeface="ＭＳ Ｐゴシック" pitchFamily="-104" charset="-128"/>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04" charset="0"/>
        <a:ea typeface="ＭＳ Ｐゴシック" pitchFamily="-104" charset="-128"/>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04" charset="0"/>
        <a:ea typeface="ＭＳ Ｐゴシック" pitchFamily="-10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ahoma" charset="0"/>
                <a:ea typeface="ＭＳ Ｐゴシック" charset="-128"/>
              </a:defRPr>
            </a:lvl1pPr>
            <a:lvl2pPr marL="37931725" indent="-37474525" defTabSz="928688">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fld id="{2808EBCB-3B4D-FE4A-860A-5792129A70D2}" type="slidenum">
              <a:rPr lang="en-US" altLang="en-US" sz="1200">
                <a:latin typeface="Arial" charset="0"/>
              </a:rPr>
              <a:pPr/>
              <a:t>44</a:t>
            </a:fld>
            <a:endParaRPr lang="en-US" altLang="en-US" sz="120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p:spPr>
        <p:txBody>
          <a:bodyPr wrap="none" anchor="ctr"/>
          <a:lstStyle/>
          <a:p>
            <a:pPr eaLnBrk="1" hangingPunct="1">
              <a:defRPr/>
            </a:pPr>
            <a:endParaRPr lang="en-US">
              <a:latin typeface="Tahoma" pitchFamily="-106" charset="0"/>
              <a:ea typeface="ＭＳ Ｐゴシック" pitchFamily="-106" charset="-128"/>
              <a:cs typeface="ＭＳ Ｐゴシック" pitchFamily="-106" charset="-128"/>
            </a:endParaRPr>
          </a:p>
        </p:txBody>
      </p:sp>
      <p:sp>
        <p:nvSpPr>
          <p:cNvPr id="5" name="Rectangle 4"/>
          <p:cNvSpPr>
            <a:spLocks noChangeArrowheads="1"/>
          </p:cNvSpPr>
          <p:nvPr/>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p:spPr>
        <p:txBody>
          <a:bodyPr wrap="none" anchor="ctr"/>
          <a:lstStyle/>
          <a:p>
            <a:pPr eaLnBrk="1" hangingPunct="1">
              <a:defRPr/>
            </a:pPr>
            <a:endParaRPr lang="en-US">
              <a:latin typeface="Tahoma" pitchFamily="-106" charset="0"/>
              <a:ea typeface="ＭＳ Ｐゴシック" pitchFamily="-106" charset="-128"/>
              <a:cs typeface="ＭＳ Ｐゴシック" pitchFamily="-106" charset="-128"/>
            </a:endParaRPr>
          </a:p>
        </p:txBody>
      </p:sp>
      <p:sp>
        <p:nvSpPr>
          <p:cNvPr id="301058" name="Rectangle 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30105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104" charset="2"/>
              <a:buNone/>
              <a:defRPr/>
            </a:lvl1pPr>
          </a:lstStyle>
          <a:p>
            <a:r>
              <a:rPr lang="en-US"/>
              <a:t>Click to edit Master subtitle style</a:t>
            </a:r>
          </a:p>
        </p:txBody>
      </p:sp>
      <p:sp>
        <p:nvSpPr>
          <p:cNvPr id="6" name="Rectangle 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latin typeface="Tahoma" charset="0"/>
                <a:ea typeface="ＭＳ Ｐゴシック" charset="0"/>
                <a:cs typeface="ＭＳ Ｐゴシック" charset="0"/>
              </a:defRPr>
            </a:lvl1pPr>
          </a:lstStyle>
          <a:p>
            <a:pPr>
              <a:defRPr/>
            </a:pPr>
            <a:endParaRPr lang="en-US"/>
          </a:p>
        </p:txBody>
      </p:sp>
      <p:sp>
        <p:nvSpPr>
          <p:cNvPr id="7" name="Rectangle 5"/>
          <p:cNvSpPr>
            <a:spLocks noGrp="1" noChangeArrowheads="1"/>
          </p:cNvSpPr>
          <p:nvPr>
            <p:ph type="ftr" sz="quarter" idx="11"/>
          </p:nvPr>
        </p:nvSpPr>
        <p:spPr>
          <a:xfrm>
            <a:off x="2921000" y="6248400"/>
            <a:ext cx="3403600" cy="457200"/>
          </a:xfrm>
        </p:spPr>
        <p:txBody>
          <a:bodyPr/>
          <a:lstStyle>
            <a:lvl1pPr>
              <a:defRPr>
                <a:solidFill>
                  <a:schemeClr val="bg2"/>
                </a:solidFill>
              </a:defRPr>
            </a:lvl1pPr>
          </a:lstStyle>
          <a:p>
            <a:pPr>
              <a:defRPr/>
            </a:pPr>
            <a:r>
              <a:rPr lang="en-US" altLang="en-US"/>
              <a:t>CIS 301 --- Program Logic - Conditionals and Loops</a:t>
            </a:r>
          </a:p>
        </p:txBody>
      </p:sp>
      <p:sp>
        <p:nvSpPr>
          <p:cNvPr id="8" name="Rectangle 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A1837681-D94D-DD47-A4CE-B8510D1630BD}" type="slidenum">
              <a:rPr lang="en-US" altLang="en-US"/>
              <a:pPr/>
              <a:t>‹#›</a:t>
            </a:fld>
            <a:endParaRPr lang="en-US" altLang="en-US"/>
          </a:p>
        </p:txBody>
      </p:sp>
    </p:spTree>
    <p:extLst>
      <p:ext uri="{BB962C8B-B14F-4D97-AF65-F5344CB8AC3E}">
        <p14:creationId xmlns:p14="http://schemas.microsoft.com/office/powerpoint/2010/main" val="70472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en-US"/>
              <a:t>CIS 301 --- Program Logic - Conditionals and Loops</a:t>
            </a:r>
          </a:p>
        </p:txBody>
      </p:sp>
      <p:sp>
        <p:nvSpPr>
          <p:cNvPr id="5" name="Rectangle 7"/>
          <p:cNvSpPr>
            <a:spLocks noGrp="1" noChangeArrowheads="1"/>
          </p:cNvSpPr>
          <p:nvPr>
            <p:ph type="sldNum" sz="quarter" idx="11"/>
          </p:nvPr>
        </p:nvSpPr>
        <p:spPr>
          <a:ln/>
        </p:spPr>
        <p:txBody>
          <a:bodyPr/>
          <a:lstStyle>
            <a:lvl1pPr>
              <a:defRPr/>
            </a:lvl1pPr>
          </a:lstStyle>
          <a:p>
            <a:fld id="{CEEBBA53-4606-DB49-A4F6-EAAB60E6F72A}" type="slidenum">
              <a:rPr lang="en-US" altLang="en-US"/>
              <a:pPr/>
              <a:t>‹#›</a:t>
            </a:fld>
            <a:endParaRPr lang="en-US" altLang="en-US"/>
          </a:p>
        </p:txBody>
      </p:sp>
    </p:spTree>
    <p:extLst>
      <p:ext uri="{BB962C8B-B14F-4D97-AF65-F5344CB8AC3E}">
        <p14:creationId xmlns:p14="http://schemas.microsoft.com/office/powerpoint/2010/main" val="690896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en-US"/>
              <a:t>CIS 301 --- Program Logic - Conditionals and Loops</a:t>
            </a:r>
          </a:p>
        </p:txBody>
      </p:sp>
      <p:sp>
        <p:nvSpPr>
          <p:cNvPr id="5" name="Rectangle 7"/>
          <p:cNvSpPr>
            <a:spLocks noGrp="1" noChangeArrowheads="1"/>
          </p:cNvSpPr>
          <p:nvPr>
            <p:ph type="sldNum" sz="quarter" idx="11"/>
          </p:nvPr>
        </p:nvSpPr>
        <p:spPr>
          <a:ln/>
        </p:spPr>
        <p:txBody>
          <a:bodyPr/>
          <a:lstStyle>
            <a:lvl1pPr>
              <a:defRPr/>
            </a:lvl1pPr>
          </a:lstStyle>
          <a:p>
            <a:fld id="{08A0F23B-8271-804E-9E74-1FCC75D18069}" type="slidenum">
              <a:rPr lang="en-US" altLang="en-US"/>
              <a:pPr/>
              <a:t>‹#›</a:t>
            </a:fld>
            <a:endParaRPr lang="en-US" altLang="en-US"/>
          </a:p>
        </p:txBody>
      </p:sp>
    </p:spTree>
    <p:extLst>
      <p:ext uri="{BB962C8B-B14F-4D97-AF65-F5344CB8AC3E}">
        <p14:creationId xmlns:p14="http://schemas.microsoft.com/office/powerpoint/2010/main" val="448942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153400" cy="11430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40005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838700" y="1524000"/>
            <a:ext cx="4000500" cy="4876800"/>
          </a:xfrm>
        </p:spPr>
        <p:txBody>
          <a:bodyPr/>
          <a:lstStyle/>
          <a:p>
            <a:pPr lvl="0"/>
            <a:endParaRPr lang="en-US" noProof="0"/>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en-US"/>
              <a:t>CIS 301 --- Program Logic - Conditionals and Loops</a:t>
            </a:r>
          </a:p>
        </p:txBody>
      </p:sp>
      <p:sp>
        <p:nvSpPr>
          <p:cNvPr id="6" name="Rectangle 7"/>
          <p:cNvSpPr>
            <a:spLocks noGrp="1" noChangeArrowheads="1"/>
          </p:cNvSpPr>
          <p:nvPr>
            <p:ph type="sldNum" sz="quarter" idx="11"/>
          </p:nvPr>
        </p:nvSpPr>
        <p:spPr>
          <a:ln/>
        </p:spPr>
        <p:txBody>
          <a:bodyPr/>
          <a:lstStyle>
            <a:lvl1pPr>
              <a:defRPr/>
            </a:lvl1pPr>
          </a:lstStyle>
          <a:p>
            <a:fld id="{C9E42EFC-71E0-DF4D-9F7D-409AE5305129}" type="slidenum">
              <a:rPr lang="en-US" altLang="en-US"/>
              <a:pPr/>
              <a:t>‹#›</a:t>
            </a:fld>
            <a:endParaRPr lang="en-US" altLang="en-US"/>
          </a:p>
        </p:txBody>
      </p:sp>
    </p:spTree>
    <p:extLst>
      <p:ext uri="{BB962C8B-B14F-4D97-AF65-F5344CB8AC3E}">
        <p14:creationId xmlns:p14="http://schemas.microsoft.com/office/powerpoint/2010/main" val="1263453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153400" cy="1143000"/>
          </a:xfrm>
        </p:spPr>
        <p:txBody>
          <a:bodyPr/>
          <a:lstStyle/>
          <a:p>
            <a:r>
              <a:rPr lang="en-US"/>
              <a:t>Click to edit Master title style</a:t>
            </a:r>
          </a:p>
        </p:txBody>
      </p:sp>
      <p:sp>
        <p:nvSpPr>
          <p:cNvPr id="3" name="Content Placeholder 2"/>
          <p:cNvSpPr>
            <a:spLocks noGrp="1"/>
          </p:cNvSpPr>
          <p:nvPr>
            <p:ph sz="half" idx="1"/>
          </p:nvPr>
        </p:nvSpPr>
        <p:spPr>
          <a:xfrm>
            <a:off x="685800" y="1524000"/>
            <a:ext cx="81534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4038600"/>
            <a:ext cx="81534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en-US"/>
              <a:t>CIS 301 --- Program Logic - Conditionals and Loops</a:t>
            </a:r>
          </a:p>
        </p:txBody>
      </p:sp>
      <p:sp>
        <p:nvSpPr>
          <p:cNvPr id="6" name="Rectangle 7"/>
          <p:cNvSpPr>
            <a:spLocks noGrp="1" noChangeArrowheads="1"/>
          </p:cNvSpPr>
          <p:nvPr>
            <p:ph type="sldNum" sz="quarter" idx="11"/>
          </p:nvPr>
        </p:nvSpPr>
        <p:spPr>
          <a:ln/>
        </p:spPr>
        <p:txBody>
          <a:bodyPr/>
          <a:lstStyle>
            <a:lvl1pPr>
              <a:defRPr/>
            </a:lvl1pPr>
          </a:lstStyle>
          <a:p>
            <a:fld id="{EF4B0986-CA44-4249-8C92-1BF0D7471B38}" type="slidenum">
              <a:rPr lang="en-US" altLang="en-US"/>
              <a:pPr/>
              <a:t>‹#›</a:t>
            </a:fld>
            <a:endParaRPr lang="en-US" altLang="en-US"/>
          </a:p>
        </p:txBody>
      </p:sp>
    </p:spTree>
    <p:extLst>
      <p:ext uri="{BB962C8B-B14F-4D97-AF65-F5344CB8AC3E}">
        <p14:creationId xmlns:p14="http://schemas.microsoft.com/office/powerpoint/2010/main" val="53796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xfrm>
            <a:off x="-1" y="6553200"/>
            <a:ext cx="4309607" cy="304800"/>
          </a:xfrm>
          <a:ln/>
        </p:spPr>
        <p:txBody>
          <a:bodyPr/>
          <a:lstStyle>
            <a:lvl1pPr>
              <a:defRPr/>
            </a:lvl1pPr>
          </a:lstStyle>
          <a:p>
            <a:pPr>
              <a:defRPr/>
            </a:pPr>
            <a:r>
              <a:rPr lang="en-US" altLang="en-US"/>
              <a:t>CIS 301 --- Program Logic - Conditionals and Loops</a:t>
            </a:r>
          </a:p>
        </p:txBody>
      </p:sp>
      <p:sp>
        <p:nvSpPr>
          <p:cNvPr id="5" name="Rectangle 7"/>
          <p:cNvSpPr>
            <a:spLocks noGrp="1" noChangeArrowheads="1"/>
          </p:cNvSpPr>
          <p:nvPr>
            <p:ph type="sldNum" sz="quarter" idx="11"/>
          </p:nvPr>
        </p:nvSpPr>
        <p:spPr>
          <a:ln/>
        </p:spPr>
        <p:txBody>
          <a:bodyPr/>
          <a:lstStyle>
            <a:lvl1pPr>
              <a:defRPr/>
            </a:lvl1pPr>
          </a:lstStyle>
          <a:p>
            <a:fld id="{EEED1FB5-85A6-FD40-9207-C356CEB42AF6}" type="slidenum">
              <a:rPr lang="en-US" altLang="en-US"/>
              <a:pPr/>
              <a:t>‹#›</a:t>
            </a:fld>
            <a:endParaRPr lang="en-US" altLang="en-US"/>
          </a:p>
        </p:txBody>
      </p:sp>
    </p:spTree>
    <p:extLst>
      <p:ext uri="{BB962C8B-B14F-4D97-AF65-F5344CB8AC3E}">
        <p14:creationId xmlns:p14="http://schemas.microsoft.com/office/powerpoint/2010/main" val="161253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en-US"/>
              <a:t>CIS 301 --- Program Logic - Conditionals and Loops</a:t>
            </a:r>
          </a:p>
        </p:txBody>
      </p:sp>
      <p:sp>
        <p:nvSpPr>
          <p:cNvPr id="5" name="Rectangle 7"/>
          <p:cNvSpPr>
            <a:spLocks noGrp="1" noChangeArrowheads="1"/>
          </p:cNvSpPr>
          <p:nvPr>
            <p:ph type="sldNum" sz="quarter" idx="11"/>
          </p:nvPr>
        </p:nvSpPr>
        <p:spPr>
          <a:ln/>
        </p:spPr>
        <p:txBody>
          <a:bodyPr/>
          <a:lstStyle>
            <a:lvl1pPr>
              <a:defRPr/>
            </a:lvl1pPr>
          </a:lstStyle>
          <a:p>
            <a:fld id="{06D05E2F-C0AE-DC4F-AD78-C203665A6A13}" type="slidenum">
              <a:rPr lang="en-US" altLang="en-US"/>
              <a:pPr/>
              <a:t>‹#›</a:t>
            </a:fld>
            <a:endParaRPr lang="en-US" altLang="en-US"/>
          </a:p>
        </p:txBody>
      </p:sp>
    </p:spTree>
    <p:extLst>
      <p:ext uri="{BB962C8B-B14F-4D97-AF65-F5344CB8AC3E}">
        <p14:creationId xmlns:p14="http://schemas.microsoft.com/office/powerpoint/2010/main" val="56658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en-US"/>
              <a:t>CIS 301 --- Program Logic - Conditionals and Loops</a:t>
            </a:r>
          </a:p>
        </p:txBody>
      </p:sp>
      <p:sp>
        <p:nvSpPr>
          <p:cNvPr id="6" name="Rectangle 7"/>
          <p:cNvSpPr>
            <a:spLocks noGrp="1" noChangeArrowheads="1"/>
          </p:cNvSpPr>
          <p:nvPr>
            <p:ph type="sldNum" sz="quarter" idx="11"/>
          </p:nvPr>
        </p:nvSpPr>
        <p:spPr>
          <a:ln/>
        </p:spPr>
        <p:txBody>
          <a:bodyPr/>
          <a:lstStyle>
            <a:lvl1pPr>
              <a:defRPr/>
            </a:lvl1pPr>
          </a:lstStyle>
          <a:p>
            <a:fld id="{5F34F49E-A476-4743-B950-8A6D5C4E9063}" type="slidenum">
              <a:rPr lang="en-US" altLang="en-US"/>
              <a:pPr/>
              <a:t>‹#›</a:t>
            </a:fld>
            <a:endParaRPr lang="en-US" altLang="en-US"/>
          </a:p>
        </p:txBody>
      </p:sp>
    </p:spTree>
    <p:extLst>
      <p:ext uri="{BB962C8B-B14F-4D97-AF65-F5344CB8AC3E}">
        <p14:creationId xmlns:p14="http://schemas.microsoft.com/office/powerpoint/2010/main" val="72500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a:t>CIS 301 --- Program Logic - Conditionals and Loops</a:t>
            </a:r>
          </a:p>
        </p:txBody>
      </p:sp>
      <p:sp>
        <p:nvSpPr>
          <p:cNvPr id="8" name="Rectangle 7"/>
          <p:cNvSpPr>
            <a:spLocks noGrp="1" noChangeArrowheads="1"/>
          </p:cNvSpPr>
          <p:nvPr>
            <p:ph type="sldNum" sz="quarter" idx="11"/>
          </p:nvPr>
        </p:nvSpPr>
        <p:spPr>
          <a:ln/>
        </p:spPr>
        <p:txBody>
          <a:bodyPr/>
          <a:lstStyle>
            <a:lvl1pPr>
              <a:defRPr/>
            </a:lvl1pPr>
          </a:lstStyle>
          <a:p>
            <a:fld id="{5B14336B-FEDA-F64D-B517-27E7D88FF3AA}" type="slidenum">
              <a:rPr lang="en-US" altLang="en-US"/>
              <a:pPr/>
              <a:t>‹#›</a:t>
            </a:fld>
            <a:endParaRPr lang="en-US" altLang="en-US"/>
          </a:p>
        </p:txBody>
      </p:sp>
    </p:spTree>
    <p:extLst>
      <p:ext uri="{BB962C8B-B14F-4D97-AF65-F5344CB8AC3E}">
        <p14:creationId xmlns:p14="http://schemas.microsoft.com/office/powerpoint/2010/main" val="25902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pPr>
              <a:defRPr/>
            </a:pPr>
            <a:r>
              <a:rPr lang="en-US" altLang="en-US"/>
              <a:t>CIS 301 --- Program Logic - Conditionals and Loops</a:t>
            </a:r>
          </a:p>
        </p:txBody>
      </p:sp>
      <p:sp>
        <p:nvSpPr>
          <p:cNvPr id="4" name="Rectangle 7"/>
          <p:cNvSpPr>
            <a:spLocks noGrp="1" noChangeArrowheads="1"/>
          </p:cNvSpPr>
          <p:nvPr>
            <p:ph type="sldNum" sz="quarter" idx="11"/>
          </p:nvPr>
        </p:nvSpPr>
        <p:spPr>
          <a:ln/>
        </p:spPr>
        <p:txBody>
          <a:bodyPr/>
          <a:lstStyle>
            <a:lvl1pPr>
              <a:defRPr/>
            </a:lvl1pPr>
          </a:lstStyle>
          <a:p>
            <a:fld id="{DD8DCBE0-602D-9B40-A846-644BC1FDEA02}" type="slidenum">
              <a:rPr lang="en-US" altLang="en-US"/>
              <a:pPr/>
              <a:t>‹#›</a:t>
            </a:fld>
            <a:endParaRPr lang="en-US" altLang="en-US"/>
          </a:p>
        </p:txBody>
      </p:sp>
    </p:spTree>
    <p:extLst>
      <p:ext uri="{BB962C8B-B14F-4D97-AF65-F5344CB8AC3E}">
        <p14:creationId xmlns:p14="http://schemas.microsoft.com/office/powerpoint/2010/main" val="43876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ltLang="en-US"/>
              <a:t>CIS 301 --- Program Logic - Conditionals and Loops</a:t>
            </a:r>
          </a:p>
        </p:txBody>
      </p:sp>
      <p:sp>
        <p:nvSpPr>
          <p:cNvPr id="3" name="Rectangle 7"/>
          <p:cNvSpPr>
            <a:spLocks noGrp="1" noChangeArrowheads="1"/>
          </p:cNvSpPr>
          <p:nvPr>
            <p:ph type="sldNum" sz="quarter" idx="11"/>
          </p:nvPr>
        </p:nvSpPr>
        <p:spPr>
          <a:ln/>
        </p:spPr>
        <p:txBody>
          <a:bodyPr/>
          <a:lstStyle>
            <a:lvl1pPr>
              <a:defRPr/>
            </a:lvl1pPr>
          </a:lstStyle>
          <a:p>
            <a:fld id="{F0D82E21-2223-D447-8CD5-E473F909CBD1}" type="slidenum">
              <a:rPr lang="en-US" altLang="en-US"/>
              <a:pPr/>
              <a:t>‹#›</a:t>
            </a:fld>
            <a:endParaRPr lang="en-US" altLang="en-US"/>
          </a:p>
        </p:txBody>
      </p:sp>
    </p:spTree>
    <p:extLst>
      <p:ext uri="{BB962C8B-B14F-4D97-AF65-F5344CB8AC3E}">
        <p14:creationId xmlns:p14="http://schemas.microsoft.com/office/powerpoint/2010/main" val="197777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en-US"/>
              <a:t>CIS 301 --- Program Logic - Conditionals and Loops</a:t>
            </a:r>
          </a:p>
        </p:txBody>
      </p:sp>
      <p:sp>
        <p:nvSpPr>
          <p:cNvPr id="6" name="Rectangle 7"/>
          <p:cNvSpPr>
            <a:spLocks noGrp="1" noChangeArrowheads="1"/>
          </p:cNvSpPr>
          <p:nvPr>
            <p:ph type="sldNum" sz="quarter" idx="11"/>
          </p:nvPr>
        </p:nvSpPr>
        <p:spPr>
          <a:ln/>
        </p:spPr>
        <p:txBody>
          <a:bodyPr/>
          <a:lstStyle>
            <a:lvl1pPr>
              <a:defRPr/>
            </a:lvl1pPr>
          </a:lstStyle>
          <a:p>
            <a:fld id="{D8CF8243-ED5F-B942-BF6A-FF35F8B64311}" type="slidenum">
              <a:rPr lang="en-US" altLang="en-US"/>
              <a:pPr/>
              <a:t>‹#›</a:t>
            </a:fld>
            <a:endParaRPr lang="en-US" altLang="en-US"/>
          </a:p>
        </p:txBody>
      </p:sp>
    </p:spTree>
    <p:extLst>
      <p:ext uri="{BB962C8B-B14F-4D97-AF65-F5344CB8AC3E}">
        <p14:creationId xmlns:p14="http://schemas.microsoft.com/office/powerpoint/2010/main" val="172593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en-US"/>
              <a:t>CIS 301 --- Program Logic - Conditionals and Loops</a:t>
            </a:r>
          </a:p>
        </p:txBody>
      </p:sp>
      <p:sp>
        <p:nvSpPr>
          <p:cNvPr id="6" name="Rectangle 7"/>
          <p:cNvSpPr>
            <a:spLocks noGrp="1" noChangeArrowheads="1"/>
          </p:cNvSpPr>
          <p:nvPr>
            <p:ph type="sldNum" sz="quarter" idx="11"/>
          </p:nvPr>
        </p:nvSpPr>
        <p:spPr>
          <a:ln/>
        </p:spPr>
        <p:txBody>
          <a:bodyPr/>
          <a:lstStyle>
            <a:lvl1pPr>
              <a:defRPr/>
            </a:lvl1pPr>
          </a:lstStyle>
          <a:p>
            <a:fld id="{6F027460-7BB6-F440-B9DB-D4FB21FC07B7}" type="slidenum">
              <a:rPr lang="en-US" altLang="en-US"/>
              <a:pPr/>
              <a:t>‹#›</a:t>
            </a:fld>
            <a:endParaRPr lang="en-US" altLang="en-US"/>
          </a:p>
        </p:txBody>
      </p:sp>
    </p:spTree>
    <p:extLst>
      <p:ext uri="{BB962C8B-B14F-4D97-AF65-F5344CB8AC3E}">
        <p14:creationId xmlns:p14="http://schemas.microsoft.com/office/powerpoint/2010/main" val="1676041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rot="-5400000">
            <a:off x="-2590800" y="3733800"/>
            <a:ext cx="5715000" cy="533400"/>
          </a:xfrm>
          <a:prstGeom prst="rect">
            <a:avLst/>
          </a:prstGeom>
          <a:gradFill rotWithShape="0">
            <a:gsLst>
              <a:gs pos="0">
                <a:srgbClr val="DDCBE7"/>
              </a:gs>
              <a:gs pos="100000">
                <a:srgbClr val="FFFFFF"/>
              </a:gs>
            </a:gsLst>
            <a:lin ang="5400000" scaled="1"/>
          </a:gradFill>
          <a:ln w="9525">
            <a:noFill/>
            <a:miter lim="800000"/>
            <a:headEnd/>
            <a:tailEnd/>
          </a:ln>
        </p:spPr>
        <p:txBody>
          <a:bodyPr wrap="none" anchor="ctr"/>
          <a:lstStyle/>
          <a:p>
            <a:pPr eaLnBrk="1" hangingPunct="1">
              <a:defRPr/>
            </a:pPr>
            <a:endParaRPr lang="en-US">
              <a:latin typeface="Tahoma" pitchFamily="-106" charset="0"/>
              <a:ea typeface="ＭＳ Ｐゴシック" pitchFamily="-106" charset="-128"/>
              <a:cs typeface="ＭＳ Ｐゴシック" pitchFamily="-106" charset="-128"/>
            </a:endParaRPr>
          </a:p>
        </p:txBody>
      </p:sp>
      <p:sp>
        <p:nvSpPr>
          <p:cNvPr id="1027" name="Rectangle 3"/>
          <p:cNvSpPr>
            <a:spLocks noChangeArrowheads="1"/>
          </p:cNvSpPr>
          <p:nvPr/>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p:spPr>
        <p:txBody>
          <a:bodyPr wrap="none" anchor="ctr"/>
          <a:lstStyle/>
          <a:p>
            <a:pPr eaLnBrk="1" hangingPunct="1">
              <a:defRPr/>
            </a:pPr>
            <a:endParaRPr lang="en-US">
              <a:latin typeface="Tahoma" pitchFamily="-106" charset="0"/>
              <a:ea typeface="ＭＳ Ｐゴシック" pitchFamily="-106" charset="-128"/>
              <a:cs typeface="ＭＳ Ｐゴシック" pitchFamily="-106" charset="-128"/>
            </a:endParaRPr>
          </a:p>
        </p:txBody>
      </p:sp>
      <p:sp>
        <p:nvSpPr>
          <p:cNvPr id="1028" name="Rectangle 4"/>
          <p:cNvSpPr>
            <a:spLocks noGrp="1" noChangeArrowheads="1"/>
          </p:cNvSpPr>
          <p:nvPr>
            <p:ph type="title"/>
          </p:nvPr>
        </p:nvSpPr>
        <p:spPr bwMode="auto">
          <a:xfrm>
            <a:off x="685800" y="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685800" y="1524000"/>
            <a:ext cx="815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0038" name="Rectangle 6"/>
          <p:cNvSpPr>
            <a:spLocks noGrp="1" noChangeArrowheads="1"/>
          </p:cNvSpPr>
          <p:nvPr>
            <p:ph type="ftr" sz="quarter" idx="3"/>
          </p:nvPr>
        </p:nvSpPr>
        <p:spPr bwMode="auto">
          <a:xfrm>
            <a:off x="-1" y="6553200"/>
            <a:ext cx="4261899"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solidFill>
                  <a:srgbClr val="D0B6DE"/>
                </a:solidFill>
                <a:latin typeface="Tahoma" charset="0"/>
                <a:ea typeface="ＭＳ Ｐゴシック" charset="-128"/>
                <a:cs typeface="+mn-cs"/>
              </a:defRPr>
            </a:lvl1pPr>
          </a:lstStyle>
          <a:p>
            <a:pPr>
              <a:defRPr/>
            </a:pPr>
            <a:r>
              <a:rPr lang="en-US" altLang="en-US"/>
              <a:t>CIS 301 --- Program Logic - Conditionals and Loops</a:t>
            </a:r>
          </a:p>
        </p:txBody>
      </p:sp>
      <p:sp>
        <p:nvSpPr>
          <p:cNvPr id="300039" name="Rectangle 7"/>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solidFill>
                  <a:srgbClr val="D0B6DE"/>
                </a:solidFill>
              </a:defRPr>
            </a:lvl1pPr>
          </a:lstStyle>
          <a:p>
            <a:fld id="{D2AB34CA-5B0E-2A4F-9182-E85B8AABB05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76"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Lst>
  <p:hf sldNum="0" hdr="0" dt="0"/>
  <p:txStyles>
    <p:titleStyle>
      <a:lvl1pPr algn="l" rtl="0" eaLnBrk="0" fontAlgn="base" hangingPunct="0">
        <a:spcBef>
          <a:spcPct val="0"/>
        </a:spcBef>
        <a:spcAft>
          <a:spcPct val="0"/>
        </a:spcAft>
        <a:defRPr sz="4400" b="1">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4400" b="1">
          <a:solidFill>
            <a:schemeClr val="tx1"/>
          </a:solidFill>
          <a:latin typeface="Microsoft Sans Serif" pitchFamily="-104" charset="0"/>
          <a:ea typeface="ＭＳ Ｐゴシック" charset="-128"/>
          <a:cs typeface="ＭＳ Ｐゴシック" charset="-128"/>
        </a:defRPr>
      </a:lvl2pPr>
      <a:lvl3pPr algn="l" rtl="0" eaLnBrk="0" fontAlgn="base" hangingPunct="0">
        <a:spcBef>
          <a:spcPct val="0"/>
        </a:spcBef>
        <a:spcAft>
          <a:spcPct val="0"/>
        </a:spcAft>
        <a:defRPr sz="4400" b="1">
          <a:solidFill>
            <a:schemeClr val="tx1"/>
          </a:solidFill>
          <a:latin typeface="Microsoft Sans Serif" pitchFamily="-104" charset="0"/>
          <a:ea typeface="ＭＳ Ｐゴシック" charset="-128"/>
          <a:cs typeface="ＭＳ Ｐゴシック" charset="-128"/>
        </a:defRPr>
      </a:lvl3pPr>
      <a:lvl4pPr algn="l" rtl="0" eaLnBrk="0" fontAlgn="base" hangingPunct="0">
        <a:spcBef>
          <a:spcPct val="0"/>
        </a:spcBef>
        <a:spcAft>
          <a:spcPct val="0"/>
        </a:spcAft>
        <a:defRPr sz="4400" b="1">
          <a:solidFill>
            <a:schemeClr val="tx1"/>
          </a:solidFill>
          <a:latin typeface="Microsoft Sans Serif" pitchFamily="-104" charset="0"/>
          <a:ea typeface="ＭＳ Ｐゴシック" charset="-128"/>
          <a:cs typeface="ＭＳ Ｐゴシック" charset="-128"/>
        </a:defRPr>
      </a:lvl4pPr>
      <a:lvl5pPr algn="l" rtl="0" eaLnBrk="0" fontAlgn="base" hangingPunct="0">
        <a:spcBef>
          <a:spcPct val="0"/>
        </a:spcBef>
        <a:spcAft>
          <a:spcPct val="0"/>
        </a:spcAft>
        <a:defRPr sz="4400" b="1">
          <a:solidFill>
            <a:schemeClr val="tx1"/>
          </a:solidFill>
          <a:latin typeface="Microsoft Sans Serif" pitchFamily="-104" charset="0"/>
          <a:ea typeface="ＭＳ Ｐゴシック" charset="-128"/>
          <a:cs typeface="ＭＳ Ｐゴシック" charset="-128"/>
        </a:defRPr>
      </a:lvl5pPr>
      <a:lvl6pPr marL="457200" algn="l" rtl="0" fontAlgn="base">
        <a:spcBef>
          <a:spcPct val="0"/>
        </a:spcBef>
        <a:spcAft>
          <a:spcPct val="0"/>
        </a:spcAft>
        <a:defRPr sz="4400" b="1">
          <a:solidFill>
            <a:schemeClr val="tx1"/>
          </a:solidFill>
          <a:latin typeface="Microsoft Sans Serif" pitchFamily="-104" charset="0"/>
        </a:defRPr>
      </a:lvl6pPr>
      <a:lvl7pPr marL="914400" algn="l" rtl="0" fontAlgn="base">
        <a:spcBef>
          <a:spcPct val="0"/>
        </a:spcBef>
        <a:spcAft>
          <a:spcPct val="0"/>
        </a:spcAft>
        <a:defRPr sz="4400" b="1">
          <a:solidFill>
            <a:schemeClr val="tx1"/>
          </a:solidFill>
          <a:latin typeface="Microsoft Sans Serif" pitchFamily="-104" charset="0"/>
        </a:defRPr>
      </a:lvl7pPr>
      <a:lvl8pPr marL="1371600" algn="l" rtl="0" fontAlgn="base">
        <a:spcBef>
          <a:spcPct val="0"/>
        </a:spcBef>
        <a:spcAft>
          <a:spcPct val="0"/>
        </a:spcAft>
        <a:defRPr sz="4400" b="1">
          <a:solidFill>
            <a:schemeClr val="tx1"/>
          </a:solidFill>
          <a:latin typeface="Microsoft Sans Serif" pitchFamily="-104" charset="0"/>
        </a:defRPr>
      </a:lvl8pPr>
      <a:lvl9pPr marL="1828800" algn="l" rtl="0" fontAlgn="base">
        <a:spcBef>
          <a:spcPct val="0"/>
        </a:spcBef>
        <a:spcAft>
          <a:spcPct val="0"/>
        </a:spcAft>
        <a:defRPr sz="4400" b="1">
          <a:solidFill>
            <a:schemeClr val="tx1"/>
          </a:solidFill>
          <a:latin typeface="Microsoft Sans Serif" pitchFamily="-104"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ea typeface="ＭＳ Ｐゴシック" pitchFamily="-104" charset="-128"/>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ea typeface="ＭＳ Ｐゴシック" pitchFamily="-104" charset="-128"/>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ea typeface="ＭＳ Ｐゴシック" pitchFamily="-104" charset="-128"/>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ea typeface="ＭＳ Ｐゴシック" pitchFamily="-104" charset="-128"/>
        </a:defRPr>
      </a:lvl5pPr>
      <a:lvl6pPr marL="2514600" indent="-228600" algn="l" rtl="0" fontAlgn="base">
        <a:spcBef>
          <a:spcPct val="20000"/>
        </a:spcBef>
        <a:spcAft>
          <a:spcPct val="0"/>
        </a:spcAft>
        <a:buClr>
          <a:schemeClr val="accent1"/>
        </a:buClr>
        <a:buSzPct val="50000"/>
        <a:buFont typeface="Wingdings" pitchFamily="-104" charset="2"/>
        <a:buChar char="n"/>
        <a:defRPr sz="2000">
          <a:solidFill>
            <a:schemeClr val="tx1"/>
          </a:solidFill>
          <a:latin typeface="+mn-lt"/>
          <a:ea typeface="ＭＳ Ｐゴシック" pitchFamily="-104" charset="-128"/>
        </a:defRPr>
      </a:lvl6pPr>
      <a:lvl7pPr marL="2971800" indent="-228600" algn="l" rtl="0" fontAlgn="base">
        <a:spcBef>
          <a:spcPct val="20000"/>
        </a:spcBef>
        <a:spcAft>
          <a:spcPct val="0"/>
        </a:spcAft>
        <a:buClr>
          <a:schemeClr val="accent1"/>
        </a:buClr>
        <a:buSzPct val="50000"/>
        <a:buFont typeface="Wingdings" pitchFamily="-104" charset="2"/>
        <a:buChar char="n"/>
        <a:defRPr sz="2000">
          <a:solidFill>
            <a:schemeClr val="tx1"/>
          </a:solidFill>
          <a:latin typeface="+mn-lt"/>
          <a:ea typeface="ＭＳ Ｐゴシック" pitchFamily="-104" charset="-128"/>
        </a:defRPr>
      </a:lvl7pPr>
      <a:lvl8pPr marL="3429000" indent="-228600" algn="l" rtl="0" fontAlgn="base">
        <a:spcBef>
          <a:spcPct val="20000"/>
        </a:spcBef>
        <a:spcAft>
          <a:spcPct val="0"/>
        </a:spcAft>
        <a:buClr>
          <a:schemeClr val="accent1"/>
        </a:buClr>
        <a:buSzPct val="50000"/>
        <a:buFont typeface="Wingdings" pitchFamily="-104" charset="2"/>
        <a:buChar char="n"/>
        <a:defRPr sz="2000">
          <a:solidFill>
            <a:schemeClr val="tx1"/>
          </a:solidFill>
          <a:latin typeface="+mn-lt"/>
          <a:ea typeface="ＭＳ Ｐゴシック" pitchFamily="-104" charset="-128"/>
        </a:defRPr>
      </a:lvl8pPr>
      <a:lvl9pPr marL="3886200" indent="-228600" algn="l" rtl="0" fontAlgn="base">
        <a:spcBef>
          <a:spcPct val="20000"/>
        </a:spcBef>
        <a:spcAft>
          <a:spcPct val="0"/>
        </a:spcAft>
        <a:buClr>
          <a:schemeClr val="accent1"/>
        </a:buClr>
        <a:buSzPct val="50000"/>
        <a:buFont typeface="Wingdings" pitchFamily="-104" charset="2"/>
        <a:buChar char="n"/>
        <a:defRPr sz="2000">
          <a:solidFill>
            <a:schemeClr val="tx1"/>
          </a:solidFill>
          <a:latin typeface="+mn-lt"/>
          <a:ea typeface="ＭＳ Ｐゴシック" pitchFamily="-10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hyperlink" Target="http://logika.sireum.org/dschmidt/04-programming-logic/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logika.sireum.org/dschmidt/06-loops-invariants-induction/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0"/>
            <a:ext cx="8330979" cy="1143000"/>
          </a:xfrm>
        </p:spPr>
        <p:txBody>
          <a:bodyPr/>
          <a:lstStyle/>
          <a:p>
            <a:r>
              <a:rPr lang="en-US" dirty="0"/>
              <a:t>Claim Transformer -- While-Loop</a:t>
            </a:r>
          </a:p>
        </p:txBody>
      </p:sp>
      <p:sp>
        <p:nvSpPr>
          <p:cNvPr id="4" name="Footer Placeholder 3"/>
          <p:cNvSpPr>
            <a:spLocks noGrp="1"/>
          </p:cNvSpPr>
          <p:nvPr>
            <p:ph type="ftr" sz="quarter" idx="10"/>
          </p:nvPr>
        </p:nvSpPr>
        <p:spPr/>
        <p:txBody>
          <a:bodyPr/>
          <a:lstStyle/>
          <a:p>
            <a:pPr>
              <a:defRPr/>
            </a:pPr>
            <a:r>
              <a:rPr lang="en-US" altLang="en-US"/>
              <a:t>CIS 301 --- Program Logic - Conditionals and Loops</a:t>
            </a:r>
          </a:p>
        </p:txBody>
      </p:sp>
      <p:grpSp>
        <p:nvGrpSpPr>
          <p:cNvPr id="18" name="Group 17"/>
          <p:cNvGrpSpPr/>
          <p:nvPr/>
        </p:nvGrpSpPr>
        <p:grpSpPr>
          <a:xfrm>
            <a:off x="1510524" y="2058947"/>
            <a:ext cx="2682957" cy="2413000"/>
            <a:chOff x="1510524" y="2058947"/>
            <a:chExt cx="2682957" cy="2413000"/>
          </a:xfrm>
        </p:grpSpPr>
        <p:sp>
          <p:nvSpPr>
            <p:cNvPr id="5" name="TextBox 5"/>
            <p:cNvSpPr txBox="1">
              <a:spLocks noChangeArrowheads="1"/>
            </p:cNvSpPr>
            <p:nvPr/>
          </p:nvSpPr>
          <p:spPr bwMode="auto">
            <a:xfrm>
              <a:off x="2107424" y="2541547"/>
              <a:ext cx="1383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400" dirty="0"/>
                <a:t>while (e)</a:t>
              </a:r>
            </a:p>
          </p:txBody>
        </p:sp>
        <p:sp>
          <p:nvSpPr>
            <p:cNvPr id="6" name="TextBox 6"/>
            <p:cNvSpPr txBox="1">
              <a:spLocks noChangeArrowheads="1"/>
            </p:cNvSpPr>
            <p:nvPr/>
          </p:nvSpPr>
          <p:spPr bwMode="auto">
            <a:xfrm>
              <a:off x="2526524" y="3455947"/>
              <a:ext cx="369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400"/>
                <a:t>C</a:t>
              </a:r>
            </a:p>
          </p:txBody>
        </p:sp>
        <p:sp>
          <p:nvSpPr>
            <p:cNvPr id="7" name="Down Arrow 7"/>
            <p:cNvSpPr>
              <a:spLocks noChangeArrowheads="1"/>
            </p:cNvSpPr>
            <p:nvPr/>
          </p:nvSpPr>
          <p:spPr bwMode="auto">
            <a:xfrm>
              <a:off x="2501124" y="2986047"/>
              <a:ext cx="469900" cy="520700"/>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8" name="Bent Arrow 7"/>
            <p:cNvSpPr/>
            <p:nvPr/>
          </p:nvSpPr>
          <p:spPr bwMode="auto">
            <a:xfrm rot="10800000">
              <a:off x="1815324" y="3925847"/>
              <a:ext cx="965200" cy="546100"/>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9" name="Down Arrow 9"/>
            <p:cNvSpPr>
              <a:spLocks noChangeArrowheads="1"/>
            </p:cNvSpPr>
            <p:nvPr/>
          </p:nvSpPr>
          <p:spPr bwMode="auto">
            <a:xfrm>
              <a:off x="2513824" y="2058947"/>
              <a:ext cx="469900" cy="520700"/>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10" name="Bent Arrow 9"/>
            <p:cNvSpPr/>
            <p:nvPr/>
          </p:nvSpPr>
          <p:spPr bwMode="auto">
            <a:xfrm>
              <a:off x="1510524" y="2630447"/>
              <a:ext cx="609600" cy="1765300"/>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11" name="Bent Arrow 10"/>
            <p:cNvSpPr/>
            <p:nvPr/>
          </p:nvSpPr>
          <p:spPr bwMode="auto">
            <a:xfrm rot="5400000">
              <a:off x="3310831" y="2871747"/>
              <a:ext cx="1060450" cy="704850"/>
            </a:xfrm>
            <a:prstGeom prst="bentArrow">
              <a:avLst>
                <a:gd name="adj1" fmla="val 34302"/>
                <a:gd name="adj2" fmla="val 28731"/>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grpSp>
      <p:sp>
        <p:nvSpPr>
          <p:cNvPr id="12" name="Curved Right Arrow 16"/>
          <p:cNvSpPr>
            <a:spLocks noChangeArrowheads="1"/>
          </p:cNvSpPr>
          <p:nvPr/>
        </p:nvSpPr>
        <p:spPr bwMode="auto">
          <a:xfrm>
            <a:off x="1891524" y="3151147"/>
            <a:ext cx="355600" cy="965200"/>
          </a:xfrm>
          <a:prstGeom prst="curvedRightArrow">
            <a:avLst>
              <a:gd name="adj1" fmla="val 24994"/>
              <a:gd name="adj2" fmla="val 50001"/>
              <a:gd name="adj3" fmla="val 25000"/>
            </a:avLst>
          </a:prstGeom>
          <a:solidFill>
            <a:schemeClr val="accent1"/>
          </a:solidFill>
          <a:ln w="9525">
            <a:solidFill>
              <a:schemeClr val="tx1"/>
            </a:solidFill>
            <a:miter lim="800000"/>
            <a:headEnd/>
            <a:tailEnd/>
          </a:ln>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13" name="Text Box 4"/>
          <p:cNvSpPr txBox="1">
            <a:spLocks noChangeArrowheads="1"/>
          </p:cNvSpPr>
          <p:nvPr/>
        </p:nvSpPr>
        <p:spPr bwMode="auto">
          <a:xfrm>
            <a:off x="482600" y="1242878"/>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While-loop can be viewed as repeated conditionals </a:t>
            </a:r>
            <a:r>
              <a:rPr lang="is-IS" altLang="en-US" sz="2000" dirty="0"/>
              <a:t>…</a:t>
            </a:r>
            <a:endParaRPr lang="en-US" altLang="en-US" sz="2000" dirty="0"/>
          </a:p>
        </p:txBody>
      </p:sp>
      <p:sp>
        <p:nvSpPr>
          <p:cNvPr id="15" name="Curved Right Arrow 16"/>
          <p:cNvSpPr>
            <a:spLocks noChangeArrowheads="1"/>
          </p:cNvSpPr>
          <p:nvPr/>
        </p:nvSpPr>
        <p:spPr bwMode="auto">
          <a:xfrm>
            <a:off x="749197" y="1871176"/>
            <a:ext cx="702284" cy="3070308"/>
          </a:xfrm>
          <a:prstGeom prst="curvedRightArrow">
            <a:avLst>
              <a:gd name="adj1" fmla="val 24994"/>
              <a:gd name="adj2" fmla="val 50001"/>
              <a:gd name="adj3" fmla="val 25000"/>
            </a:avLst>
          </a:prstGeom>
          <a:solidFill>
            <a:schemeClr val="accent1"/>
          </a:solidFill>
          <a:ln w="9525">
            <a:solidFill>
              <a:schemeClr val="tx1"/>
            </a:solidFill>
            <a:miter lim="800000"/>
            <a:headEnd/>
            <a:tailEnd/>
          </a:ln>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16" name="Content Placeholder 2"/>
          <p:cNvSpPr>
            <a:spLocks noGrp="1"/>
          </p:cNvSpPr>
          <p:nvPr>
            <p:ph idx="1"/>
          </p:nvPr>
        </p:nvSpPr>
        <p:spPr>
          <a:xfrm>
            <a:off x="4392140" y="1786393"/>
            <a:ext cx="4447059" cy="4876800"/>
          </a:xfrm>
        </p:spPr>
        <p:txBody>
          <a:bodyPr/>
          <a:lstStyle/>
          <a:p>
            <a:r>
              <a:rPr lang="en-US" altLang="en-US" sz="2000" dirty="0"/>
              <a:t>Execute statement </a:t>
            </a:r>
            <a:r>
              <a:rPr lang="en-US" altLang="en-US" sz="2000" b="1" dirty="0"/>
              <a:t>C</a:t>
            </a:r>
            <a:r>
              <a:rPr lang="en-US" altLang="en-US" sz="2000" dirty="0"/>
              <a:t> as long as loop-condition </a:t>
            </a:r>
            <a:r>
              <a:rPr lang="en-US" altLang="en-US" sz="2000" b="1" dirty="0"/>
              <a:t>e</a:t>
            </a:r>
            <a:r>
              <a:rPr lang="en-US" altLang="en-US" sz="2000" dirty="0"/>
              <a:t> is true, i.e., </a:t>
            </a:r>
            <a:br>
              <a:rPr lang="en-US" altLang="en-US" sz="2000" dirty="0"/>
            </a:br>
            <a:r>
              <a:rPr lang="en-US" altLang="en-US" sz="1600" dirty="0">
                <a:latin typeface="Menlo" charset="0"/>
                <a:ea typeface="Menlo" charset="0"/>
                <a:cs typeface="Menlo" charset="0"/>
              </a:rPr>
              <a:t>if (e) {</a:t>
            </a:r>
            <a:br>
              <a:rPr lang="en-US" altLang="en-US" sz="1600" dirty="0">
                <a:latin typeface="Menlo" charset="0"/>
                <a:ea typeface="Menlo" charset="0"/>
                <a:cs typeface="Menlo" charset="0"/>
              </a:rPr>
            </a:br>
            <a:r>
              <a:rPr lang="en-US" altLang="en-US" sz="1600" dirty="0">
                <a:latin typeface="Menlo" charset="0"/>
                <a:ea typeface="Menlo" charset="0"/>
                <a:cs typeface="Menlo" charset="0"/>
              </a:rPr>
              <a:t>  C</a:t>
            </a:r>
            <a:br>
              <a:rPr lang="en-US" altLang="en-US" sz="1600" dirty="0">
                <a:latin typeface="Menlo" charset="0"/>
                <a:ea typeface="Menlo" charset="0"/>
                <a:cs typeface="Menlo" charset="0"/>
              </a:rPr>
            </a:br>
            <a:r>
              <a:rPr lang="en-US" altLang="en-US" sz="1600" dirty="0">
                <a:latin typeface="Menlo" charset="0"/>
                <a:ea typeface="Menlo" charset="0"/>
                <a:cs typeface="Menlo" charset="0"/>
              </a:rPr>
              <a:t>  if (e) {</a:t>
            </a:r>
            <a:br>
              <a:rPr lang="en-US" altLang="en-US" sz="1600" dirty="0">
                <a:latin typeface="Menlo" charset="0"/>
                <a:ea typeface="Menlo" charset="0"/>
                <a:cs typeface="Menlo" charset="0"/>
              </a:rPr>
            </a:br>
            <a:r>
              <a:rPr lang="en-US" altLang="en-US" sz="1600" dirty="0">
                <a:latin typeface="Menlo" charset="0"/>
                <a:ea typeface="Menlo" charset="0"/>
                <a:cs typeface="Menlo" charset="0"/>
              </a:rPr>
              <a:t>    C</a:t>
            </a:r>
            <a:br>
              <a:rPr lang="en-US" altLang="en-US" sz="1600" dirty="0">
                <a:latin typeface="Menlo" charset="0"/>
                <a:ea typeface="Menlo" charset="0"/>
                <a:cs typeface="Menlo" charset="0"/>
              </a:rPr>
            </a:br>
            <a:r>
              <a:rPr lang="en-US" altLang="en-US" sz="1600" dirty="0">
                <a:latin typeface="Menlo" charset="0"/>
                <a:ea typeface="Menlo" charset="0"/>
                <a:cs typeface="Menlo" charset="0"/>
              </a:rPr>
              <a:t>    if (e) {</a:t>
            </a:r>
            <a:br>
              <a:rPr lang="en-US" altLang="en-US" sz="1600" dirty="0">
                <a:latin typeface="Menlo" charset="0"/>
                <a:ea typeface="Menlo" charset="0"/>
                <a:cs typeface="Menlo" charset="0"/>
              </a:rPr>
            </a:br>
            <a:r>
              <a:rPr lang="en-US" altLang="en-US" sz="1600" dirty="0">
                <a:latin typeface="Menlo" charset="0"/>
                <a:ea typeface="Menlo" charset="0"/>
                <a:cs typeface="Menlo" charset="0"/>
              </a:rPr>
              <a:t>      </a:t>
            </a:r>
            <a:r>
              <a:rPr lang="is-IS" altLang="en-US" sz="1600" dirty="0">
                <a:latin typeface="Menlo" charset="0"/>
                <a:ea typeface="Menlo" charset="0"/>
                <a:cs typeface="Menlo" charset="0"/>
              </a:rPr>
              <a:t>…</a:t>
            </a:r>
            <a:br>
              <a:rPr lang="en-US" altLang="en-US" sz="1600" dirty="0">
                <a:latin typeface="Menlo" charset="0"/>
                <a:ea typeface="Menlo" charset="0"/>
                <a:cs typeface="Menlo" charset="0"/>
              </a:rPr>
            </a:br>
            <a:r>
              <a:rPr lang="en-US" altLang="en-US" sz="1600" dirty="0">
                <a:latin typeface="Menlo" charset="0"/>
                <a:ea typeface="Menlo" charset="0"/>
                <a:cs typeface="Menlo" charset="0"/>
              </a:rPr>
              <a:t>    }</a:t>
            </a:r>
            <a:br>
              <a:rPr lang="en-US" altLang="en-US" sz="1600" dirty="0">
                <a:latin typeface="Menlo" charset="0"/>
                <a:ea typeface="Menlo" charset="0"/>
                <a:cs typeface="Menlo" charset="0"/>
              </a:rPr>
            </a:br>
            <a:r>
              <a:rPr lang="en-US" altLang="en-US" sz="1600" dirty="0">
                <a:latin typeface="Menlo" charset="0"/>
                <a:ea typeface="Menlo" charset="0"/>
                <a:cs typeface="Menlo" charset="0"/>
              </a:rPr>
              <a:t>  }</a:t>
            </a:r>
            <a:br>
              <a:rPr lang="en-US" altLang="en-US" sz="1600" dirty="0">
                <a:latin typeface="Menlo" charset="0"/>
                <a:ea typeface="Menlo" charset="0"/>
                <a:cs typeface="Menlo" charset="0"/>
              </a:rPr>
            </a:br>
            <a:r>
              <a:rPr lang="en-US" altLang="en-US" sz="1600" dirty="0">
                <a:latin typeface="Menlo" charset="0"/>
                <a:ea typeface="Menlo" charset="0"/>
                <a:cs typeface="Menlo" charset="0"/>
              </a:rPr>
              <a:t>}</a:t>
            </a:r>
          </a:p>
          <a:p>
            <a:r>
              <a:rPr lang="en-US" altLang="en-US" sz="2000" dirty="0"/>
              <a:t>Do not know when (or even if) it will terminate</a:t>
            </a:r>
          </a:p>
          <a:p>
            <a:r>
              <a:rPr lang="is-IS" altLang="en-US" sz="2000" dirty="0"/>
              <a:t>… need to summarize behavior</a:t>
            </a:r>
          </a:p>
          <a:p>
            <a:pPr lvl="1"/>
            <a:r>
              <a:rPr lang="is-IS" altLang="en-US" sz="1800" dirty="0"/>
              <a:t>inside loop body</a:t>
            </a:r>
          </a:p>
          <a:p>
            <a:pPr lvl="1"/>
            <a:r>
              <a:rPr lang="is-IS" altLang="en-US" sz="1800" dirty="0"/>
              <a:t>before and after loop</a:t>
            </a:r>
            <a:endParaRPr lang="en-US" altLang="en-US" sz="1800" dirty="0"/>
          </a:p>
        </p:txBody>
      </p:sp>
    </p:spTree>
    <p:extLst>
      <p:ext uri="{BB962C8B-B14F-4D97-AF65-F5344CB8AC3E}">
        <p14:creationId xmlns:p14="http://schemas.microsoft.com/office/powerpoint/2010/main" val="79056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uiExpand="1" build="p" bldLvl="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err="1">
                <a:latin typeface="Menlo" charset="0"/>
                <a:ea typeface="Menlo" charset="0"/>
                <a:cs typeface="Menlo" charset="0"/>
              </a:rPr>
              <a:t>mult</a:t>
            </a:r>
            <a:r>
              <a:rPr lang="en-US" altLang="en-US" dirty="0"/>
              <a:t> Example</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154113"/>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Add implementation</a:t>
            </a:r>
            <a:r>
              <a:rPr lang="is-IS" altLang="en-US" sz="2000" dirty="0"/>
              <a:t>…</a:t>
            </a:r>
            <a:endParaRPr lang="en-US" altLang="en-US" sz="2000" dirty="0"/>
          </a:p>
        </p:txBody>
      </p:sp>
      <p:sp>
        <p:nvSpPr>
          <p:cNvPr id="28677" name="TextBox 7"/>
          <p:cNvSpPr txBox="1">
            <a:spLocks noChangeArrowheads="1"/>
          </p:cNvSpPr>
          <p:nvPr/>
        </p:nvSpPr>
        <p:spPr bwMode="auto">
          <a:xfrm>
            <a:off x="469900" y="1785938"/>
            <a:ext cx="8356600" cy="3108543"/>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latin typeface="Menlo Regular" charset="0"/>
              </a:rPr>
              <a:t>def </a:t>
            </a:r>
            <a:r>
              <a:rPr lang="en-US" altLang="en-US" sz="1400" dirty="0" err="1">
                <a:latin typeface="Menlo Regular" charset="0"/>
              </a:rPr>
              <a:t>mult</a:t>
            </a:r>
            <a:r>
              <a:rPr lang="en-US" altLang="en-US" sz="1400" dirty="0">
                <a:latin typeface="Menlo Regular" charset="0"/>
              </a:rPr>
              <a:t>(m: Z, n: Z): Z = {</a:t>
            </a:r>
          </a:p>
          <a:p>
            <a:pPr eaLnBrk="1" hangingPunct="1"/>
            <a:r>
              <a:rPr lang="en-US" altLang="en-US" sz="1400" dirty="0">
                <a:latin typeface="Menlo Regular" charset="0"/>
              </a:rPr>
              <a:t>  l"""{</a:t>
            </a:r>
            <a:br>
              <a:rPr lang="en-US" altLang="en-US" sz="1400" dirty="0">
                <a:latin typeface="Menlo Regular" charset="0"/>
              </a:rPr>
            </a:br>
            <a:r>
              <a:rPr lang="en-US" altLang="en-US" sz="1400" dirty="0">
                <a:latin typeface="Menlo Regular" charset="0"/>
              </a:rPr>
              <a:t>    requires  m ≥ 0 ∧ n ≥ 0      // call this Pre below</a:t>
            </a:r>
            <a:br>
              <a:rPr lang="en-US" altLang="en-US" sz="1400" dirty="0">
                <a:latin typeface="Menlo Regular" charset="0"/>
              </a:rPr>
            </a:br>
            <a:r>
              <a:rPr lang="en-US" altLang="en-US" sz="1400" dirty="0">
                <a:latin typeface="Menlo Regular" charset="0"/>
              </a:rPr>
              <a:t>    ensures   result == m * n    // call this Post below</a:t>
            </a:r>
            <a:br>
              <a:rPr lang="en-US" altLang="en-US" sz="1400" dirty="0">
                <a:latin typeface="Menlo Regular" charset="0"/>
              </a:rPr>
            </a:br>
            <a:r>
              <a:rPr lang="en-US" altLang="en-US" sz="1400" dirty="0">
                <a:latin typeface="Menlo Regular" charset="0"/>
              </a:rPr>
              <a:t>  }"""</a:t>
            </a:r>
            <a:br>
              <a:rPr lang="en-US" altLang="en-US" sz="1400" dirty="0">
                <a:latin typeface="Menlo Regular" charset="0"/>
              </a:rPr>
            </a:br>
            <a:r>
              <a:rPr lang="en-US" altLang="en-US" sz="1400" dirty="0">
                <a:latin typeface="Menlo Regular" charset="0"/>
              </a:rPr>
              <a:t>  // loop variable initialization</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r: Z = 0</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Z = 0</a:t>
            </a:r>
            <a:br>
              <a:rPr lang="en-US" altLang="en-US" sz="1400" dirty="0">
                <a:latin typeface="Menlo Regular" charset="0"/>
              </a:rPr>
            </a:br>
            <a:r>
              <a:rPr lang="en-US" altLang="en-US" sz="1400" dirty="0">
                <a:latin typeface="Menlo Regular" charset="0"/>
              </a:rPr>
              <a:t>  while (</a:t>
            </a:r>
            <a:r>
              <a:rPr lang="en-US" altLang="en-US" sz="1400" dirty="0" err="1">
                <a:latin typeface="Menlo Regular" charset="0"/>
              </a:rPr>
              <a:t>i</a:t>
            </a:r>
            <a:r>
              <a:rPr lang="en-US" altLang="en-US" sz="1400" dirty="0">
                <a:latin typeface="Menlo Regular" charset="0"/>
              </a:rPr>
              <a:t> != n) {</a:t>
            </a:r>
            <a:br>
              <a:rPr lang="en-US" altLang="en-US" sz="1400" dirty="0">
                <a:latin typeface="Menlo Regular" charset="0"/>
              </a:rPr>
            </a:br>
            <a:r>
              <a:rPr lang="en-US" altLang="en-US" sz="1400" dirty="0">
                <a:latin typeface="Menlo Regular" charset="0"/>
              </a:rPr>
              <a:t>    r = r + m</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 </a:t>
            </a:r>
            <a:r>
              <a:rPr lang="en-US" altLang="en-US" sz="1400" dirty="0" err="1">
                <a:latin typeface="Menlo Regular" charset="0"/>
              </a:rPr>
              <a:t>i</a:t>
            </a:r>
            <a:r>
              <a:rPr lang="en-US" altLang="en-US" sz="1400" dirty="0">
                <a:latin typeface="Menlo Regular" charset="0"/>
              </a:rPr>
              <a:t> + 1</a:t>
            </a:r>
            <a:br>
              <a:rPr lang="en-US" altLang="en-US" sz="1400" dirty="0">
                <a:latin typeface="Menlo Regular" charset="0"/>
              </a:rPr>
            </a:br>
            <a:r>
              <a:rPr lang="en-US" altLang="en-US" sz="1400" dirty="0">
                <a:latin typeface="Menlo Regular" charset="0"/>
              </a:rPr>
              <a:t>  }</a:t>
            </a:r>
            <a:br>
              <a:rPr lang="en-US" altLang="en-US" sz="1400" dirty="0">
                <a:latin typeface="Menlo Regular" charset="0"/>
              </a:rPr>
            </a:br>
            <a:r>
              <a:rPr lang="en-US" altLang="en-US" sz="1400" dirty="0">
                <a:latin typeface="Menlo Regular" charset="0"/>
              </a:rPr>
              <a:t>  return r</a:t>
            </a:r>
            <a:br>
              <a:rPr lang="en-US" altLang="en-US" sz="1400" dirty="0">
                <a:latin typeface="Menlo Regular" charset="0"/>
              </a:rPr>
            </a:br>
            <a:r>
              <a:rPr lang="en-US" altLang="en-US" sz="1400" dirty="0">
                <a:latin typeface="Menlo Regular" charset="0"/>
              </a:rPr>
              <a:t>}</a:t>
            </a:r>
          </a:p>
        </p:txBody>
      </p:sp>
    </p:spTree>
    <p:extLst>
      <p:ext uri="{BB962C8B-B14F-4D97-AF65-F5344CB8AC3E}">
        <p14:creationId xmlns:p14="http://schemas.microsoft.com/office/powerpoint/2010/main" val="961131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z="3600" dirty="0" err="1">
                <a:latin typeface="Menlo" charset="0"/>
                <a:ea typeface="Menlo" charset="0"/>
                <a:cs typeface="Menlo" charset="0"/>
              </a:rPr>
              <a:t>mult</a:t>
            </a:r>
            <a:r>
              <a:rPr lang="en-US" altLang="en-US" sz="3600" dirty="0"/>
              <a:t> Example – Documenting Loops</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154113"/>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Document loop modifications and invariants </a:t>
            </a:r>
            <a:r>
              <a:rPr lang="is-IS" altLang="en-US" sz="2000" dirty="0"/>
              <a:t>…</a:t>
            </a:r>
            <a:endParaRPr lang="en-US" altLang="en-US" sz="2000" dirty="0"/>
          </a:p>
        </p:txBody>
      </p:sp>
      <p:sp>
        <p:nvSpPr>
          <p:cNvPr id="28677" name="TextBox 7"/>
          <p:cNvSpPr txBox="1">
            <a:spLocks noChangeArrowheads="1"/>
          </p:cNvSpPr>
          <p:nvPr/>
        </p:nvSpPr>
        <p:spPr bwMode="auto">
          <a:xfrm>
            <a:off x="469900" y="1785938"/>
            <a:ext cx="8356600" cy="3539430"/>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latin typeface="Menlo Regular" charset="0"/>
              </a:rPr>
              <a:t>def </a:t>
            </a:r>
            <a:r>
              <a:rPr lang="en-US" altLang="en-US" sz="1400" dirty="0" err="1">
                <a:latin typeface="Menlo Regular" charset="0"/>
              </a:rPr>
              <a:t>mult</a:t>
            </a:r>
            <a:r>
              <a:rPr lang="en-US" altLang="en-US" sz="1400" dirty="0">
                <a:latin typeface="Menlo Regular" charset="0"/>
              </a:rPr>
              <a:t>(m: Z, n: Z): Z = {</a:t>
            </a:r>
          </a:p>
          <a:p>
            <a:pPr eaLnBrk="1" hangingPunct="1"/>
            <a:r>
              <a:rPr lang="en-US" altLang="en-US" sz="1400" dirty="0">
                <a:latin typeface="Menlo Regular" charset="0"/>
              </a:rPr>
              <a:t>  l"""{</a:t>
            </a:r>
            <a:br>
              <a:rPr lang="en-US" altLang="en-US" sz="1400" dirty="0">
                <a:latin typeface="Menlo Regular" charset="0"/>
              </a:rPr>
            </a:br>
            <a:r>
              <a:rPr lang="en-US" altLang="en-US" sz="1400" dirty="0">
                <a:latin typeface="Menlo Regular" charset="0"/>
              </a:rPr>
              <a:t>    requires  m ≥ 0 ∧ n ≥ 0      // call this Pre below</a:t>
            </a:r>
            <a:br>
              <a:rPr lang="en-US" altLang="en-US" sz="1400" dirty="0">
                <a:latin typeface="Menlo Regular" charset="0"/>
              </a:rPr>
            </a:br>
            <a:r>
              <a:rPr lang="en-US" altLang="en-US" sz="1400" dirty="0">
                <a:latin typeface="Menlo Regular" charset="0"/>
              </a:rPr>
              <a:t>    ensures   result == m * n    // call this Post below</a:t>
            </a:r>
            <a:br>
              <a:rPr lang="en-US" altLang="en-US" sz="1400" dirty="0">
                <a:latin typeface="Menlo Regular" charset="0"/>
              </a:rPr>
            </a:br>
            <a:r>
              <a:rPr lang="en-US" altLang="en-US" sz="1400" dirty="0">
                <a:latin typeface="Menlo Regular" charset="0"/>
              </a:rPr>
              <a:t>  }"""</a:t>
            </a:r>
            <a:br>
              <a:rPr lang="en-US" altLang="en-US" sz="1400" dirty="0">
                <a:latin typeface="Menlo Regular" charset="0"/>
              </a:rPr>
            </a:br>
            <a:r>
              <a:rPr lang="en-US" altLang="en-US" sz="1400" dirty="0">
                <a:latin typeface="Menlo Regular" charset="0"/>
              </a:rPr>
              <a:t>  // loop variable initialization</a:t>
            </a:r>
          </a:p>
          <a:p>
            <a:pPr eaLnBrk="1" hangingPunct="1"/>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r: Z = 0</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Z = 0</a:t>
            </a:r>
            <a:br>
              <a:rPr lang="en-US" altLang="en-US" sz="1400" dirty="0">
                <a:latin typeface="Menlo Regular" charset="0"/>
              </a:rPr>
            </a:br>
            <a:r>
              <a:rPr lang="en-US" altLang="en-US" sz="1400" dirty="0">
                <a:latin typeface="Menlo Regular" charset="0"/>
              </a:rPr>
              <a:t>  while (</a:t>
            </a:r>
            <a:r>
              <a:rPr lang="en-US" altLang="en-US" sz="1400" dirty="0" err="1">
                <a:latin typeface="Menlo Regular" charset="0"/>
              </a:rPr>
              <a:t>i</a:t>
            </a:r>
            <a:r>
              <a:rPr lang="en-US" altLang="en-US" sz="1400" dirty="0">
                <a:latin typeface="Menlo Regular" charset="0"/>
              </a:rPr>
              <a:t> != n) {               // call this B</a:t>
            </a:r>
            <a:br>
              <a:rPr lang="en-US" altLang="en-US" sz="1400" dirty="0">
                <a:latin typeface="Menlo Regular" charset="0"/>
              </a:rPr>
            </a:br>
            <a:r>
              <a:rPr lang="en-US" altLang="en-US" sz="1400" dirty="0">
                <a:latin typeface="Menlo Regular" charset="0"/>
              </a:rPr>
              <a:t>    </a:t>
            </a:r>
            <a:r>
              <a:rPr lang="de-DE" altLang="en-US" sz="1400" dirty="0">
                <a:latin typeface="Menlo Regular" charset="0"/>
              </a:rPr>
              <a:t>l"""{ invariant </a:t>
            </a:r>
            <a:r>
              <a:rPr lang="de-DE" altLang="en-US" sz="1400" dirty="0" err="1">
                <a:latin typeface="Menlo Regular" charset="0"/>
              </a:rPr>
              <a:t>r</a:t>
            </a:r>
            <a:r>
              <a:rPr lang="de-DE" altLang="en-US" sz="1400" dirty="0">
                <a:latin typeface="Menlo Regular" charset="0"/>
              </a:rPr>
              <a:t> == m * i   // </a:t>
            </a:r>
            <a:r>
              <a:rPr lang="de-DE" altLang="en-US" sz="1400" dirty="0" err="1">
                <a:latin typeface="Menlo Regular" charset="0"/>
              </a:rPr>
              <a:t>call</a:t>
            </a:r>
            <a:r>
              <a:rPr lang="de-DE" altLang="en-US" sz="1400" dirty="0">
                <a:latin typeface="Menlo Regular" charset="0"/>
              </a:rPr>
              <a:t> </a:t>
            </a:r>
            <a:r>
              <a:rPr lang="de-DE" altLang="en-US" sz="1400" dirty="0" err="1">
                <a:latin typeface="Menlo Regular" charset="0"/>
              </a:rPr>
              <a:t>this</a:t>
            </a:r>
            <a:r>
              <a:rPr lang="de-DE" altLang="en-US" sz="1400" dirty="0">
                <a:latin typeface="Menlo Regular" charset="0"/>
              </a:rPr>
              <a:t> I</a:t>
            </a:r>
            <a:br>
              <a:rPr lang="de-DE" altLang="en-US" sz="1400" dirty="0">
                <a:latin typeface="Menlo Regular" charset="0"/>
              </a:rPr>
            </a:br>
            <a:r>
              <a:rPr lang="de-DE" altLang="en-US" sz="1400" dirty="0">
                <a:latin typeface="Menlo Regular" charset="0"/>
              </a:rPr>
              <a:t>          </a:t>
            </a:r>
            <a:r>
              <a:rPr lang="de-DE" altLang="en-US" sz="1400" dirty="0" err="1">
                <a:latin typeface="Menlo Regular" charset="0"/>
              </a:rPr>
              <a:t>modifies</a:t>
            </a:r>
            <a:r>
              <a:rPr lang="de-DE" altLang="en-US" sz="1400" dirty="0">
                <a:latin typeface="Menlo Regular" charset="0"/>
              </a:rPr>
              <a:t> </a:t>
            </a:r>
            <a:r>
              <a:rPr lang="de-DE" altLang="en-US" sz="1400" dirty="0" err="1">
                <a:latin typeface="Menlo Regular" charset="0"/>
              </a:rPr>
              <a:t>r</a:t>
            </a:r>
            <a:r>
              <a:rPr lang="de-DE" altLang="en-US" sz="1400" dirty="0">
                <a:latin typeface="Menlo Regular" charset="0"/>
              </a:rPr>
              <a:t>, i                    }"""</a:t>
            </a:r>
            <a:br>
              <a:rPr lang="de-DE" altLang="en-US" sz="1400" dirty="0">
                <a:latin typeface="Menlo Regular" charset="0"/>
              </a:rPr>
            </a:br>
            <a:r>
              <a:rPr lang="en-US" altLang="en-US" sz="1400" dirty="0">
                <a:latin typeface="Menlo Regular" charset="0"/>
              </a:rPr>
              <a:t>    r = r + m</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 </a:t>
            </a:r>
            <a:r>
              <a:rPr lang="en-US" altLang="en-US" sz="1400" dirty="0" err="1">
                <a:latin typeface="Menlo Regular" charset="0"/>
              </a:rPr>
              <a:t>i</a:t>
            </a:r>
            <a:r>
              <a:rPr lang="en-US" altLang="en-US" sz="1400" dirty="0">
                <a:latin typeface="Menlo Regular" charset="0"/>
              </a:rPr>
              <a:t> + 1</a:t>
            </a:r>
            <a:br>
              <a:rPr lang="en-US" altLang="en-US" sz="1400" dirty="0">
                <a:latin typeface="Menlo Regular" charset="0"/>
              </a:rPr>
            </a:br>
            <a:r>
              <a:rPr lang="en-US" altLang="en-US" sz="1400" dirty="0">
                <a:latin typeface="Menlo Regular" charset="0"/>
              </a:rPr>
              <a:t>  }</a:t>
            </a:r>
            <a:br>
              <a:rPr lang="en-US" altLang="en-US" sz="1400" dirty="0">
                <a:latin typeface="Menlo Regular" charset="0"/>
              </a:rPr>
            </a:br>
            <a:r>
              <a:rPr lang="en-US" altLang="en-US" sz="1400" dirty="0">
                <a:latin typeface="Menlo Regular" charset="0"/>
              </a:rPr>
              <a:t>  return r</a:t>
            </a:r>
            <a:br>
              <a:rPr lang="en-US" altLang="en-US" sz="1400" dirty="0">
                <a:latin typeface="Menlo Regular" charset="0"/>
              </a:rPr>
            </a:br>
            <a:r>
              <a:rPr lang="en-US" altLang="en-US" sz="1400" dirty="0">
                <a:latin typeface="Menlo Regular" charset="0"/>
              </a:rPr>
              <a:t>}</a:t>
            </a:r>
          </a:p>
        </p:txBody>
      </p:sp>
      <p:sp>
        <p:nvSpPr>
          <p:cNvPr id="2" name="TextBox 1">
            <a:extLst>
              <a:ext uri="{FF2B5EF4-FFF2-40B4-BE49-F238E27FC236}">
                <a16:creationId xmlns:a16="http://schemas.microsoft.com/office/drawing/2014/main" id="{1B5619DA-EC7E-104D-A0D3-537B9DA31C3A}"/>
              </a:ext>
            </a:extLst>
          </p:cNvPr>
          <p:cNvSpPr txBox="1"/>
          <p:nvPr/>
        </p:nvSpPr>
        <p:spPr>
          <a:xfrm>
            <a:off x="746234" y="5370786"/>
            <a:ext cx="7420303" cy="523220"/>
          </a:xfrm>
          <a:prstGeom prst="rect">
            <a:avLst/>
          </a:prstGeom>
          <a:noFill/>
        </p:spPr>
        <p:txBody>
          <a:bodyPr wrap="square" rtlCol="0">
            <a:spAutoFit/>
          </a:bodyPr>
          <a:lstStyle/>
          <a:p>
            <a:r>
              <a:rPr lang="en-US" sz="1400" b="1" dirty="0"/>
              <a:t>Note: </a:t>
            </a:r>
            <a:r>
              <a:rPr lang="en-US" sz="1400" dirty="0"/>
              <a:t>typically one should try to think about the loop invariant before you design the body of the loop, but sometimes you interleaving the coding and the loop invariant design.   </a:t>
            </a:r>
          </a:p>
        </p:txBody>
      </p:sp>
      <p:sp>
        <p:nvSpPr>
          <p:cNvPr id="7" name="TextBox 6">
            <a:extLst>
              <a:ext uri="{FF2B5EF4-FFF2-40B4-BE49-F238E27FC236}">
                <a16:creationId xmlns:a16="http://schemas.microsoft.com/office/drawing/2014/main" id="{81421B85-22BE-ED40-92ED-CDB4BB01F423}"/>
              </a:ext>
            </a:extLst>
          </p:cNvPr>
          <p:cNvSpPr txBox="1"/>
          <p:nvPr/>
        </p:nvSpPr>
        <p:spPr>
          <a:xfrm>
            <a:off x="719958" y="5922579"/>
            <a:ext cx="7420303" cy="523220"/>
          </a:xfrm>
          <a:prstGeom prst="rect">
            <a:avLst/>
          </a:prstGeom>
          <a:noFill/>
        </p:spPr>
        <p:txBody>
          <a:bodyPr wrap="square" rtlCol="0">
            <a:spAutoFit/>
          </a:bodyPr>
          <a:lstStyle/>
          <a:p>
            <a:r>
              <a:rPr lang="en-US" sz="1400" b="1" dirty="0"/>
              <a:t>Note: </a:t>
            </a:r>
            <a:r>
              <a:rPr lang="en-US" sz="1400" dirty="0"/>
              <a:t>we will have a subsequent lecture that gives advice on how to come up with a loop invariant.</a:t>
            </a:r>
          </a:p>
        </p:txBody>
      </p:sp>
      <p:grpSp>
        <p:nvGrpSpPr>
          <p:cNvPr id="8" name="Group 7">
            <a:extLst>
              <a:ext uri="{FF2B5EF4-FFF2-40B4-BE49-F238E27FC236}">
                <a16:creationId xmlns:a16="http://schemas.microsoft.com/office/drawing/2014/main" id="{19BAB541-16FD-DA49-85BB-E84C0530FA9B}"/>
              </a:ext>
            </a:extLst>
          </p:cNvPr>
          <p:cNvGrpSpPr/>
          <p:nvPr/>
        </p:nvGrpSpPr>
        <p:grpSpPr>
          <a:xfrm>
            <a:off x="3668111" y="4081835"/>
            <a:ext cx="3941857" cy="1023157"/>
            <a:chOff x="6586643" y="3351366"/>
            <a:chExt cx="3941857" cy="1023157"/>
          </a:xfrm>
        </p:grpSpPr>
        <p:sp>
          <p:nvSpPr>
            <p:cNvPr id="9" name="Text Box 12">
              <a:extLst>
                <a:ext uri="{FF2B5EF4-FFF2-40B4-BE49-F238E27FC236}">
                  <a16:creationId xmlns:a16="http://schemas.microsoft.com/office/drawing/2014/main" id="{47C9A10B-9974-7242-9C24-C5B7C241BA91}"/>
                </a:ext>
              </a:extLst>
            </p:cNvPr>
            <p:cNvSpPr txBox="1">
              <a:spLocks noChangeArrowheads="1"/>
            </p:cNvSpPr>
            <p:nvPr/>
          </p:nvSpPr>
          <p:spPr bwMode="auto">
            <a:xfrm>
              <a:off x="8229367" y="3851303"/>
              <a:ext cx="2299133" cy="52322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Document loop invariant and loop modifies clause</a:t>
              </a:r>
            </a:p>
          </p:txBody>
        </p:sp>
        <p:sp>
          <p:nvSpPr>
            <p:cNvPr id="10" name="Line 13">
              <a:extLst>
                <a:ext uri="{FF2B5EF4-FFF2-40B4-BE49-F238E27FC236}">
                  <a16:creationId xmlns:a16="http://schemas.microsoft.com/office/drawing/2014/main" id="{83BB8608-00FE-5D46-8702-16AF295647FF}"/>
                </a:ext>
              </a:extLst>
            </p:cNvPr>
            <p:cNvSpPr>
              <a:spLocks noChangeShapeType="1"/>
            </p:cNvSpPr>
            <p:nvPr/>
          </p:nvSpPr>
          <p:spPr bwMode="auto">
            <a:xfrm flipH="1" flipV="1">
              <a:off x="6586643" y="3351366"/>
              <a:ext cx="1996965" cy="500675"/>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Tree>
    <p:extLst>
      <p:ext uri="{BB962C8B-B14F-4D97-AF65-F5344CB8AC3E}">
        <p14:creationId xmlns:p14="http://schemas.microsoft.com/office/powerpoint/2010/main" val="51304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err="1">
                <a:latin typeface="Menlo" charset="0"/>
                <a:ea typeface="Menlo" charset="0"/>
                <a:cs typeface="Menlo" charset="0"/>
              </a:rPr>
              <a:t>mult</a:t>
            </a:r>
            <a:r>
              <a:rPr lang="en-US" altLang="en-US" dirty="0"/>
              <a:t> Example</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7" y="1154113"/>
            <a:ext cx="8569379" cy="738664"/>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t>The loop modifies clause is necessary to indicate what facts may be invalidated by a loop, i.e., </a:t>
            </a:r>
            <a:r>
              <a:rPr lang="en-US" altLang="en-US" sz="1400" b="1" dirty="0"/>
              <a:t>facts about variables modified in the loop cannot be automatically carried over within the loop or without it.</a:t>
            </a:r>
            <a:r>
              <a:rPr lang="is-IS" altLang="en-US" sz="1400" b="1" dirty="0"/>
              <a:t>…</a:t>
            </a:r>
            <a:endParaRPr lang="en-US" altLang="en-US" sz="1400" b="1" dirty="0"/>
          </a:p>
        </p:txBody>
      </p:sp>
      <p:sp>
        <p:nvSpPr>
          <p:cNvPr id="28677" name="TextBox 7"/>
          <p:cNvSpPr txBox="1">
            <a:spLocks noChangeArrowheads="1"/>
          </p:cNvSpPr>
          <p:nvPr/>
        </p:nvSpPr>
        <p:spPr bwMode="auto">
          <a:xfrm>
            <a:off x="469900" y="1985628"/>
            <a:ext cx="8356600" cy="3970318"/>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latin typeface="Menlo Regular" charset="0"/>
              </a:rPr>
              <a:t>def </a:t>
            </a:r>
            <a:r>
              <a:rPr lang="en-US" altLang="en-US" sz="1400" dirty="0" err="1">
                <a:latin typeface="Menlo Regular" charset="0"/>
              </a:rPr>
              <a:t>mult</a:t>
            </a:r>
            <a:r>
              <a:rPr lang="en-US" altLang="en-US" sz="1400" dirty="0">
                <a:latin typeface="Menlo Regular" charset="0"/>
              </a:rPr>
              <a:t>(m: Z, n: Z): Z = {</a:t>
            </a:r>
          </a:p>
          <a:p>
            <a:pPr eaLnBrk="1" hangingPunct="1"/>
            <a:r>
              <a:rPr lang="en-US" altLang="en-US" sz="1400" dirty="0">
                <a:latin typeface="Menlo Regular" charset="0"/>
              </a:rPr>
              <a:t>  l"""{</a:t>
            </a:r>
            <a:br>
              <a:rPr lang="en-US" altLang="en-US" sz="1400" dirty="0">
                <a:latin typeface="Menlo Regular" charset="0"/>
              </a:rPr>
            </a:br>
            <a:r>
              <a:rPr lang="en-US" altLang="en-US" sz="1400" dirty="0">
                <a:latin typeface="Menlo Regular" charset="0"/>
              </a:rPr>
              <a:t>    requires  m ≥ 0 ∧ n ≥ 0      // call this Pre below</a:t>
            </a:r>
            <a:br>
              <a:rPr lang="en-US" altLang="en-US" sz="1400" dirty="0">
                <a:latin typeface="Menlo Regular" charset="0"/>
              </a:rPr>
            </a:br>
            <a:r>
              <a:rPr lang="en-US" altLang="en-US" sz="1400" dirty="0">
                <a:latin typeface="Menlo Regular" charset="0"/>
              </a:rPr>
              <a:t>    ensures   result == m * n    // call this Post below</a:t>
            </a:r>
            <a:br>
              <a:rPr lang="en-US" altLang="en-US" sz="1400" dirty="0">
                <a:latin typeface="Menlo Regular" charset="0"/>
              </a:rPr>
            </a:br>
            <a:r>
              <a:rPr lang="en-US" altLang="en-US" sz="1400" dirty="0">
                <a:latin typeface="Menlo Regular" charset="0"/>
              </a:rPr>
              <a:t>  }"""</a:t>
            </a:r>
            <a:br>
              <a:rPr lang="en-US" altLang="en-US" sz="1400" dirty="0">
                <a:latin typeface="Menlo Regular" charset="0"/>
              </a:rPr>
            </a:br>
            <a:r>
              <a:rPr lang="en-US" altLang="en-US" sz="1400" dirty="0">
                <a:latin typeface="Menlo Regular" charset="0"/>
              </a:rPr>
              <a:t>  // loop variable initialization</a:t>
            </a:r>
          </a:p>
          <a:p>
            <a:pPr eaLnBrk="1" hangingPunct="1"/>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r: Z = 0  </a:t>
            </a:r>
            <a:r>
              <a:rPr lang="en-US" altLang="en-US" sz="1400" dirty="0">
                <a:solidFill>
                  <a:srgbClr val="FF0000"/>
                </a:solidFill>
                <a:latin typeface="Menlo Regular" charset="0"/>
              </a:rPr>
              <a:t>// we know r == 0 here</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Z = 0</a:t>
            </a:r>
            <a:br>
              <a:rPr lang="en-US" altLang="en-US" sz="1400" dirty="0">
                <a:latin typeface="Menlo Regular" charset="0"/>
              </a:rPr>
            </a:br>
            <a:r>
              <a:rPr lang="en-US" altLang="en-US" sz="1400" dirty="0">
                <a:latin typeface="Menlo Regular" charset="0"/>
              </a:rPr>
              <a:t>  while (</a:t>
            </a:r>
            <a:r>
              <a:rPr lang="en-US" altLang="en-US" sz="1400" dirty="0" err="1">
                <a:latin typeface="Menlo Regular" charset="0"/>
              </a:rPr>
              <a:t>i</a:t>
            </a:r>
            <a:r>
              <a:rPr lang="en-US" altLang="en-US" sz="1400" dirty="0">
                <a:latin typeface="Menlo Regular" charset="0"/>
              </a:rPr>
              <a:t> != n) {               // call this B</a:t>
            </a:r>
            <a:br>
              <a:rPr lang="en-US" altLang="en-US" sz="1400" dirty="0">
                <a:latin typeface="Menlo Regular" charset="0"/>
              </a:rPr>
            </a:br>
            <a:r>
              <a:rPr lang="en-US" altLang="en-US" sz="1400" dirty="0">
                <a:latin typeface="Menlo Regular" charset="0"/>
              </a:rPr>
              <a:t>    </a:t>
            </a:r>
            <a:r>
              <a:rPr lang="de-DE" altLang="en-US" sz="1400" dirty="0">
                <a:latin typeface="Menlo Regular" charset="0"/>
              </a:rPr>
              <a:t>l"""{ invariant </a:t>
            </a:r>
            <a:r>
              <a:rPr lang="de-DE" altLang="en-US" sz="1400" dirty="0" err="1">
                <a:latin typeface="Menlo Regular" charset="0"/>
              </a:rPr>
              <a:t>r</a:t>
            </a:r>
            <a:r>
              <a:rPr lang="de-DE" altLang="en-US" sz="1400" dirty="0">
                <a:latin typeface="Menlo Regular" charset="0"/>
              </a:rPr>
              <a:t> == m * i   // </a:t>
            </a:r>
            <a:r>
              <a:rPr lang="de-DE" altLang="en-US" sz="1400" dirty="0" err="1">
                <a:latin typeface="Menlo Regular" charset="0"/>
              </a:rPr>
              <a:t>call</a:t>
            </a:r>
            <a:r>
              <a:rPr lang="de-DE" altLang="en-US" sz="1400" dirty="0">
                <a:latin typeface="Menlo Regular" charset="0"/>
              </a:rPr>
              <a:t> </a:t>
            </a:r>
            <a:r>
              <a:rPr lang="de-DE" altLang="en-US" sz="1400" dirty="0" err="1">
                <a:latin typeface="Menlo Regular" charset="0"/>
              </a:rPr>
              <a:t>this</a:t>
            </a:r>
            <a:r>
              <a:rPr lang="de-DE" altLang="en-US" sz="1400" dirty="0">
                <a:latin typeface="Menlo Regular" charset="0"/>
              </a:rPr>
              <a:t> I</a:t>
            </a:r>
            <a:br>
              <a:rPr lang="de-DE" altLang="en-US" sz="1400" dirty="0">
                <a:latin typeface="Menlo Regular" charset="0"/>
              </a:rPr>
            </a:br>
            <a:r>
              <a:rPr lang="de-DE" altLang="en-US" sz="1400" dirty="0">
                <a:latin typeface="Menlo Regular" charset="0"/>
              </a:rPr>
              <a:t>          </a:t>
            </a:r>
            <a:r>
              <a:rPr lang="de-DE" altLang="en-US" sz="1400" dirty="0" err="1">
                <a:latin typeface="Menlo Regular" charset="0"/>
              </a:rPr>
              <a:t>modifies</a:t>
            </a:r>
            <a:r>
              <a:rPr lang="de-DE" altLang="en-US" sz="1400" dirty="0">
                <a:latin typeface="Menlo Regular" charset="0"/>
              </a:rPr>
              <a:t> </a:t>
            </a:r>
            <a:r>
              <a:rPr lang="de-DE" altLang="en-US" sz="1400" dirty="0" err="1">
                <a:latin typeface="Menlo Regular" charset="0"/>
              </a:rPr>
              <a:t>r</a:t>
            </a:r>
            <a:r>
              <a:rPr lang="de-DE" altLang="en-US" sz="1400" dirty="0">
                <a:latin typeface="Menlo Regular" charset="0"/>
              </a:rPr>
              <a:t>, i                    }"""</a:t>
            </a:r>
            <a:br>
              <a:rPr lang="de-DE" altLang="en-US" sz="1400" dirty="0">
                <a:latin typeface="Menlo Regular" charset="0"/>
              </a:rPr>
            </a:br>
            <a:r>
              <a:rPr lang="en-US" altLang="en-US" sz="1400" dirty="0">
                <a:latin typeface="Menlo Regular" charset="0"/>
              </a:rPr>
              <a:t>    </a:t>
            </a:r>
            <a:r>
              <a:rPr lang="en-US" altLang="en-US" sz="1400" dirty="0">
                <a:solidFill>
                  <a:srgbClr val="FF0000"/>
                </a:solidFill>
                <a:latin typeface="Menlo Regular" charset="0"/>
              </a:rPr>
              <a:t>// what’s the value of r?</a:t>
            </a:r>
          </a:p>
          <a:p>
            <a:pPr eaLnBrk="1" hangingPunct="1"/>
            <a:r>
              <a:rPr lang="en-US" altLang="en-US" sz="1400" dirty="0">
                <a:latin typeface="Menlo Regular" charset="0"/>
              </a:rPr>
              <a:t>    r = r + m</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 </a:t>
            </a:r>
            <a:r>
              <a:rPr lang="en-US" altLang="en-US" sz="1400" dirty="0" err="1">
                <a:latin typeface="Menlo Regular" charset="0"/>
              </a:rPr>
              <a:t>i</a:t>
            </a:r>
            <a:r>
              <a:rPr lang="en-US" altLang="en-US" sz="1400" dirty="0">
                <a:latin typeface="Menlo Regular" charset="0"/>
              </a:rPr>
              <a:t> + 1</a:t>
            </a:r>
            <a:br>
              <a:rPr lang="en-US" altLang="en-US" sz="1400" dirty="0">
                <a:latin typeface="Menlo Regular" charset="0"/>
              </a:rPr>
            </a:br>
            <a:r>
              <a:rPr lang="en-US" altLang="en-US" sz="1400" dirty="0">
                <a:latin typeface="Menlo Regular" charset="0"/>
              </a:rPr>
              <a:t>  }</a:t>
            </a:r>
          </a:p>
          <a:p>
            <a:pPr eaLnBrk="1" hangingPunct="1"/>
            <a:r>
              <a:rPr lang="en-US" altLang="en-US" sz="1400" dirty="0">
                <a:solidFill>
                  <a:srgbClr val="FF0000"/>
                </a:solidFill>
                <a:latin typeface="Menlo Regular" charset="0"/>
              </a:rPr>
              <a:t>  // what’s the value of r?</a:t>
            </a:r>
            <a:br>
              <a:rPr lang="en-US" altLang="en-US" sz="1400" dirty="0">
                <a:latin typeface="Menlo Regular" charset="0"/>
              </a:rPr>
            </a:br>
            <a:r>
              <a:rPr lang="en-US" altLang="en-US" sz="1400" dirty="0">
                <a:latin typeface="Menlo Regular" charset="0"/>
              </a:rPr>
              <a:t>  return r</a:t>
            </a:r>
            <a:br>
              <a:rPr lang="en-US" altLang="en-US" sz="1400" dirty="0">
                <a:latin typeface="Menlo Regular" charset="0"/>
              </a:rPr>
            </a:br>
            <a:r>
              <a:rPr lang="en-US" altLang="en-US" sz="1400" dirty="0">
                <a:latin typeface="Menlo Regular" charset="0"/>
              </a:rPr>
              <a:t>}</a:t>
            </a:r>
          </a:p>
        </p:txBody>
      </p:sp>
      <p:grpSp>
        <p:nvGrpSpPr>
          <p:cNvPr id="8" name="Group 7">
            <a:extLst>
              <a:ext uri="{FF2B5EF4-FFF2-40B4-BE49-F238E27FC236}">
                <a16:creationId xmlns:a16="http://schemas.microsoft.com/office/drawing/2014/main" id="{19BAB541-16FD-DA49-85BB-E84C0530FA9B}"/>
              </a:ext>
            </a:extLst>
          </p:cNvPr>
          <p:cNvGrpSpPr/>
          <p:nvPr/>
        </p:nvGrpSpPr>
        <p:grpSpPr>
          <a:xfrm>
            <a:off x="3731172" y="1904323"/>
            <a:ext cx="4981904" cy="2587407"/>
            <a:chOff x="6649704" y="974164"/>
            <a:chExt cx="4981904" cy="2587407"/>
          </a:xfrm>
        </p:grpSpPr>
        <p:sp>
          <p:nvSpPr>
            <p:cNvPr id="9" name="Text Box 12">
              <a:extLst>
                <a:ext uri="{FF2B5EF4-FFF2-40B4-BE49-F238E27FC236}">
                  <a16:creationId xmlns:a16="http://schemas.microsoft.com/office/drawing/2014/main" id="{47C9A10B-9974-7242-9C24-C5B7C241BA91}"/>
                </a:ext>
              </a:extLst>
            </p:cNvPr>
            <p:cNvSpPr txBox="1">
              <a:spLocks noChangeArrowheads="1"/>
            </p:cNvSpPr>
            <p:nvPr/>
          </p:nvSpPr>
          <p:spPr bwMode="auto">
            <a:xfrm>
              <a:off x="7998140" y="974164"/>
              <a:ext cx="3633468" cy="203132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E.g., the fact </a:t>
              </a:r>
              <a:r>
                <a:rPr lang="en-US" altLang="en-US" sz="1400" b="1" i="1" dirty="0"/>
                <a:t>r == 0</a:t>
              </a:r>
              <a:r>
                <a:rPr lang="en-US" altLang="en-US" sz="1400" i="1" dirty="0"/>
                <a:t> does not apply here: it could hold if we are entering for the first time, but otherwise doesn’t hold.  The </a:t>
              </a:r>
              <a:r>
                <a:rPr lang="en-US" altLang="en-US" sz="1400" dirty="0">
                  <a:solidFill>
                    <a:srgbClr val="7030A0"/>
                  </a:solidFill>
                  <a:latin typeface="Menlo" panose="020B0609030804020204" pitchFamily="49" charset="0"/>
                  <a:ea typeface="Menlo" panose="020B0609030804020204" pitchFamily="49" charset="0"/>
                  <a:cs typeface="Menlo" panose="020B0609030804020204" pitchFamily="49" charset="0"/>
                </a:rPr>
                <a:t>modifies</a:t>
              </a:r>
              <a:r>
                <a:rPr lang="en-US" altLang="en-US" sz="1400" i="1" dirty="0"/>
                <a:t> clause tells us that all knowledge about </a:t>
              </a:r>
              <a:r>
                <a:rPr lang="en-US" altLang="en-US" sz="1400" b="1" i="1" dirty="0"/>
                <a:t>r</a:t>
              </a:r>
              <a:r>
                <a:rPr lang="en-US" altLang="en-US" sz="1400" i="1" dirty="0"/>
                <a:t> coming from outside the loop or flowing up from the bottom of the loop must be cancelled.   </a:t>
              </a:r>
              <a:r>
                <a:rPr lang="en-US" altLang="en-US" sz="1400" b="1" i="1" dirty="0"/>
                <a:t>We are only allowed to have knowledge about r that comes from the invariant.</a:t>
              </a:r>
            </a:p>
          </p:txBody>
        </p:sp>
        <p:sp>
          <p:nvSpPr>
            <p:cNvPr id="10" name="Line 13">
              <a:extLst>
                <a:ext uri="{FF2B5EF4-FFF2-40B4-BE49-F238E27FC236}">
                  <a16:creationId xmlns:a16="http://schemas.microsoft.com/office/drawing/2014/main" id="{83BB8608-00FE-5D46-8702-16AF295647FF}"/>
                </a:ext>
              </a:extLst>
            </p:cNvPr>
            <p:cNvSpPr>
              <a:spLocks noChangeShapeType="1"/>
            </p:cNvSpPr>
            <p:nvPr/>
          </p:nvSpPr>
          <p:spPr bwMode="auto">
            <a:xfrm flipH="1">
              <a:off x="6649704" y="2454164"/>
              <a:ext cx="1334814" cy="1107407"/>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grpSp>
        <p:nvGrpSpPr>
          <p:cNvPr id="3" name="Group 2">
            <a:extLst>
              <a:ext uri="{FF2B5EF4-FFF2-40B4-BE49-F238E27FC236}">
                <a16:creationId xmlns:a16="http://schemas.microsoft.com/office/drawing/2014/main" id="{32AE7CDD-9A2D-1844-89F5-257CE491D9F2}"/>
              </a:ext>
            </a:extLst>
          </p:cNvPr>
          <p:cNvGrpSpPr/>
          <p:nvPr/>
        </p:nvGrpSpPr>
        <p:grpSpPr>
          <a:xfrm>
            <a:off x="3515710" y="4949685"/>
            <a:ext cx="5260427" cy="1815882"/>
            <a:chOff x="3515710" y="4949685"/>
            <a:chExt cx="5260427" cy="1815882"/>
          </a:xfrm>
        </p:grpSpPr>
        <p:sp>
          <p:nvSpPr>
            <p:cNvPr id="11" name="Text Box 12">
              <a:extLst>
                <a:ext uri="{FF2B5EF4-FFF2-40B4-BE49-F238E27FC236}">
                  <a16:creationId xmlns:a16="http://schemas.microsoft.com/office/drawing/2014/main" id="{A14D4566-8357-C841-B31B-511A70A3EAF0}"/>
                </a:ext>
              </a:extLst>
            </p:cNvPr>
            <p:cNvSpPr txBox="1">
              <a:spLocks noChangeArrowheads="1"/>
            </p:cNvSpPr>
            <p:nvPr/>
          </p:nvSpPr>
          <p:spPr bwMode="auto">
            <a:xfrm>
              <a:off x="4569856" y="4949685"/>
              <a:ext cx="4206281" cy="1815882"/>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E.g., the fact </a:t>
              </a:r>
              <a:r>
                <a:rPr lang="en-US" altLang="en-US" sz="1400" b="1" i="1" dirty="0"/>
                <a:t>r == 0</a:t>
              </a:r>
              <a:r>
                <a:rPr lang="en-US" altLang="en-US" sz="1400" i="1" dirty="0"/>
                <a:t> does not apply here: it could hold if we skipped over the loop altogether, but otherwise it won’t hold.  The </a:t>
              </a:r>
              <a:r>
                <a:rPr lang="en-US" altLang="en-US" sz="1400" dirty="0">
                  <a:solidFill>
                    <a:srgbClr val="7030A0"/>
                  </a:solidFill>
                  <a:latin typeface="Menlo" panose="020B0609030804020204" pitchFamily="49" charset="0"/>
                  <a:ea typeface="Menlo" panose="020B0609030804020204" pitchFamily="49" charset="0"/>
                  <a:cs typeface="Menlo" panose="020B0609030804020204" pitchFamily="49" charset="0"/>
                </a:rPr>
                <a:t>modifies</a:t>
              </a:r>
              <a:r>
                <a:rPr lang="en-US" altLang="en-US" sz="1400" i="1" dirty="0"/>
                <a:t> clause tells us that all knowledge about </a:t>
              </a:r>
              <a:r>
                <a:rPr lang="en-US" altLang="en-US" sz="1400" b="1" i="1" dirty="0"/>
                <a:t>r</a:t>
              </a:r>
              <a:r>
                <a:rPr lang="en-US" altLang="en-US" sz="1400" i="1" dirty="0"/>
                <a:t> coming from outside the loop or flowing up from the bottom of the loop must be cancelled.   </a:t>
              </a:r>
              <a:r>
                <a:rPr lang="en-US" altLang="en-US" sz="1400" b="1" i="1" dirty="0"/>
                <a:t>We are only allowed to have knowledge about r that comes from the invariant.</a:t>
              </a:r>
            </a:p>
          </p:txBody>
        </p:sp>
        <p:sp>
          <p:nvSpPr>
            <p:cNvPr id="12" name="Line 13">
              <a:extLst>
                <a:ext uri="{FF2B5EF4-FFF2-40B4-BE49-F238E27FC236}">
                  <a16:creationId xmlns:a16="http://schemas.microsoft.com/office/drawing/2014/main" id="{C361710F-E8F1-2348-8FCD-CA1170EC4E44}"/>
                </a:ext>
              </a:extLst>
            </p:cNvPr>
            <p:cNvSpPr>
              <a:spLocks noChangeShapeType="1"/>
            </p:cNvSpPr>
            <p:nvPr/>
          </p:nvSpPr>
          <p:spPr bwMode="auto">
            <a:xfrm flipH="1" flipV="1">
              <a:off x="3515710" y="5369343"/>
              <a:ext cx="1035269" cy="463891"/>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Tree>
    <p:extLst>
      <p:ext uri="{BB962C8B-B14F-4D97-AF65-F5344CB8AC3E}">
        <p14:creationId xmlns:p14="http://schemas.microsoft.com/office/powerpoint/2010/main" val="309032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EE03AC28-AD01-954E-A33D-12DD4A91D63C}"/>
              </a:ext>
            </a:extLst>
          </p:cNvPr>
          <p:cNvPicPr>
            <a:picLocks noChangeAspect="1"/>
          </p:cNvPicPr>
          <p:nvPr/>
        </p:nvPicPr>
        <p:blipFill>
          <a:blip r:embed="rId2"/>
          <a:stretch>
            <a:fillRect/>
          </a:stretch>
        </p:blipFill>
        <p:spPr>
          <a:xfrm>
            <a:off x="609600" y="1950916"/>
            <a:ext cx="7010400" cy="4309926"/>
          </a:xfrm>
          <a:prstGeom prst="rect">
            <a:avLst/>
          </a:prstGeom>
        </p:spPr>
      </p:pic>
      <p:sp>
        <p:nvSpPr>
          <p:cNvPr id="2" name="Title 1">
            <a:extLst>
              <a:ext uri="{FF2B5EF4-FFF2-40B4-BE49-F238E27FC236}">
                <a16:creationId xmlns:a16="http://schemas.microsoft.com/office/drawing/2014/main" id="{6AA19B30-8742-E84A-B24D-5483B52772D9}"/>
              </a:ext>
            </a:extLst>
          </p:cNvPr>
          <p:cNvSpPr>
            <a:spLocks noGrp="1"/>
          </p:cNvSpPr>
          <p:nvPr>
            <p:ph type="title"/>
          </p:nvPr>
        </p:nvSpPr>
        <p:spPr/>
        <p:txBody>
          <a:bodyPr/>
          <a:lstStyle/>
          <a:p>
            <a:r>
              <a:rPr lang="en-US" sz="3600" dirty="0"/>
              <a:t>Loop Modifies Clause – </a:t>
            </a:r>
            <a:br>
              <a:rPr lang="en-US" sz="3600" dirty="0"/>
            </a:br>
            <a:r>
              <a:rPr lang="en-US" sz="3600" dirty="0"/>
              <a:t>Modified Variables</a:t>
            </a:r>
          </a:p>
        </p:txBody>
      </p:sp>
      <p:sp>
        <p:nvSpPr>
          <p:cNvPr id="3" name="Footer Placeholder 2">
            <a:extLst>
              <a:ext uri="{FF2B5EF4-FFF2-40B4-BE49-F238E27FC236}">
                <a16:creationId xmlns:a16="http://schemas.microsoft.com/office/drawing/2014/main" id="{11610F50-4B6E-1D4B-AE92-5C377D57CB84}"/>
              </a:ext>
            </a:extLst>
          </p:cNvPr>
          <p:cNvSpPr>
            <a:spLocks noGrp="1"/>
          </p:cNvSpPr>
          <p:nvPr>
            <p:ph type="ftr" sz="quarter" idx="10"/>
          </p:nvPr>
        </p:nvSpPr>
        <p:spPr/>
        <p:txBody>
          <a:bodyPr/>
          <a:lstStyle/>
          <a:p>
            <a:pPr>
              <a:defRPr/>
            </a:pPr>
            <a:r>
              <a:rPr lang="en-US" altLang="en-US"/>
              <a:t>CIS 301 --- Program Logic - Conditionals and Loops</a:t>
            </a:r>
          </a:p>
        </p:txBody>
      </p:sp>
      <p:grpSp>
        <p:nvGrpSpPr>
          <p:cNvPr id="5" name="Group 4">
            <a:extLst>
              <a:ext uri="{FF2B5EF4-FFF2-40B4-BE49-F238E27FC236}">
                <a16:creationId xmlns:a16="http://schemas.microsoft.com/office/drawing/2014/main" id="{374BA6AE-1168-B64E-B46D-B74289B7CD38}"/>
              </a:ext>
            </a:extLst>
          </p:cNvPr>
          <p:cNvGrpSpPr/>
          <p:nvPr/>
        </p:nvGrpSpPr>
        <p:grpSpPr>
          <a:xfrm>
            <a:off x="341875" y="4135811"/>
            <a:ext cx="665273" cy="1232395"/>
            <a:chOff x="89627" y="5029197"/>
            <a:chExt cx="665273" cy="1232395"/>
          </a:xfrm>
        </p:grpSpPr>
        <p:sp>
          <p:nvSpPr>
            <p:cNvPr id="6" name="Oval 5">
              <a:extLst>
                <a:ext uri="{FF2B5EF4-FFF2-40B4-BE49-F238E27FC236}">
                  <a16:creationId xmlns:a16="http://schemas.microsoft.com/office/drawing/2014/main" id="{13A96209-F107-7F44-9F75-BB231B0F2D34}"/>
                </a:ext>
              </a:extLst>
            </p:cNvPr>
            <p:cNvSpPr/>
            <p:nvPr/>
          </p:nvSpPr>
          <p:spPr bwMode="auto">
            <a:xfrm>
              <a:off x="510352" y="5029197"/>
              <a:ext cx="244548" cy="297711"/>
            </a:xfrm>
            <a:prstGeom prst="ellipse">
              <a:avLst/>
            </a:prstGeom>
            <a:noFill/>
            <a:ln w="28575" cap="flat" cmpd="sng" algn="ctr">
              <a:solidFill>
                <a:srgbClr val="FF000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grpSp>
          <p:nvGrpSpPr>
            <p:cNvPr id="7" name="Group 6">
              <a:extLst>
                <a:ext uri="{FF2B5EF4-FFF2-40B4-BE49-F238E27FC236}">
                  <a16:creationId xmlns:a16="http://schemas.microsoft.com/office/drawing/2014/main" id="{B0046B64-63DA-3943-B7D4-5E42443DC006}"/>
                </a:ext>
              </a:extLst>
            </p:cNvPr>
            <p:cNvGrpSpPr/>
            <p:nvPr/>
          </p:nvGrpSpPr>
          <p:grpSpPr>
            <a:xfrm>
              <a:off x="89627" y="5305648"/>
              <a:ext cx="516430" cy="955944"/>
              <a:chOff x="3658624" y="3983667"/>
              <a:chExt cx="516430" cy="955944"/>
            </a:xfrm>
          </p:grpSpPr>
          <p:sp>
            <p:nvSpPr>
              <p:cNvPr id="8" name="Text Box 12">
                <a:extLst>
                  <a:ext uri="{FF2B5EF4-FFF2-40B4-BE49-F238E27FC236}">
                    <a16:creationId xmlns:a16="http://schemas.microsoft.com/office/drawing/2014/main" id="{3D92EBA2-6969-0441-A833-73CBFD1468CD}"/>
                  </a:ext>
                </a:extLst>
              </p:cNvPr>
              <p:cNvSpPr txBox="1">
                <a:spLocks noChangeArrowheads="1"/>
              </p:cNvSpPr>
              <p:nvPr/>
            </p:nvSpPr>
            <p:spPr bwMode="auto">
              <a:xfrm>
                <a:off x="3658624" y="4539501"/>
                <a:ext cx="516430" cy="40011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000" dirty="0"/>
                  <a:t>(Click here)</a:t>
                </a:r>
              </a:p>
            </p:txBody>
          </p:sp>
          <p:sp>
            <p:nvSpPr>
              <p:cNvPr id="9" name="Line 13">
                <a:extLst>
                  <a:ext uri="{FF2B5EF4-FFF2-40B4-BE49-F238E27FC236}">
                    <a16:creationId xmlns:a16="http://schemas.microsoft.com/office/drawing/2014/main" id="{D5CBE7EC-0221-AA4A-B3FD-8D23FB6EDDE7}"/>
                  </a:ext>
                </a:extLst>
              </p:cNvPr>
              <p:cNvSpPr>
                <a:spLocks noChangeShapeType="1"/>
              </p:cNvSpPr>
              <p:nvPr/>
            </p:nvSpPr>
            <p:spPr bwMode="auto">
              <a:xfrm flipH="1">
                <a:off x="3946894" y="3983667"/>
                <a:ext cx="217525" cy="56731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grpSp>
      <p:sp>
        <p:nvSpPr>
          <p:cNvPr id="10" name="Text Box 4">
            <a:extLst>
              <a:ext uri="{FF2B5EF4-FFF2-40B4-BE49-F238E27FC236}">
                <a16:creationId xmlns:a16="http://schemas.microsoft.com/office/drawing/2014/main" id="{39295E35-C4E9-1244-AAB5-D496FB884951}"/>
              </a:ext>
            </a:extLst>
          </p:cNvPr>
          <p:cNvSpPr txBox="1">
            <a:spLocks noChangeArrowheads="1"/>
          </p:cNvSpPr>
          <p:nvPr/>
        </p:nvSpPr>
        <p:spPr bwMode="auto">
          <a:xfrm>
            <a:off x="185737" y="1154113"/>
            <a:ext cx="8569379" cy="738664"/>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t>The loop modifies clause is necessary to indicate what facts may be invalidated by a loop, i.e., </a:t>
            </a:r>
            <a:r>
              <a:rPr lang="en-US" altLang="en-US" sz="1400" b="1" dirty="0"/>
              <a:t>facts about variables modified in the loop cannot be automatically carried over within the loop or without it.</a:t>
            </a:r>
            <a:r>
              <a:rPr lang="is-IS" altLang="en-US" sz="1400" b="1" dirty="0"/>
              <a:t>…</a:t>
            </a:r>
            <a:endParaRPr lang="en-US" altLang="en-US" sz="1400" b="1" dirty="0"/>
          </a:p>
        </p:txBody>
      </p:sp>
      <p:grpSp>
        <p:nvGrpSpPr>
          <p:cNvPr id="18" name="Group 17">
            <a:extLst>
              <a:ext uri="{FF2B5EF4-FFF2-40B4-BE49-F238E27FC236}">
                <a16:creationId xmlns:a16="http://schemas.microsoft.com/office/drawing/2014/main" id="{FDE00033-8152-9F45-8208-3A095BF5AEFC}"/>
              </a:ext>
            </a:extLst>
          </p:cNvPr>
          <p:cNvGrpSpPr/>
          <p:nvPr/>
        </p:nvGrpSpPr>
        <p:grpSpPr>
          <a:xfrm>
            <a:off x="5223645" y="2333295"/>
            <a:ext cx="3725425" cy="2520117"/>
            <a:chOff x="5223645" y="2333295"/>
            <a:chExt cx="3725425" cy="2520117"/>
          </a:xfrm>
        </p:grpSpPr>
        <p:sp>
          <p:nvSpPr>
            <p:cNvPr id="11" name="Rectangle 10">
              <a:extLst>
                <a:ext uri="{FF2B5EF4-FFF2-40B4-BE49-F238E27FC236}">
                  <a16:creationId xmlns:a16="http://schemas.microsoft.com/office/drawing/2014/main" id="{D71C1507-11B8-504F-B7C7-4B5A4FD6876D}"/>
                </a:ext>
              </a:extLst>
            </p:cNvPr>
            <p:cNvSpPr/>
            <p:nvPr/>
          </p:nvSpPr>
          <p:spPr bwMode="auto">
            <a:xfrm>
              <a:off x="5223645" y="2333295"/>
              <a:ext cx="620108" cy="178677"/>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sp>
          <p:nvSpPr>
            <p:cNvPr id="12" name="Text Box 12">
              <a:extLst>
                <a:ext uri="{FF2B5EF4-FFF2-40B4-BE49-F238E27FC236}">
                  <a16:creationId xmlns:a16="http://schemas.microsoft.com/office/drawing/2014/main" id="{A9A1DAC8-E854-8946-868F-DCB422BC9848}"/>
                </a:ext>
              </a:extLst>
            </p:cNvPr>
            <p:cNvSpPr txBox="1">
              <a:spLocks noChangeArrowheads="1"/>
            </p:cNvSpPr>
            <p:nvPr/>
          </p:nvSpPr>
          <p:spPr bwMode="auto">
            <a:xfrm>
              <a:off x="7041932" y="3576139"/>
              <a:ext cx="1907138" cy="1277273"/>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100" dirty="0"/>
                <a:t>Facts about variables modified by the loop cannot be carried over to the end of the loop.  The only knowledge about such variables comes from the loop invariant.</a:t>
              </a:r>
            </a:p>
          </p:txBody>
        </p:sp>
        <p:sp>
          <p:nvSpPr>
            <p:cNvPr id="16" name="Line 13">
              <a:extLst>
                <a:ext uri="{FF2B5EF4-FFF2-40B4-BE49-F238E27FC236}">
                  <a16:creationId xmlns:a16="http://schemas.microsoft.com/office/drawing/2014/main" id="{9D5B6315-5728-2A4A-9400-D4A83247AAB7}"/>
                </a:ext>
              </a:extLst>
            </p:cNvPr>
            <p:cNvSpPr>
              <a:spLocks noChangeShapeType="1"/>
            </p:cNvSpPr>
            <p:nvPr/>
          </p:nvSpPr>
          <p:spPr bwMode="auto">
            <a:xfrm>
              <a:off x="5896303" y="2448910"/>
              <a:ext cx="1460937" cy="1093078"/>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
        <p:nvSpPr>
          <p:cNvPr id="21" name="TextBox 20">
            <a:extLst>
              <a:ext uri="{FF2B5EF4-FFF2-40B4-BE49-F238E27FC236}">
                <a16:creationId xmlns:a16="http://schemas.microsoft.com/office/drawing/2014/main" id="{47AE196B-CB1C-2C45-A7C9-6023DD1E0D1C}"/>
              </a:ext>
            </a:extLst>
          </p:cNvPr>
          <p:cNvSpPr txBox="1">
            <a:spLocks noChangeArrowheads="1"/>
          </p:cNvSpPr>
          <p:nvPr/>
        </p:nvSpPr>
        <p:spPr bwMode="auto">
          <a:xfrm>
            <a:off x="5278816" y="1901937"/>
            <a:ext cx="1545616" cy="25391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050" dirty="0"/>
              <a:t>Knowledge before loop</a:t>
            </a:r>
          </a:p>
        </p:txBody>
      </p:sp>
      <p:sp>
        <p:nvSpPr>
          <p:cNvPr id="22" name="TextBox 21">
            <a:extLst>
              <a:ext uri="{FF2B5EF4-FFF2-40B4-BE49-F238E27FC236}">
                <a16:creationId xmlns:a16="http://schemas.microsoft.com/office/drawing/2014/main" id="{FA07F048-0CC8-E94B-9DB7-A09DED6450F5}"/>
              </a:ext>
            </a:extLst>
          </p:cNvPr>
          <p:cNvSpPr txBox="1">
            <a:spLocks noChangeArrowheads="1"/>
          </p:cNvSpPr>
          <p:nvPr/>
        </p:nvSpPr>
        <p:spPr bwMode="auto">
          <a:xfrm>
            <a:off x="5252541" y="4156408"/>
            <a:ext cx="1443024" cy="25391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050" dirty="0"/>
              <a:t>Knowledge after loop</a:t>
            </a:r>
          </a:p>
        </p:txBody>
      </p:sp>
      <p:sp>
        <p:nvSpPr>
          <p:cNvPr id="23" name="Rectangle 22">
            <a:extLst>
              <a:ext uri="{FF2B5EF4-FFF2-40B4-BE49-F238E27FC236}">
                <a16:creationId xmlns:a16="http://schemas.microsoft.com/office/drawing/2014/main" id="{3F356805-185F-844E-8E7F-E62FFA47FC63}"/>
              </a:ext>
            </a:extLst>
          </p:cNvPr>
          <p:cNvSpPr/>
          <p:nvPr/>
        </p:nvSpPr>
        <p:spPr bwMode="auto">
          <a:xfrm>
            <a:off x="5249919" y="4356536"/>
            <a:ext cx="956441" cy="23122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sp>
        <p:nvSpPr>
          <p:cNvPr id="24" name="Line 13">
            <a:extLst>
              <a:ext uri="{FF2B5EF4-FFF2-40B4-BE49-F238E27FC236}">
                <a16:creationId xmlns:a16="http://schemas.microsoft.com/office/drawing/2014/main" id="{3D1E8FF8-01E6-A040-989B-1AB2D6C2663E}"/>
              </a:ext>
            </a:extLst>
          </p:cNvPr>
          <p:cNvSpPr>
            <a:spLocks noChangeShapeType="1"/>
          </p:cNvSpPr>
          <p:nvPr/>
        </p:nvSpPr>
        <p:spPr bwMode="auto">
          <a:xfrm flipV="1">
            <a:off x="6248400" y="4204138"/>
            <a:ext cx="793531" cy="246994"/>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spTree>
    <p:extLst>
      <p:ext uri="{BB962C8B-B14F-4D97-AF65-F5344CB8AC3E}">
        <p14:creationId xmlns:p14="http://schemas.microsoft.com/office/powerpoint/2010/main" val="268568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512E9F-EDF3-EA47-BF0F-0BBF4FF7FC02}"/>
              </a:ext>
            </a:extLst>
          </p:cNvPr>
          <p:cNvPicPr>
            <a:picLocks noChangeAspect="1"/>
          </p:cNvPicPr>
          <p:nvPr/>
        </p:nvPicPr>
        <p:blipFill>
          <a:blip r:embed="rId2"/>
          <a:stretch>
            <a:fillRect/>
          </a:stretch>
        </p:blipFill>
        <p:spPr>
          <a:xfrm>
            <a:off x="578068" y="1934210"/>
            <a:ext cx="6253655" cy="4386189"/>
          </a:xfrm>
          <a:prstGeom prst="rect">
            <a:avLst/>
          </a:prstGeom>
        </p:spPr>
      </p:pic>
      <p:sp>
        <p:nvSpPr>
          <p:cNvPr id="2" name="Title 1">
            <a:extLst>
              <a:ext uri="{FF2B5EF4-FFF2-40B4-BE49-F238E27FC236}">
                <a16:creationId xmlns:a16="http://schemas.microsoft.com/office/drawing/2014/main" id="{6AA19B30-8742-E84A-B24D-5483B52772D9}"/>
              </a:ext>
            </a:extLst>
          </p:cNvPr>
          <p:cNvSpPr>
            <a:spLocks noGrp="1"/>
          </p:cNvSpPr>
          <p:nvPr>
            <p:ph type="title"/>
          </p:nvPr>
        </p:nvSpPr>
        <p:spPr/>
        <p:txBody>
          <a:bodyPr/>
          <a:lstStyle/>
          <a:p>
            <a:r>
              <a:rPr lang="en-US" sz="3600" dirty="0"/>
              <a:t>Loop Modifies Clause – </a:t>
            </a:r>
            <a:br>
              <a:rPr lang="en-US" sz="3600" dirty="0"/>
            </a:br>
            <a:r>
              <a:rPr lang="en-US" sz="3600" dirty="0"/>
              <a:t>Modified Variables</a:t>
            </a:r>
          </a:p>
        </p:txBody>
      </p:sp>
      <p:sp>
        <p:nvSpPr>
          <p:cNvPr id="3" name="Footer Placeholder 2">
            <a:extLst>
              <a:ext uri="{FF2B5EF4-FFF2-40B4-BE49-F238E27FC236}">
                <a16:creationId xmlns:a16="http://schemas.microsoft.com/office/drawing/2014/main" id="{11610F50-4B6E-1D4B-AE92-5C377D57CB84}"/>
              </a:ext>
            </a:extLst>
          </p:cNvPr>
          <p:cNvSpPr>
            <a:spLocks noGrp="1"/>
          </p:cNvSpPr>
          <p:nvPr>
            <p:ph type="ftr" sz="quarter" idx="10"/>
          </p:nvPr>
        </p:nvSpPr>
        <p:spPr/>
        <p:txBody>
          <a:bodyPr/>
          <a:lstStyle/>
          <a:p>
            <a:pPr>
              <a:defRPr/>
            </a:pPr>
            <a:r>
              <a:rPr lang="en-US" altLang="en-US"/>
              <a:t>CIS 301 --- Program Logic - Conditionals and Loops</a:t>
            </a:r>
          </a:p>
        </p:txBody>
      </p:sp>
      <p:grpSp>
        <p:nvGrpSpPr>
          <p:cNvPr id="5" name="Group 4">
            <a:extLst>
              <a:ext uri="{FF2B5EF4-FFF2-40B4-BE49-F238E27FC236}">
                <a16:creationId xmlns:a16="http://schemas.microsoft.com/office/drawing/2014/main" id="{374BA6AE-1168-B64E-B46D-B74289B7CD38}"/>
              </a:ext>
            </a:extLst>
          </p:cNvPr>
          <p:cNvGrpSpPr/>
          <p:nvPr/>
        </p:nvGrpSpPr>
        <p:grpSpPr>
          <a:xfrm>
            <a:off x="394427" y="4840004"/>
            <a:ext cx="665273" cy="1232395"/>
            <a:chOff x="89627" y="5029197"/>
            <a:chExt cx="665273" cy="1232395"/>
          </a:xfrm>
        </p:grpSpPr>
        <p:sp>
          <p:nvSpPr>
            <p:cNvPr id="6" name="Oval 5">
              <a:extLst>
                <a:ext uri="{FF2B5EF4-FFF2-40B4-BE49-F238E27FC236}">
                  <a16:creationId xmlns:a16="http://schemas.microsoft.com/office/drawing/2014/main" id="{13A96209-F107-7F44-9F75-BB231B0F2D34}"/>
                </a:ext>
              </a:extLst>
            </p:cNvPr>
            <p:cNvSpPr/>
            <p:nvPr/>
          </p:nvSpPr>
          <p:spPr bwMode="auto">
            <a:xfrm>
              <a:off x="510352" y="5029197"/>
              <a:ext cx="244548" cy="297711"/>
            </a:xfrm>
            <a:prstGeom prst="ellipse">
              <a:avLst/>
            </a:prstGeom>
            <a:noFill/>
            <a:ln w="28575" cap="flat" cmpd="sng" algn="ctr">
              <a:solidFill>
                <a:srgbClr val="FF000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grpSp>
          <p:nvGrpSpPr>
            <p:cNvPr id="7" name="Group 6">
              <a:extLst>
                <a:ext uri="{FF2B5EF4-FFF2-40B4-BE49-F238E27FC236}">
                  <a16:creationId xmlns:a16="http://schemas.microsoft.com/office/drawing/2014/main" id="{B0046B64-63DA-3943-B7D4-5E42443DC006}"/>
                </a:ext>
              </a:extLst>
            </p:cNvPr>
            <p:cNvGrpSpPr/>
            <p:nvPr/>
          </p:nvGrpSpPr>
          <p:grpSpPr>
            <a:xfrm>
              <a:off x="89627" y="5305648"/>
              <a:ext cx="516430" cy="955944"/>
              <a:chOff x="3658624" y="3983667"/>
              <a:chExt cx="516430" cy="955944"/>
            </a:xfrm>
          </p:grpSpPr>
          <p:sp>
            <p:nvSpPr>
              <p:cNvPr id="8" name="Text Box 12">
                <a:extLst>
                  <a:ext uri="{FF2B5EF4-FFF2-40B4-BE49-F238E27FC236}">
                    <a16:creationId xmlns:a16="http://schemas.microsoft.com/office/drawing/2014/main" id="{3D92EBA2-6969-0441-A833-73CBFD1468CD}"/>
                  </a:ext>
                </a:extLst>
              </p:cNvPr>
              <p:cNvSpPr txBox="1">
                <a:spLocks noChangeArrowheads="1"/>
              </p:cNvSpPr>
              <p:nvPr/>
            </p:nvSpPr>
            <p:spPr bwMode="auto">
              <a:xfrm>
                <a:off x="3658624" y="4539501"/>
                <a:ext cx="516430" cy="40011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000" dirty="0"/>
                  <a:t>(Click here)</a:t>
                </a:r>
              </a:p>
            </p:txBody>
          </p:sp>
          <p:sp>
            <p:nvSpPr>
              <p:cNvPr id="9" name="Line 13">
                <a:extLst>
                  <a:ext uri="{FF2B5EF4-FFF2-40B4-BE49-F238E27FC236}">
                    <a16:creationId xmlns:a16="http://schemas.microsoft.com/office/drawing/2014/main" id="{D5CBE7EC-0221-AA4A-B3FD-8D23FB6EDDE7}"/>
                  </a:ext>
                </a:extLst>
              </p:cNvPr>
              <p:cNvSpPr>
                <a:spLocks noChangeShapeType="1"/>
              </p:cNvSpPr>
              <p:nvPr/>
            </p:nvSpPr>
            <p:spPr bwMode="auto">
              <a:xfrm flipH="1">
                <a:off x="3946894" y="3983667"/>
                <a:ext cx="217525" cy="56731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grpSp>
      <p:sp>
        <p:nvSpPr>
          <p:cNvPr id="10" name="Text Box 4">
            <a:extLst>
              <a:ext uri="{FF2B5EF4-FFF2-40B4-BE49-F238E27FC236}">
                <a16:creationId xmlns:a16="http://schemas.microsoft.com/office/drawing/2014/main" id="{39295E35-C4E9-1244-AAB5-D496FB884951}"/>
              </a:ext>
            </a:extLst>
          </p:cNvPr>
          <p:cNvSpPr txBox="1">
            <a:spLocks noChangeArrowheads="1"/>
          </p:cNvSpPr>
          <p:nvPr/>
        </p:nvSpPr>
        <p:spPr bwMode="auto">
          <a:xfrm>
            <a:off x="185737" y="1154113"/>
            <a:ext cx="8569379" cy="738664"/>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t>The loop modifies clause is necessary to indicate what facts may be invalidated by a loop, i.e., </a:t>
            </a:r>
            <a:r>
              <a:rPr lang="en-US" altLang="en-US" sz="1400" b="1" dirty="0"/>
              <a:t>facts about variables modified in the loop cannot be automatically carried over within the loop or without it.</a:t>
            </a:r>
            <a:r>
              <a:rPr lang="is-IS" altLang="en-US" sz="1400" b="1" dirty="0"/>
              <a:t>…</a:t>
            </a:r>
            <a:endParaRPr lang="en-US" altLang="en-US" sz="1400" b="1" dirty="0"/>
          </a:p>
        </p:txBody>
      </p:sp>
      <p:sp>
        <p:nvSpPr>
          <p:cNvPr id="14" name="TextBox 13">
            <a:extLst>
              <a:ext uri="{FF2B5EF4-FFF2-40B4-BE49-F238E27FC236}">
                <a16:creationId xmlns:a16="http://schemas.microsoft.com/office/drawing/2014/main" id="{EDBBB0D0-A2B3-0749-A8EE-5AEE86FB6815}"/>
              </a:ext>
            </a:extLst>
          </p:cNvPr>
          <p:cNvSpPr txBox="1">
            <a:spLocks noChangeArrowheads="1"/>
          </p:cNvSpPr>
          <p:nvPr/>
        </p:nvSpPr>
        <p:spPr bwMode="auto">
          <a:xfrm>
            <a:off x="5068616" y="1880917"/>
            <a:ext cx="2767104" cy="25391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050" dirty="0"/>
              <a:t>Knowledge inside loop before assigning to r</a:t>
            </a:r>
          </a:p>
        </p:txBody>
      </p:sp>
      <p:sp>
        <p:nvSpPr>
          <p:cNvPr id="15" name="TextBox 14">
            <a:extLst>
              <a:ext uri="{FF2B5EF4-FFF2-40B4-BE49-F238E27FC236}">
                <a16:creationId xmlns:a16="http://schemas.microsoft.com/office/drawing/2014/main" id="{3915CE33-B2E9-0F47-8C1C-BAD6CE4F9CD3}"/>
              </a:ext>
            </a:extLst>
          </p:cNvPr>
          <p:cNvSpPr txBox="1">
            <a:spLocks noChangeArrowheads="1"/>
          </p:cNvSpPr>
          <p:nvPr/>
        </p:nvSpPr>
        <p:spPr bwMode="auto">
          <a:xfrm>
            <a:off x="5000301" y="3094859"/>
            <a:ext cx="2664512" cy="25391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050" dirty="0"/>
              <a:t>Knowledge inside loop after assigning to r</a:t>
            </a:r>
          </a:p>
        </p:txBody>
      </p:sp>
      <p:grpSp>
        <p:nvGrpSpPr>
          <p:cNvPr id="18" name="Group 17">
            <a:extLst>
              <a:ext uri="{FF2B5EF4-FFF2-40B4-BE49-F238E27FC236}">
                <a16:creationId xmlns:a16="http://schemas.microsoft.com/office/drawing/2014/main" id="{FDE00033-8152-9F45-8208-3A095BF5AEFC}"/>
              </a:ext>
            </a:extLst>
          </p:cNvPr>
          <p:cNvGrpSpPr/>
          <p:nvPr/>
        </p:nvGrpSpPr>
        <p:grpSpPr>
          <a:xfrm>
            <a:off x="5423338" y="2112580"/>
            <a:ext cx="3525732" cy="2740832"/>
            <a:chOff x="5423338" y="2112580"/>
            <a:chExt cx="3525732" cy="2740832"/>
          </a:xfrm>
        </p:grpSpPr>
        <p:sp>
          <p:nvSpPr>
            <p:cNvPr id="11" name="Rectangle 10">
              <a:extLst>
                <a:ext uri="{FF2B5EF4-FFF2-40B4-BE49-F238E27FC236}">
                  <a16:creationId xmlns:a16="http://schemas.microsoft.com/office/drawing/2014/main" id="{D71C1507-11B8-504F-B7C7-4B5A4FD6876D}"/>
                </a:ext>
              </a:extLst>
            </p:cNvPr>
            <p:cNvSpPr/>
            <p:nvPr/>
          </p:nvSpPr>
          <p:spPr bwMode="auto">
            <a:xfrm>
              <a:off x="5423338" y="2112580"/>
              <a:ext cx="956441" cy="23122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sp>
          <p:nvSpPr>
            <p:cNvPr id="12" name="Text Box 12">
              <a:extLst>
                <a:ext uri="{FF2B5EF4-FFF2-40B4-BE49-F238E27FC236}">
                  <a16:creationId xmlns:a16="http://schemas.microsoft.com/office/drawing/2014/main" id="{A9A1DAC8-E854-8946-868F-DCB422BC9848}"/>
                </a:ext>
              </a:extLst>
            </p:cNvPr>
            <p:cNvSpPr txBox="1">
              <a:spLocks noChangeArrowheads="1"/>
            </p:cNvSpPr>
            <p:nvPr/>
          </p:nvSpPr>
          <p:spPr bwMode="auto">
            <a:xfrm>
              <a:off x="7041932" y="3576139"/>
              <a:ext cx="1907138" cy="1277273"/>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100" dirty="0"/>
                <a:t>Facts about variables modified by the loop cannot inherited from before the loop.  The only knowledge about such variables comes from the loop invariant.</a:t>
              </a:r>
            </a:p>
          </p:txBody>
        </p:sp>
        <p:sp>
          <p:nvSpPr>
            <p:cNvPr id="16" name="Line 13">
              <a:extLst>
                <a:ext uri="{FF2B5EF4-FFF2-40B4-BE49-F238E27FC236}">
                  <a16:creationId xmlns:a16="http://schemas.microsoft.com/office/drawing/2014/main" id="{9D5B6315-5728-2A4A-9400-D4A83247AAB7}"/>
                </a:ext>
              </a:extLst>
            </p:cNvPr>
            <p:cNvSpPr>
              <a:spLocks noChangeShapeType="1"/>
            </p:cNvSpPr>
            <p:nvPr/>
          </p:nvSpPr>
          <p:spPr bwMode="auto">
            <a:xfrm>
              <a:off x="6316717" y="2343808"/>
              <a:ext cx="1040523" cy="119818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Tree>
    <p:extLst>
      <p:ext uri="{BB962C8B-B14F-4D97-AF65-F5344CB8AC3E}">
        <p14:creationId xmlns:p14="http://schemas.microsoft.com/office/powerpoint/2010/main" val="75731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err="1">
                <a:latin typeface="Menlo" charset="0"/>
                <a:ea typeface="Menlo" charset="0"/>
                <a:cs typeface="Menlo" charset="0"/>
              </a:rPr>
              <a:t>mult</a:t>
            </a:r>
            <a:r>
              <a:rPr lang="en-US" altLang="en-US" dirty="0"/>
              <a:t> Example</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7" y="1154113"/>
            <a:ext cx="8569379" cy="738664"/>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t>The loop modifies clause is necessary to indicate what facts may be invalidated by a loop, i.e., </a:t>
            </a:r>
            <a:r>
              <a:rPr lang="en-US" altLang="en-US" sz="1400" b="1" dirty="0"/>
              <a:t>facts about variables not modified in the loop can be automatically carried over within the loop or without it.</a:t>
            </a:r>
            <a:r>
              <a:rPr lang="is-IS" altLang="en-US" sz="1400" b="1" dirty="0"/>
              <a:t>…</a:t>
            </a:r>
            <a:endParaRPr lang="en-US" altLang="en-US" sz="1400" b="1" dirty="0"/>
          </a:p>
        </p:txBody>
      </p:sp>
      <p:sp>
        <p:nvSpPr>
          <p:cNvPr id="28677" name="TextBox 7"/>
          <p:cNvSpPr txBox="1">
            <a:spLocks noChangeArrowheads="1"/>
          </p:cNvSpPr>
          <p:nvPr/>
        </p:nvSpPr>
        <p:spPr bwMode="auto">
          <a:xfrm>
            <a:off x="469900" y="2017158"/>
            <a:ext cx="8356600" cy="4185761"/>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latin typeface="Menlo Regular" charset="0"/>
              </a:rPr>
              <a:t>def </a:t>
            </a:r>
            <a:r>
              <a:rPr lang="en-US" altLang="en-US" sz="1400" dirty="0" err="1">
                <a:latin typeface="Menlo Regular" charset="0"/>
              </a:rPr>
              <a:t>mult</a:t>
            </a:r>
            <a:r>
              <a:rPr lang="en-US" altLang="en-US" sz="1400" dirty="0">
                <a:latin typeface="Menlo Regular" charset="0"/>
              </a:rPr>
              <a:t>(m: Z, n: Z): Z = {</a:t>
            </a:r>
          </a:p>
          <a:p>
            <a:pPr eaLnBrk="1" hangingPunct="1"/>
            <a:r>
              <a:rPr lang="en-US" altLang="en-US" sz="1400" dirty="0">
                <a:latin typeface="Menlo Regular" charset="0"/>
              </a:rPr>
              <a:t>  l"""{</a:t>
            </a:r>
            <a:br>
              <a:rPr lang="en-US" altLang="en-US" sz="1400" dirty="0">
                <a:latin typeface="Menlo Regular" charset="0"/>
              </a:rPr>
            </a:br>
            <a:r>
              <a:rPr lang="en-US" altLang="en-US" sz="1400" dirty="0">
                <a:latin typeface="Menlo Regular" charset="0"/>
              </a:rPr>
              <a:t>    requires  m ≥ 0 ∧ n ≥ 0      // call this Pre below</a:t>
            </a:r>
            <a:br>
              <a:rPr lang="en-US" altLang="en-US" sz="1400" dirty="0">
                <a:latin typeface="Menlo Regular" charset="0"/>
              </a:rPr>
            </a:br>
            <a:r>
              <a:rPr lang="en-US" altLang="en-US" sz="1400" dirty="0">
                <a:latin typeface="Menlo Regular" charset="0"/>
              </a:rPr>
              <a:t>    ensures   result == m * n    // call this Post below</a:t>
            </a:r>
            <a:br>
              <a:rPr lang="en-US" altLang="en-US" sz="1400" dirty="0">
                <a:latin typeface="Menlo Regular" charset="0"/>
              </a:rPr>
            </a:br>
            <a:r>
              <a:rPr lang="en-US" altLang="en-US" sz="1400" dirty="0">
                <a:latin typeface="Menlo Regular" charset="0"/>
              </a:rPr>
              <a:t>  }"""</a:t>
            </a:r>
            <a:br>
              <a:rPr lang="en-US" altLang="en-US" sz="1400" dirty="0">
                <a:latin typeface="Menlo Regular" charset="0"/>
              </a:rPr>
            </a:br>
            <a:r>
              <a:rPr lang="en-US" altLang="en-US" sz="1400" dirty="0">
                <a:latin typeface="Menlo Regular" charset="0"/>
              </a:rPr>
              <a:t>  // loop variable initialization</a:t>
            </a:r>
          </a:p>
          <a:p>
            <a:pPr eaLnBrk="1" hangingPunct="1"/>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r: Z = 0</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Z = 0</a:t>
            </a:r>
          </a:p>
          <a:p>
            <a:pPr eaLnBrk="1" hangingPunct="1"/>
            <a:r>
              <a:rPr lang="en-US" altLang="en-US" sz="1400" dirty="0">
                <a:latin typeface="Menlo Regular" charset="0"/>
              </a:rPr>
              <a:t>  </a:t>
            </a:r>
            <a:r>
              <a:rPr lang="en-US" altLang="en-US" sz="1400" dirty="0" err="1">
                <a:solidFill>
                  <a:srgbClr val="FF0000"/>
                </a:solidFill>
                <a:latin typeface="Menlo Regular" charset="0"/>
              </a:rPr>
              <a:t>var</a:t>
            </a:r>
            <a:r>
              <a:rPr lang="en-US" altLang="en-US" sz="1400" dirty="0">
                <a:solidFill>
                  <a:srgbClr val="FF0000"/>
                </a:solidFill>
                <a:latin typeface="Menlo Regular" charset="0"/>
              </a:rPr>
              <a:t> dummy: Z = 5</a:t>
            </a:r>
            <a:br>
              <a:rPr lang="en-US" altLang="en-US" sz="1400" dirty="0">
                <a:latin typeface="Menlo Regular" charset="0"/>
              </a:rPr>
            </a:br>
            <a:r>
              <a:rPr lang="en-US" altLang="en-US" sz="1400" dirty="0">
                <a:latin typeface="Menlo Regular" charset="0"/>
              </a:rPr>
              <a:t>  while (</a:t>
            </a:r>
            <a:r>
              <a:rPr lang="en-US" altLang="en-US" sz="1400" dirty="0" err="1">
                <a:latin typeface="Menlo Regular" charset="0"/>
              </a:rPr>
              <a:t>i</a:t>
            </a:r>
            <a:r>
              <a:rPr lang="en-US" altLang="en-US" sz="1400" dirty="0">
                <a:latin typeface="Menlo Regular" charset="0"/>
              </a:rPr>
              <a:t> != n) {               // call this B</a:t>
            </a:r>
            <a:br>
              <a:rPr lang="en-US" altLang="en-US" sz="1400" dirty="0">
                <a:latin typeface="Menlo Regular" charset="0"/>
              </a:rPr>
            </a:br>
            <a:r>
              <a:rPr lang="en-US" altLang="en-US" sz="1400" dirty="0">
                <a:latin typeface="Menlo Regular" charset="0"/>
              </a:rPr>
              <a:t>    </a:t>
            </a:r>
            <a:r>
              <a:rPr lang="de-DE" altLang="en-US" sz="1400" dirty="0">
                <a:latin typeface="Menlo Regular" charset="0"/>
              </a:rPr>
              <a:t>l"""{ invariant </a:t>
            </a:r>
            <a:r>
              <a:rPr lang="de-DE" altLang="en-US" sz="1400" dirty="0" err="1">
                <a:latin typeface="Menlo Regular" charset="0"/>
              </a:rPr>
              <a:t>r</a:t>
            </a:r>
            <a:r>
              <a:rPr lang="de-DE" altLang="en-US" sz="1400" dirty="0">
                <a:latin typeface="Menlo Regular" charset="0"/>
              </a:rPr>
              <a:t> == m * i   // </a:t>
            </a:r>
            <a:r>
              <a:rPr lang="de-DE" altLang="en-US" sz="1400" dirty="0" err="1">
                <a:latin typeface="Menlo Regular" charset="0"/>
              </a:rPr>
              <a:t>call</a:t>
            </a:r>
            <a:r>
              <a:rPr lang="de-DE" altLang="en-US" sz="1400" dirty="0">
                <a:latin typeface="Menlo Regular" charset="0"/>
              </a:rPr>
              <a:t> </a:t>
            </a:r>
            <a:r>
              <a:rPr lang="de-DE" altLang="en-US" sz="1400" dirty="0" err="1">
                <a:latin typeface="Menlo Regular" charset="0"/>
              </a:rPr>
              <a:t>this</a:t>
            </a:r>
            <a:r>
              <a:rPr lang="de-DE" altLang="en-US" sz="1400" dirty="0">
                <a:latin typeface="Menlo Regular" charset="0"/>
              </a:rPr>
              <a:t> I</a:t>
            </a:r>
            <a:br>
              <a:rPr lang="de-DE" altLang="en-US" sz="1400" dirty="0">
                <a:latin typeface="Menlo Regular" charset="0"/>
              </a:rPr>
            </a:br>
            <a:r>
              <a:rPr lang="de-DE" altLang="en-US" sz="1400" dirty="0">
                <a:latin typeface="Menlo Regular" charset="0"/>
              </a:rPr>
              <a:t>          </a:t>
            </a:r>
            <a:r>
              <a:rPr lang="de-DE" altLang="en-US" sz="1400" dirty="0" err="1">
                <a:latin typeface="Menlo Regular" charset="0"/>
              </a:rPr>
              <a:t>modifies</a:t>
            </a:r>
            <a:r>
              <a:rPr lang="de-DE" altLang="en-US" sz="1400" dirty="0">
                <a:latin typeface="Menlo Regular" charset="0"/>
              </a:rPr>
              <a:t> </a:t>
            </a:r>
            <a:r>
              <a:rPr lang="de-DE" altLang="en-US" sz="1400" dirty="0" err="1">
                <a:latin typeface="Menlo Regular" charset="0"/>
              </a:rPr>
              <a:t>r</a:t>
            </a:r>
            <a:r>
              <a:rPr lang="de-DE" altLang="en-US" sz="1400" dirty="0">
                <a:latin typeface="Menlo Regular" charset="0"/>
              </a:rPr>
              <a:t>, i                    }"""</a:t>
            </a:r>
            <a:br>
              <a:rPr lang="de-DE" altLang="en-US" sz="1400" dirty="0">
                <a:latin typeface="Menlo Regular" charset="0"/>
              </a:rPr>
            </a:br>
            <a:r>
              <a:rPr lang="en-US" altLang="en-US" sz="1400" dirty="0">
                <a:latin typeface="Menlo Regular" charset="0"/>
              </a:rPr>
              <a:t>    </a:t>
            </a:r>
            <a:r>
              <a:rPr lang="en-US" altLang="en-US" sz="1400" dirty="0">
                <a:solidFill>
                  <a:srgbClr val="FF0000"/>
                </a:solidFill>
                <a:latin typeface="Menlo Regular" charset="0"/>
              </a:rPr>
              <a:t>l”””{ 1. dummy == 5  premise }”””</a:t>
            </a:r>
          </a:p>
          <a:p>
            <a:pPr eaLnBrk="1" hangingPunct="1"/>
            <a:r>
              <a:rPr lang="en-US" altLang="en-US" sz="1400" dirty="0">
                <a:latin typeface="Menlo Regular" charset="0"/>
              </a:rPr>
              <a:t>    r = r + m</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 </a:t>
            </a:r>
            <a:r>
              <a:rPr lang="en-US" altLang="en-US" sz="1400" dirty="0" err="1">
                <a:latin typeface="Menlo Regular" charset="0"/>
              </a:rPr>
              <a:t>i</a:t>
            </a:r>
            <a:r>
              <a:rPr lang="en-US" altLang="en-US" sz="1400" dirty="0">
                <a:latin typeface="Menlo Regular" charset="0"/>
              </a:rPr>
              <a:t> + 1</a:t>
            </a:r>
            <a:br>
              <a:rPr lang="en-US" altLang="en-US" sz="1400" dirty="0">
                <a:latin typeface="Menlo Regular" charset="0"/>
              </a:rPr>
            </a:br>
            <a:r>
              <a:rPr lang="en-US" altLang="en-US" sz="1400" dirty="0">
                <a:latin typeface="Menlo Regular" charset="0"/>
              </a:rPr>
              <a:t>  }</a:t>
            </a:r>
          </a:p>
          <a:p>
            <a:pPr eaLnBrk="1" hangingPunct="1"/>
            <a:r>
              <a:rPr lang="en-US" altLang="en-US" sz="1400" dirty="0">
                <a:solidFill>
                  <a:srgbClr val="FF0000"/>
                </a:solidFill>
                <a:latin typeface="Menlo Regular" charset="0"/>
              </a:rPr>
              <a:t>  l”””{ 1. dummy == 5  premise }”””</a:t>
            </a:r>
            <a:br>
              <a:rPr lang="en-US" altLang="en-US" sz="1400" dirty="0">
                <a:latin typeface="Menlo Regular" charset="0"/>
              </a:rPr>
            </a:br>
            <a:r>
              <a:rPr lang="en-US" altLang="en-US" sz="1400" dirty="0">
                <a:latin typeface="Menlo Regular" charset="0"/>
              </a:rPr>
              <a:t>  return r</a:t>
            </a:r>
            <a:br>
              <a:rPr lang="en-US" altLang="en-US" sz="1400" dirty="0">
                <a:latin typeface="Menlo Regular" charset="0"/>
              </a:rPr>
            </a:br>
            <a:r>
              <a:rPr lang="en-US" altLang="en-US" sz="1400" dirty="0">
                <a:latin typeface="Menlo Regular" charset="0"/>
              </a:rPr>
              <a:t>}</a:t>
            </a:r>
          </a:p>
        </p:txBody>
      </p:sp>
      <p:grpSp>
        <p:nvGrpSpPr>
          <p:cNvPr id="8" name="Group 7">
            <a:extLst>
              <a:ext uri="{FF2B5EF4-FFF2-40B4-BE49-F238E27FC236}">
                <a16:creationId xmlns:a16="http://schemas.microsoft.com/office/drawing/2014/main" id="{19BAB541-16FD-DA49-85BB-E84C0530FA9B}"/>
              </a:ext>
            </a:extLst>
          </p:cNvPr>
          <p:cNvGrpSpPr/>
          <p:nvPr/>
        </p:nvGrpSpPr>
        <p:grpSpPr>
          <a:xfrm>
            <a:off x="3731172" y="2726711"/>
            <a:ext cx="5013435" cy="1796549"/>
            <a:chOff x="6649704" y="1765022"/>
            <a:chExt cx="5013435" cy="1796549"/>
          </a:xfrm>
        </p:grpSpPr>
        <p:sp>
          <p:nvSpPr>
            <p:cNvPr id="9" name="Text Box 12">
              <a:extLst>
                <a:ext uri="{FF2B5EF4-FFF2-40B4-BE49-F238E27FC236}">
                  <a16:creationId xmlns:a16="http://schemas.microsoft.com/office/drawing/2014/main" id="{47C9A10B-9974-7242-9C24-C5B7C241BA91}"/>
                </a:ext>
              </a:extLst>
            </p:cNvPr>
            <p:cNvSpPr txBox="1">
              <a:spLocks noChangeArrowheads="1"/>
            </p:cNvSpPr>
            <p:nvPr/>
          </p:nvSpPr>
          <p:spPr bwMode="auto">
            <a:xfrm>
              <a:off x="8029671" y="1765022"/>
              <a:ext cx="3633468" cy="954107"/>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b="1" i="1" dirty="0"/>
                <a:t>Knowledge about variables not modified by the loop can carry over into the loop.  </a:t>
              </a:r>
              <a:r>
                <a:rPr lang="en-US" altLang="en-US" sz="1400" i="1" dirty="0"/>
                <a:t>Such knowledge does not need to be captured in the loop invariant.</a:t>
              </a:r>
              <a:endParaRPr lang="en-US" altLang="en-US" sz="1400" b="1" i="1" dirty="0"/>
            </a:p>
          </p:txBody>
        </p:sp>
        <p:sp>
          <p:nvSpPr>
            <p:cNvPr id="10" name="Line 13">
              <a:extLst>
                <a:ext uri="{FF2B5EF4-FFF2-40B4-BE49-F238E27FC236}">
                  <a16:creationId xmlns:a16="http://schemas.microsoft.com/office/drawing/2014/main" id="{83BB8608-00FE-5D46-8702-16AF295647FF}"/>
                </a:ext>
              </a:extLst>
            </p:cNvPr>
            <p:cNvSpPr>
              <a:spLocks noChangeShapeType="1"/>
            </p:cNvSpPr>
            <p:nvPr/>
          </p:nvSpPr>
          <p:spPr bwMode="auto">
            <a:xfrm flipH="1">
              <a:off x="6649704" y="2454164"/>
              <a:ext cx="1334814" cy="1107407"/>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grpSp>
        <p:nvGrpSpPr>
          <p:cNvPr id="2" name="Group 1">
            <a:extLst>
              <a:ext uri="{FF2B5EF4-FFF2-40B4-BE49-F238E27FC236}">
                <a16:creationId xmlns:a16="http://schemas.microsoft.com/office/drawing/2014/main" id="{4C74262B-BC92-E94D-BDDB-C8DB34ACDC1D}"/>
              </a:ext>
            </a:extLst>
          </p:cNvPr>
          <p:cNvGrpSpPr/>
          <p:nvPr/>
        </p:nvGrpSpPr>
        <p:grpSpPr>
          <a:xfrm>
            <a:off x="3484178" y="5412102"/>
            <a:ext cx="5291959" cy="954107"/>
            <a:chOff x="3484178" y="5412102"/>
            <a:chExt cx="5291959" cy="954107"/>
          </a:xfrm>
        </p:grpSpPr>
        <p:sp>
          <p:nvSpPr>
            <p:cNvPr id="11" name="Text Box 12">
              <a:extLst>
                <a:ext uri="{FF2B5EF4-FFF2-40B4-BE49-F238E27FC236}">
                  <a16:creationId xmlns:a16="http://schemas.microsoft.com/office/drawing/2014/main" id="{A14D4566-8357-C841-B31B-511A70A3EAF0}"/>
                </a:ext>
              </a:extLst>
            </p:cNvPr>
            <p:cNvSpPr txBox="1">
              <a:spLocks noChangeArrowheads="1"/>
            </p:cNvSpPr>
            <p:nvPr/>
          </p:nvSpPr>
          <p:spPr bwMode="auto">
            <a:xfrm>
              <a:off x="4569856" y="5412102"/>
              <a:ext cx="4206281" cy="954107"/>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b="1" i="1" dirty="0"/>
                <a:t>Knowledge about variables not modified by the loop can carry over past the loop.  </a:t>
              </a:r>
              <a:r>
                <a:rPr lang="en-US" altLang="en-US" sz="1400" i="1" dirty="0"/>
                <a:t>Such knowledge does not need to be captured in the loop invariant.</a:t>
              </a:r>
              <a:endParaRPr lang="en-US" altLang="en-US" sz="1400" b="1" i="1" dirty="0"/>
            </a:p>
          </p:txBody>
        </p:sp>
        <p:sp>
          <p:nvSpPr>
            <p:cNvPr id="12" name="Line 13">
              <a:extLst>
                <a:ext uri="{FF2B5EF4-FFF2-40B4-BE49-F238E27FC236}">
                  <a16:creationId xmlns:a16="http://schemas.microsoft.com/office/drawing/2014/main" id="{C361710F-E8F1-2348-8FCD-CA1170EC4E44}"/>
                </a:ext>
              </a:extLst>
            </p:cNvPr>
            <p:cNvSpPr>
              <a:spLocks noChangeShapeType="1"/>
            </p:cNvSpPr>
            <p:nvPr/>
          </p:nvSpPr>
          <p:spPr bwMode="auto">
            <a:xfrm flipH="1" flipV="1">
              <a:off x="3484178" y="5695162"/>
              <a:ext cx="1087821" cy="264195"/>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Tree>
    <p:extLst>
      <p:ext uri="{BB962C8B-B14F-4D97-AF65-F5344CB8AC3E}">
        <p14:creationId xmlns:p14="http://schemas.microsoft.com/office/powerpoint/2010/main" val="363100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9B30-8742-E84A-B24D-5483B52772D9}"/>
              </a:ext>
            </a:extLst>
          </p:cNvPr>
          <p:cNvSpPr>
            <a:spLocks noGrp="1"/>
          </p:cNvSpPr>
          <p:nvPr>
            <p:ph type="title"/>
          </p:nvPr>
        </p:nvSpPr>
        <p:spPr/>
        <p:txBody>
          <a:bodyPr/>
          <a:lstStyle/>
          <a:p>
            <a:r>
              <a:rPr lang="en-US" sz="3600" dirty="0"/>
              <a:t>Loop Modifies Clause – </a:t>
            </a:r>
            <a:br>
              <a:rPr lang="en-US" sz="3600" dirty="0"/>
            </a:br>
            <a:r>
              <a:rPr lang="en-US" sz="3600" dirty="0"/>
              <a:t>Non-modified Variables</a:t>
            </a:r>
          </a:p>
        </p:txBody>
      </p:sp>
      <p:sp>
        <p:nvSpPr>
          <p:cNvPr id="3" name="Footer Placeholder 2">
            <a:extLst>
              <a:ext uri="{FF2B5EF4-FFF2-40B4-BE49-F238E27FC236}">
                <a16:creationId xmlns:a16="http://schemas.microsoft.com/office/drawing/2014/main" id="{11610F50-4B6E-1D4B-AE92-5C377D57CB84}"/>
              </a:ext>
            </a:extLst>
          </p:cNvPr>
          <p:cNvSpPr>
            <a:spLocks noGrp="1"/>
          </p:cNvSpPr>
          <p:nvPr>
            <p:ph type="ftr" sz="quarter" idx="10"/>
          </p:nvPr>
        </p:nvSpPr>
        <p:spPr/>
        <p:txBody>
          <a:bodyPr/>
          <a:lstStyle/>
          <a:p>
            <a:pPr>
              <a:defRPr/>
            </a:pPr>
            <a:r>
              <a:rPr lang="en-US" altLang="en-US"/>
              <a:t>CIS 301 --- Program Logic - Conditionals and Loops</a:t>
            </a:r>
          </a:p>
        </p:txBody>
      </p:sp>
      <p:pic>
        <p:nvPicPr>
          <p:cNvPr id="4" name="Picture 3">
            <a:extLst>
              <a:ext uri="{FF2B5EF4-FFF2-40B4-BE49-F238E27FC236}">
                <a16:creationId xmlns:a16="http://schemas.microsoft.com/office/drawing/2014/main" id="{023DDBDC-1ADA-8945-9F37-B07754ABDF6D}"/>
              </a:ext>
            </a:extLst>
          </p:cNvPr>
          <p:cNvPicPr>
            <a:picLocks noChangeAspect="1"/>
          </p:cNvPicPr>
          <p:nvPr/>
        </p:nvPicPr>
        <p:blipFill>
          <a:blip r:embed="rId2"/>
          <a:stretch>
            <a:fillRect/>
          </a:stretch>
        </p:blipFill>
        <p:spPr>
          <a:xfrm>
            <a:off x="557047" y="2020327"/>
            <a:ext cx="7830207" cy="4345171"/>
          </a:xfrm>
          <a:prstGeom prst="rect">
            <a:avLst/>
          </a:prstGeom>
        </p:spPr>
      </p:pic>
      <p:grpSp>
        <p:nvGrpSpPr>
          <p:cNvPr id="5" name="Group 4">
            <a:extLst>
              <a:ext uri="{FF2B5EF4-FFF2-40B4-BE49-F238E27FC236}">
                <a16:creationId xmlns:a16="http://schemas.microsoft.com/office/drawing/2014/main" id="{374BA6AE-1168-B64E-B46D-B74289B7CD38}"/>
              </a:ext>
            </a:extLst>
          </p:cNvPr>
          <p:cNvGrpSpPr/>
          <p:nvPr/>
        </p:nvGrpSpPr>
        <p:grpSpPr>
          <a:xfrm>
            <a:off x="247282" y="4261935"/>
            <a:ext cx="665273" cy="1232395"/>
            <a:chOff x="89627" y="5029197"/>
            <a:chExt cx="665273" cy="1232395"/>
          </a:xfrm>
        </p:grpSpPr>
        <p:sp>
          <p:nvSpPr>
            <p:cNvPr id="6" name="Oval 5">
              <a:extLst>
                <a:ext uri="{FF2B5EF4-FFF2-40B4-BE49-F238E27FC236}">
                  <a16:creationId xmlns:a16="http://schemas.microsoft.com/office/drawing/2014/main" id="{13A96209-F107-7F44-9F75-BB231B0F2D34}"/>
                </a:ext>
              </a:extLst>
            </p:cNvPr>
            <p:cNvSpPr/>
            <p:nvPr/>
          </p:nvSpPr>
          <p:spPr bwMode="auto">
            <a:xfrm>
              <a:off x="510352" y="5029197"/>
              <a:ext cx="244548" cy="297711"/>
            </a:xfrm>
            <a:prstGeom prst="ellipse">
              <a:avLst/>
            </a:prstGeom>
            <a:noFill/>
            <a:ln w="28575" cap="flat" cmpd="sng" algn="ctr">
              <a:solidFill>
                <a:srgbClr val="FF000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grpSp>
          <p:nvGrpSpPr>
            <p:cNvPr id="7" name="Group 6">
              <a:extLst>
                <a:ext uri="{FF2B5EF4-FFF2-40B4-BE49-F238E27FC236}">
                  <a16:creationId xmlns:a16="http://schemas.microsoft.com/office/drawing/2014/main" id="{B0046B64-63DA-3943-B7D4-5E42443DC006}"/>
                </a:ext>
              </a:extLst>
            </p:cNvPr>
            <p:cNvGrpSpPr/>
            <p:nvPr/>
          </p:nvGrpSpPr>
          <p:grpSpPr>
            <a:xfrm>
              <a:off x="89627" y="5305648"/>
              <a:ext cx="516430" cy="955944"/>
              <a:chOff x="3658624" y="3983667"/>
              <a:chExt cx="516430" cy="955944"/>
            </a:xfrm>
          </p:grpSpPr>
          <p:sp>
            <p:nvSpPr>
              <p:cNvPr id="8" name="Text Box 12">
                <a:extLst>
                  <a:ext uri="{FF2B5EF4-FFF2-40B4-BE49-F238E27FC236}">
                    <a16:creationId xmlns:a16="http://schemas.microsoft.com/office/drawing/2014/main" id="{3D92EBA2-6969-0441-A833-73CBFD1468CD}"/>
                  </a:ext>
                </a:extLst>
              </p:cNvPr>
              <p:cNvSpPr txBox="1">
                <a:spLocks noChangeArrowheads="1"/>
              </p:cNvSpPr>
              <p:nvPr/>
            </p:nvSpPr>
            <p:spPr bwMode="auto">
              <a:xfrm>
                <a:off x="3658624" y="4539501"/>
                <a:ext cx="516430" cy="40011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000" dirty="0"/>
                  <a:t>(Click here)</a:t>
                </a:r>
              </a:p>
            </p:txBody>
          </p:sp>
          <p:sp>
            <p:nvSpPr>
              <p:cNvPr id="9" name="Line 13">
                <a:extLst>
                  <a:ext uri="{FF2B5EF4-FFF2-40B4-BE49-F238E27FC236}">
                    <a16:creationId xmlns:a16="http://schemas.microsoft.com/office/drawing/2014/main" id="{D5CBE7EC-0221-AA4A-B3FD-8D23FB6EDDE7}"/>
                  </a:ext>
                </a:extLst>
              </p:cNvPr>
              <p:cNvSpPr>
                <a:spLocks noChangeShapeType="1"/>
              </p:cNvSpPr>
              <p:nvPr/>
            </p:nvSpPr>
            <p:spPr bwMode="auto">
              <a:xfrm flipH="1">
                <a:off x="3946894" y="3983667"/>
                <a:ext cx="217525" cy="56731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grpSp>
      <p:sp>
        <p:nvSpPr>
          <p:cNvPr id="10" name="Text Box 4">
            <a:extLst>
              <a:ext uri="{FF2B5EF4-FFF2-40B4-BE49-F238E27FC236}">
                <a16:creationId xmlns:a16="http://schemas.microsoft.com/office/drawing/2014/main" id="{39295E35-C4E9-1244-AAB5-D496FB884951}"/>
              </a:ext>
            </a:extLst>
          </p:cNvPr>
          <p:cNvSpPr txBox="1">
            <a:spLocks noChangeArrowheads="1"/>
          </p:cNvSpPr>
          <p:nvPr/>
        </p:nvSpPr>
        <p:spPr bwMode="auto">
          <a:xfrm>
            <a:off x="185737" y="1154113"/>
            <a:ext cx="8569379" cy="738664"/>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t>The loop modifies clause is necessary to indicate what facts may be invalidated by a loop, i.e., </a:t>
            </a:r>
            <a:r>
              <a:rPr lang="en-US" altLang="en-US" sz="1400" b="1" dirty="0"/>
              <a:t>facts about variables not modified in the loop can be automatically carried over within the loop or without it.</a:t>
            </a:r>
            <a:r>
              <a:rPr lang="is-IS" altLang="en-US" sz="1400" b="1" dirty="0"/>
              <a:t>…</a:t>
            </a:r>
            <a:endParaRPr lang="en-US" altLang="en-US" sz="1400" b="1" dirty="0"/>
          </a:p>
        </p:txBody>
      </p:sp>
      <p:sp>
        <p:nvSpPr>
          <p:cNvPr id="14" name="TextBox 13">
            <a:extLst>
              <a:ext uri="{FF2B5EF4-FFF2-40B4-BE49-F238E27FC236}">
                <a16:creationId xmlns:a16="http://schemas.microsoft.com/office/drawing/2014/main" id="{EDBBB0D0-A2B3-0749-A8EE-5AEE86FB6815}"/>
              </a:ext>
            </a:extLst>
          </p:cNvPr>
          <p:cNvSpPr txBox="1">
            <a:spLocks noChangeArrowheads="1"/>
          </p:cNvSpPr>
          <p:nvPr/>
        </p:nvSpPr>
        <p:spPr bwMode="auto">
          <a:xfrm>
            <a:off x="4995046" y="1975507"/>
            <a:ext cx="1545616" cy="25391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050" dirty="0"/>
              <a:t>Knowledge before loop</a:t>
            </a:r>
          </a:p>
        </p:txBody>
      </p:sp>
      <p:sp>
        <p:nvSpPr>
          <p:cNvPr id="15" name="TextBox 14">
            <a:extLst>
              <a:ext uri="{FF2B5EF4-FFF2-40B4-BE49-F238E27FC236}">
                <a16:creationId xmlns:a16="http://schemas.microsoft.com/office/drawing/2014/main" id="{3915CE33-B2E9-0F47-8C1C-BAD6CE4F9CD3}"/>
              </a:ext>
            </a:extLst>
          </p:cNvPr>
          <p:cNvSpPr txBox="1">
            <a:spLocks noChangeArrowheads="1"/>
          </p:cNvSpPr>
          <p:nvPr/>
        </p:nvSpPr>
        <p:spPr bwMode="auto">
          <a:xfrm>
            <a:off x="5000301" y="4272018"/>
            <a:ext cx="1443024" cy="25391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050" dirty="0"/>
              <a:t>Knowledge after loop</a:t>
            </a:r>
          </a:p>
        </p:txBody>
      </p:sp>
      <p:grpSp>
        <p:nvGrpSpPr>
          <p:cNvPr id="18" name="Group 17">
            <a:extLst>
              <a:ext uri="{FF2B5EF4-FFF2-40B4-BE49-F238E27FC236}">
                <a16:creationId xmlns:a16="http://schemas.microsoft.com/office/drawing/2014/main" id="{FDE00033-8152-9F45-8208-3A095BF5AEFC}"/>
              </a:ext>
            </a:extLst>
          </p:cNvPr>
          <p:cNvGrpSpPr/>
          <p:nvPr/>
        </p:nvGrpSpPr>
        <p:grpSpPr>
          <a:xfrm>
            <a:off x="4950373" y="2680138"/>
            <a:ext cx="3998695" cy="2349062"/>
            <a:chOff x="4950373" y="2680138"/>
            <a:chExt cx="3998695" cy="2349062"/>
          </a:xfrm>
        </p:grpSpPr>
        <p:sp>
          <p:nvSpPr>
            <p:cNvPr id="11" name="Rectangle 10">
              <a:extLst>
                <a:ext uri="{FF2B5EF4-FFF2-40B4-BE49-F238E27FC236}">
                  <a16:creationId xmlns:a16="http://schemas.microsoft.com/office/drawing/2014/main" id="{D71C1507-11B8-504F-B7C7-4B5A4FD6876D}"/>
                </a:ext>
              </a:extLst>
            </p:cNvPr>
            <p:cNvSpPr/>
            <p:nvPr/>
          </p:nvSpPr>
          <p:spPr bwMode="auto">
            <a:xfrm>
              <a:off x="4950373" y="2680138"/>
              <a:ext cx="956441" cy="23122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sp>
          <p:nvSpPr>
            <p:cNvPr id="12" name="Text Box 12">
              <a:extLst>
                <a:ext uri="{FF2B5EF4-FFF2-40B4-BE49-F238E27FC236}">
                  <a16:creationId xmlns:a16="http://schemas.microsoft.com/office/drawing/2014/main" id="{A9A1DAC8-E854-8946-868F-DCB422BC9848}"/>
                </a:ext>
              </a:extLst>
            </p:cNvPr>
            <p:cNvSpPr txBox="1">
              <a:spLocks noChangeArrowheads="1"/>
            </p:cNvSpPr>
            <p:nvPr/>
          </p:nvSpPr>
          <p:spPr bwMode="auto">
            <a:xfrm>
              <a:off x="7336465" y="2809992"/>
              <a:ext cx="1612603" cy="93871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100" dirty="0"/>
                <a:t>Facts about variables not modified by the loop can be carried over and applied after the loop.</a:t>
              </a:r>
            </a:p>
          </p:txBody>
        </p:sp>
        <p:sp>
          <p:nvSpPr>
            <p:cNvPr id="13" name="Rectangle 12">
              <a:extLst>
                <a:ext uri="{FF2B5EF4-FFF2-40B4-BE49-F238E27FC236}">
                  <a16:creationId xmlns:a16="http://schemas.microsoft.com/office/drawing/2014/main" id="{4BEDAF9F-4588-6749-B395-20442EA0AC7C}"/>
                </a:ext>
              </a:extLst>
            </p:cNvPr>
            <p:cNvSpPr/>
            <p:nvPr/>
          </p:nvSpPr>
          <p:spPr bwMode="auto">
            <a:xfrm>
              <a:off x="4976648" y="4797972"/>
              <a:ext cx="956441" cy="23122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sp>
          <p:nvSpPr>
            <p:cNvPr id="16" name="Line 13">
              <a:extLst>
                <a:ext uri="{FF2B5EF4-FFF2-40B4-BE49-F238E27FC236}">
                  <a16:creationId xmlns:a16="http://schemas.microsoft.com/office/drawing/2014/main" id="{9D5B6315-5728-2A4A-9400-D4A83247AAB7}"/>
                </a:ext>
              </a:extLst>
            </p:cNvPr>
            <p:cNvSpPr>
              <a:spLocks noChangeShapeType="1"/>
            </p:cNvSpPr>
            <p:nvPr/>
          </p:nvSpPr>
          <p:spPr bwMode="auto">
            <a:xfrm>
              <a:off x="5960952" y="2767392"/>
              <a:ext cx="1385778" cy="270098"/>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17" name="Line 13">
              <a:extLst>
                <a:ext uri="{FF2B5EF4-FFF2-40B4-BE49-F238E27FC236}">
                  <a16:creationId xmlns:a16="http://schemas.microsoft.com/office/drawing/2014/main" id="{899A1429-5E77-0F4F-89FF-6DA99A3A886D}"/>
                </a:ext>
              </a:extLst>
            </p:cNvPr>
            <p:cNvSpPr>
              <a:spLocks noChangeShapeType="1"/>
            </p:cNvSpPr>
            <p:nvPr/>
          </p:nvSpPr>
          <p:spPr bwMode="auto">
            <a:xfrm flipV="1">
              <a:off x="5966207" y="3752193"/>
              <a:ext cx="1569710" cy="1164565"/>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Tree>
    <p:extLst>
      <p:ext uri="{BB962C8B-B14F-4D97-AF65-F5344CB8AC3E}">
        <p14:creationId xmlns:p14="http://schemas.microsoft.com/office/powerpoint/2010/main" val="37352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49BBB07-4113-F149-B617-5EB6489842B7}"/>
              </a:ext>
            </a:extLst>
          </p:cNvPr>
          <p:cNvPicPr>
            <a:picLocks noChangeAspect="1"/>
          </p:cNvPicPr>
          <p:nvPr/>
        </p:nvPicPr>
        <p:blipFill>
          <a:blip r:embed="rId2"/>
          <a:stretch>
            <a:fillRect/>
          </a:stretch>
        </p:blipFill>
        <p:spPr>
          <a:xfrm>
            <a:off x="557048" y="2023382"/>
            <a:ext cx="5801710" cy="4152274"/>
          </a:xfrm>
          <a:prstGeom prst="rect">
            <a:avLst/>
          </a:prstGeom>
        </p:spPr>
      </p:pic>
      <p:sp>
        <p:nvSpPr>
          <p:cNvPr id="2" name="Title 1">
            <a:extLst>
              <a:ext uri="{FF2B5EF4-FFF2-40B4-BE49-F238E27FC236}">
                <a16:creationId xmlns:a16="http://schemas.microsoft.com/office/drawing/2014/main" id="{6AA19B30-8742-E84A-B24D-5483B52772D9}"/>
              </a:ext>
            </a:extLst>
          </p:cNvPr>
          <p:cNvSpPr>
            <a:spLocks noGrp="1"/>
          </p:cNvSpPr>
          <p:nvPr>
            <p:ph type="title"/>
          </p:nvPr>
        </p:nvSpPr>
        <p:spPr/>
        <p:txBody>
          <a:bodyPr/>
          <a:lstStyle/>
          <a:p>
            <a:r>
              <a:rPr lang="en-US" sz="3600" dirty="0"/>
              <a:t>Loop Modifies Clause – </a:t>
            </a:r>
            <a:br>
              <a:rPr lang="en-US" sz="3600" dirty="0"/>
            </a:br>
            <a:r>
              <a:rPr lang="en-US" sz="3600" dirty="0"/>
              <a:t>Non-modified Variables</a:t>
            </a:r>
          </a:p>
        </p:txBody>
      </p:sp>
      <p:sp>
        <p:nvSpPr>
          <p:cNvPr id="3" name="Footer Placeholder 2">
            <a:extLst>
              <a:ext uri="{FF2B5EF4-FFF2-40B4-BE49-F238E27FC236}">
                <a16:creationId xmlns:a16="http://schemas.microsoft.com/office/drawing/2014/main" id="{11610F50-4B6E-1D4B-AE92-5C377D57CB84}"/>
              </a:ext>
            </a:extLst>
          </p:cNvPr>
          <p:cNvSpPr>
            <a:spLocks noGrp="1"/>
          </p:cNvSpPr>
          <p:nvPr>
            <p:ph type="ftr" sz="quarter" idx="10"/>
          </p:nvPr>
        </p:nvSpPr>
        <p:spPr/>
        <p:txBody>
          <a:bodyPr/>
          <a:lstStyle/>
          <a:p>
            <a:pPr>
              <a:defRPr/>
            </a:pPr>
            <a:r>
              <a:rPr lang="en-US" altLang="en-US"/>
              <a:t>CIS 301 --- Program Logic - Conditionals and Loops</a:t>
            </a:r>
          </a:p>
        </p:txBody>
      </p:sp>
      <p:grpSp>
        <p:nvGrpSpPr>
          <p:cNvPr id="5" name="Group 4">
            <a:extLst>
              <a:ext uri="{FF2B5EF4-FFF2-40B4-BE49-F238E27FC236}">
                <a16:creationId xmlns:a16="http://schemas.microsoft.com/office/drawing/2014/main" id="{374BA6AE-1168-B64E-B46D-B74289B7CD38}"/>
              </a:ext>
            </a:extLst>
          </p:cNvPr>
          <p:cNvGrpSpPr/>
          <p:nvPr/>
        </p:nvGrpSpPr>
        <p:grpSpPr>
          <a:xfrm>
            <a:off x="352385" y="4808473"/>
            <a:ext cx="665273" cy="1232395"/>
            <a:chOff x="89627" y="5029197"/>
            <a:chExt cx="665273" cy="1232395"/>
          </a:xfrm>
        </p:grpSpPr>
        <p:sp>
          <p:nvSpPr>
            <p:cNvPr id="6" name="Oval 5">
              <a:extLst>
                <a:ext uri="{FF2B5EF4-FFF2-40B4-BE49-F238E27FC236}">
                  <a16:creationId xmlns:a16="http://schemas.microsoft.com/office/drawing/2014/main" id="{13A96209-F107-7F44-9F75-BB231B0F2D34}"/>
                </a:ext>
              </a:extLst>
            </p:cNvPr>
            <p:cNvSpPr/>
            <p:nvPr/>
          </p:nvSpPr>
          <p:spPr bwMode="auto">
            <a:xfrm>
              <a:off x="510352" y="5029197"/>
              <a:ext cx="244548" cy="297711"/>
            </a:xfrm>
            <a:prstGeom prst="ellipse">
              <a:avLst/>
            </a:prstGeom>
            <a:noFill/>
            <a:ln w="28575" cap="flat" cmpd="sng" algn="ctr">
              <a:solidFill>
                <a:srgbClr val="FF000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grpSp>
          <p:nvGrpSpPr>
            <p:cNvPr id="7" name="Group 6">
              <a:extLst>
                <a:ext uri="{FF2B5EF4-FFF2-40B4-BE49-F238E27FC236}">
                  <a16:creationId xmlns:a16="http://schemas.microsoft.com/office/drawing/2014/main" id="{B0046B64-63DA-3943-B7D4-5E42443DC006}"/>
                </a:ext>
              </a:extLst>
            </p:cNvPr>
            <p:cNvGrpSpPr/>
            <p:nvPr/>
          </p:nvGrpSpPr>
          <p:grpSpPr>
            <a:xfrm>
              <a:off x="89627" y="5305648"/>
              <a:ext cx="516430" cy="955944"/>
              <a:chOff x="3658624" y="3983667"/>
              <a:chExt cx="516430" cy="955944"/>
            </a:xfrm>
          </p:grpSpPr>
          <p:sp>
            <p:nvSpPr>
              <p:cNvPr id="8" name="Text Box 12">
                <a:extLst>
                  <a:ext uri="{FF2B5EF4-FFF2-40B4-BE49-F238E27FC236}">
                    <a16:creationId xmlns:a16="http://schemas.microsoft.com/office/drawing/2014/main" id="{3D92EBA2-6969-0441-A833-73CBFD1468CD}"/>
                  </a:ext>
                </a:extLst>
              </p:cNvPr>
              <p:cNvSpPr txBox="1">
                <a:spLocks noChangeArrowheads="1"/>
              </p:cNvSpPr>
              <p:nvPr/>
            </p:nvSpPr>
            <p:spPr bwMode="auto">
              <a:xfrm>
                <a:off x="3658624" y="4539501"/>
                <a:ext cx="516430" cy="40011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000" dirty="0"/>
                  <a:t>(Click here)</a:t>
                </a:r>
              </a:p>
            </p:txBody>
          </p:sp>
          <p:sp>
            <p:nvSpPr>
              <p:cNvPr id="9" name="Line 13">
                <a:extLst>
                  <a:ext uri="{FF2B5EF4-FFF2-40B4-BE49-F238E27FC236}">
                    <a16:creationId xmlns:a16="http://schemas.microsoft.com/office/drawing/2014/main" id="{D5CBE7EC-0221-AA4A-B3FD-8D23FB6EDDE7}"/>
                  </a:ext>
                </a:extLst>
              </p:cNvPr>
              <p:cNvSpPr>
                <a:spLocks noChangeShapeType="1"/>
              </p:cNvSpPr>
              <p:nvPr/>
            </p:nvSpPr>
            <p:spPr bwMode="auto">
              <a:xfrm flipH="1">
                <a:off x="3946894" y="3983667"/>
                <a:ext cx="217525" cy="56731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grpSp>
      <p:sp>
        <p:nvSpPr>
          <p:cNvPr id="10" name="Text Box 4">
            <a:extLst>
              <a:ext uri="{FF2B5EF4-FFF2-40B4-BE49-F238E27FC236}">
                <a16:creationId xmlns:a16="http://schemas.microsoft.com/office/drawing/2014/main" id="{39295E35-C4E9-1244-AAB5-D496FB884951}"/>
              </a:ext>
            </a:extLst>
          </p:cNvPr>
          <p:cNvSpPr txBox="1">
            <a:spLocks noChangeArrowheads="1"/>
          </p:cNvSpPr>
          <p:nvPr/>
        </p:nvSpPr>
        <p:spPr bwMode="auto">
          <a:xfrm>
            <a:off x="185737" y="1154113"/>
            <a:ext cx="8569379" cy="738664"/>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t>The loop modifies clause is necessary to indicate what facts may be invalidated by a loop, i.e., </a:t>
            </a:r>
            <a:r>
              <a:rPr lang="en-US" altLang="en-US" sz="1400" b="1" dirty="0"/>
              <a:t>facts about variables not modified in the loop can be automatically carried over within the loop or without it.</a:t>
            </a:r>
            <a:r>
              <a:rPr lang="is-IS" altLang="en-US" sz="1400" b="1" dirty="0"/>
              <a:t>…</a:t>
            </a:r>
            <a:endParaRPr lang="en-US" altLang="en-US" sz="1400" b="1" dirty="0"/>
          </a:p>
        </p:txBody>
      </p:sp>
      <p:sp>
        <p:nvSpPr>
          <p:cNvPr id="14" name="TextBox 13">
            <a:extLst>
              <a:ext uri="{FF2B5EF4-FFF2-40B4-BE49-F238E27FC236}">
                <a16:creationId xmlns:a16="http://schemas.microsoft.com/office/drawing/2014/main" id="{EDBBB0D0-A2B3-0749-A8EE-5AEE86FB6815}"/>
              </a:ext>
            </a:extLst>
          </p:cNvPr>
          <p:cNvSpPr txBox="1">
            <a:spLocks noChangeArrowheads="1"/>
          </p:cNvSpPr>
          <p:nvPr/>
        </p:nvSpPr>
        <p:spPr bwMode="auto">
          <a:xfrm>
            <a:off x="4995046" y="1975507"/>
            <a:ext cx="2767104" cy="25391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050" dirty="0"/>
              <a:t>Knowledge inside loop before assigning to r</a:t>
            </a:r>
          </a:p>
        </p:txBody>
      </p:sp>
      <p:sp>
        <p:nvSpPr>
          <p:cNvPr id="15" name="TextBox 14">
            <a:extLst>
              <a:ext uri="{FF2B5EF4-FFF2-40B4-BE49-F238E27FC236}">
                <a16:creationId xmlns:a16="http://schemas.microsoft.com/office/drawing/2014/main" id="{3915CE33-B2E9-0F47-8C1C-BAD6CE4F9CD3}"/>
              </a:ext>
            </a:extLst>
          </p:cNvPr>
          <p:cNvSpPr txBox="1">
            <a:spLocks noChangeArrowheads="1"/>
          </p:cNvSpPr>
          <p:nvPr/>
        </p:nvSpPr>
        <p:spPr bwMode="auto">
          <a:xfrm>
            <a:off x="5000301" y="3094859"/>
            <a:ext cx="2664512" cy="25391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050" dirty="0"/>
              <a:t>Knowledge inside loop after assigning to r</a:t>
            </a:r>
          </a:p>
        </p:txBody>
      </p:sp>
      <p:grpSp>
        <p:nvGrpSpPr>
          <p:cNvPr id="18" name="Group 17">
            <a:extLst>
              <a:ext uri="{FF2B5EF4-FFF2-40B4-BE49-F238E27FC236}">
                <a16:creationId xmlns:a16="http://schemas.microsoft.com/office/drawing/2014/main" id="{FDE00033-8152-9F45-8208-3A095BF5AEFC}"/>
              </a:ext>
            </a:extLst>
          </p:cNvPr>
          <p:cNvGrpSpPr/>
          <p:nvPr/>
        </p:nvGrpSpPr>
        <p:grpSpPr>
          <a:xfrm>
            <a:off x="5002925" y="2480442"/>
            <a:ext cx="3925123" cy="1740679"/>
            <a:chOff x="5002925" y="2480442"/>
            <a:chExt cx="3925123" cy="1740679"/>
          </a:xfrm>
        </p:grpSpPr>
        <p:sp>
          <p:nvSpPr>
            <p:cNvPr id="11" name="Rectangle 10">
              <a:extLst>
                <a:ext uri="{FF2B5EF4-FFF2-40B4-BE49-F238E27FC236}">
                  <a16:creationId xmlns:a16="http://schemas.microsoft.com/office/drawing/2014/main" id="{D71C1507-11B8-504F-B7C7-4B5A4FD6876D}"/>
                </a:ext>
              </a:extLst>
            </p:cNvPr>
            <p:cNvSpPr/>
            <p:nvPr/>
          </p:nvSpPr>
          <p:spPr bwMode="auto">
            <a:xfrm>
              <a:off x="5002925" y="2480442"/>
              <a:ext cx="956441" cy="23122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sp>
          <p:nvSpPr>
            <p:cNvPr id="12" name="Text Box 12">
              <a:extLst>
                <a:ext uri="{FF2B5EF4-FFF2-40B4-BE49-F238E27FC236}">
                  <a16:creationId xmlns:a16="http://schemas.microsoft.com/office/drawing/2014/main" id="{A9A1DAC8-E854-8946-868F-DCB422BC9848}"/>
                </a:ext>
              </a:extLst>
            </p:cNvPr>
            <p:cNvSpPr txBox="1">
              <a:spLocks noChangeArrowheads="1"/>
            </p:cNvSpPr>
            <p:nvPr/>
          </p:nvSpPr>
          <p:spPr bwMode="auto">
            <a:xfrm>
              <a:off x="7315445" y="3451680"/>
              <a:ext cx="1612603" cy="769441"/>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100" dirty="0"/>
                <a:t>Facts about variables not modified by the loop can be applied within the loop.</a:t>
              </a:r>
            </a:p>
          </p:txBody>
        </p:sp>
        <p:sp>
          <p:nvSpPr>
            <p:cNvPr id="13" name="Rectangle 12">
              <a:extLst>
                <a:ext uri="{FF2B5EF4-FFF2-40B4-BE49-F238E27FC236}">
                  <a16:creationId xmlns:a16="http://schemas.microsoft.com/office/drawing/2014/main" id="{4BEDAF9F-4588-6749-B395-20442EA0AC7C}"/>
                </a:ext>
              </a:extLst>
            </p:cNvPr>
            <p:cNvSpPr/>
            <p:nvPr/>
          </p:nvSpPr>
          <p:spPr bwMode="auto">
            <a:xfrm>
              <a:off x="5018689" y="3599792"/>
              <a:ext cx="956441" cy="23122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sp>
          <p:nvSpPr>
            <p:cNvPr id="16" name="Line 13">
              <a:extLst>
                <a:ext uri="{FF2B5EF4-FFF2-40B4-BE49-F238E27FC236}">
                  <a16:creationId xmlns:a16="http://schemas.microsoft.com/office/drawing/2014/main" id="{9D5B6315-5728-2A4A-9400-D4A83247AAB7}"/>
                </a:ext>
              </a:extLst>
            </p:cNvPr>
            <p:cNvSpPr>
              <a:spLocks noChangeShapeType="1"/>
            </p:cNvSpPr>
            <p:nvPr/>
          </p:nvSpPr>
          <p:spPr bwMode="auto">
            <a:xfrm>
              <a:off x="5969875" y="2564524"/>
              <a:ext cx="1387365" cy="977463"/>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17" name="Line 13">
              <a:extLst>
                <a:ext uri="{FF2B5EF4-FFF2-40B4-BE49-F238E27FC236}">
                  <a16:creationId xmlns:a16="http://schemas.microsoft.com/office/drawing/2014/main" id="{899A1429-5E77-0F4F-89FF-6DA99A3A886D}"/>
                </a:ext>
              </a:extLst>
            </p:cNvPr>
            <p:cNvSpPr>
              <a:spLocks noChangeShapeType="1"/>
            </p:cNvSpPr>
            <p:nvPr/>
          </p:nvSpPr>
          <p:spPr bwMode="auto">
            <a:xfrm>
              <a:off x="5959367" y="3710150"/>
              <a:ext cx="1355833" cy="21021"/>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Tree>
    <p:extLst>
      <p:ext uri="{BB962C8B-B14F-4D97-AF65-F5344CB8AC3E}">
        <p14:creationId xmlns:p14="http://schemas.microsoft.com/office/powerpoint/2010/main" val="304350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err="1">
                <a:latin typeface="Menlo" charset="0"/>
                <a:ea typeface="Menlo" charset="0"/>
                <a:cs typeface="Menlo" charset="0"/>
              </a:rPr>
              <a:t>mult</a:t>
            </a:r>
            <a:r>
              <a:rPr lang="en-US" altLang="en-US" dirty="0"/>
              <a:t> Example</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154113"/>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Overall loop reasoning pattern</a:t>
            </a:r>
            <a:r>
              <a:rPr lang="is-IS" altLang="en-US" sz="2000" dirty="0"/>
              <a:t>…</a:t>
            </a:r>
            <a:endParaRPr lang="en-US" altLang="en-US" sz="2000" dirty="0"/>
          </a:p>
        </p:txBody>
      </p:sp>
      <p:sp>
        <p:nvSpPr>
          <p:cNvPr id="28677" name="TextBox 7"/>
          <p:cNvSpPr txBox="1">
            <a:spLocks noChangeArrowheads="1"/>
          </p:cNvSpPr>
          <p:nvPr/>
        </p:nvSpPr>
        <p:spPr bwMode="auto">
          <a:xfrm>
            <a:off x="469900" y="1785938"/>
            <a:ext cx="8356600" cy="4832092"/>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latin typeface="Menlo Regular" charset="0"/>
              </a:rPr>
              <a:t>def </a:t>
            </a:r>
            <a:r>
              <a:rPr lang="en-US" altLang="en-US" sz="1400" dirty="0" err="1">
                <a:latin typeface="Menlo Regular" charset="0"/>
              </a:rPr>
              <a:t>mult</a:t>
            </a:r>
            <a:r>
              <a:rPr lang="en-US" altLang="en-US" sz="1400" dirty="0">
                <a:latin typeface="Menlo Regular" charset="0"/>
              </a:rPr>
              <a:t>(m: Z, n: Z): Z = {</a:t>
            </a:r>
          </a:p>
          <a:p>
            <a:pPr eaLnBrk="1" hangingPunct="1"/>
            <a:r>
              <a:rPr lang="en-US" altLang="en-US" sz="1400" dirty="0">
                <a:latin typeface="Menlo Regular" charset="0"/>
              </a:rPr>
              <a:t>  l"""{</a:t>
            </a:r>
            <a:br>
              <a:rPr lang="en-US" altLang="en-US" sz="1400" dirty="0">
                <a:latin typeface="Menlo Regular" charset="0"/>
              </a:rPr>
            </a:br>
            <a:r>
              <a:rPr lang="en-US" altLang="en-US" sz="1400" dirty="0">
                <a:latin typeface="Menlo Regular" charset="0"/>
              </a:rPr>
              <a:t>    requires  m ≥ 0 ∧ n ≥ 0      // call this Pre below</a:t>
            </a:r>
            <a:br>
              <a:rPr lang="en-US" altLang="en-US" sz="1400" dirty="0">
                <a:latin typeface="Menlo Regular" charset="0"/>
              </a:rPr>
            </a:br>
            <a:r>
              <a:rPr lang="en-US" altLang="en-US" sz="1400" dirty="0">
                <a:latin typeface="Menlo Regular" charset="0"/>
              </a:rPr>
              <a:t>    ensures   result == m * n    // call this Post below</a:t>
            </a:r>
            <a:br>
              <a:rPr lang="en-US" altLang="en-US" sz="1400" dirty="0">
                <a:latin typeface="Menlo Regular" charset="0"/>
              </a:rPr>
            </a:br>
            <a:r>
              <a:rPr lang="en-US" altLang="en-US" sz="1400" dirty="0">
                <a:latin typeface="Menlo Regular" charset="0"/>
              </a:rPr>
              <a:t>  }""”</a:t>
            </a:r>
          </a:p>
          <a:p>
            <a:pPr eaLnBrk="1" hangingPunct="1"/>
            <a:r>
              <a:rPr lang="en-US" altLang="en-US" sz="1400" dirty="0">
                <a:latin typeface="Menlo Regular" charset="0"/>
              </a:rPr>
              <a:t>  // </a:t>
            </a:r>
            <a:r>
              <a:rPr lang="en-US" altLang="en-US" sz="1400" dirty="0">
                <a:solidFill>
                  <a:srgbClr val="FF0000"/>
                </a:solidFill>
                <a:latin typeface="Menlo Regular" charset="0"/>
              </a:rPr>
              <a:t>Assume Pre</a:t>
            </a:r>
            <a:br>
              <a:rPr lang="en-US" altLang="en-US" sz="1400" dirty="0">
                <a:latin typeface="Menlo Regular" charset="0"/>
              </a:rPr>
            </a:br>
            <a:r>
              <a:rPr lang="en-US" altLang="en-US" sz="1400" dirty="0">
                <a:latin typeface="Menlo Regular" charset="0"/>
              </a:rPr>
              <a:t>  // loop variable initialization</a:t>
            </a:r>
          </a:p>
          <a:p>
            <a:pPr eaLnBrk="1" hangingPunct="1"/>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r: Z = 0</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Z = 0</a:t>
            </a:r>
          </a:p>
          <a:p>
            <a:pPr eaLnBrk="1" hangingPunct="1"/>
            <a:r>
              <a:rPr lang="en-US" altLang="en-US" sz="1400" dirty="0">
                <a:latin typeface="Menlo Regular" charset="0"/>
              </a:rPr>
              <a:t>  // </a:t>
            </a:r>
            <a:r>
              <a:rPr lang="en-US" altLang="en-US" sz="1400" dirty="0">
                <a:solidFill>
                  <a:srgbClr val="FF0000"/>
                </a:solidFill>
                <a:latin typeface="Menlo Regular" charset="0"/>
              </a:rPr>
              <a:t>Guarantee I</a:t>
            </a:r>
            <a:br>
              <a:rPr lang="en-US" altLang="en-US" sz="1400" dirty="0">
                <a:latin typeface="Menlo Regular" charset="0"/>
              </a:rPr>
            </a:br>
            <a:r>
              <a:rPr lang="en-US" altLang="en-US" sz="1400" dirty="0">
                <a:latin typeface="Menlo Regular" charset="0"/>
              </a:rPr>
              <a:t>  while (</a:t>
            </a:r>
            <a:r>
              <a:rPr lang="en-US" altLang="en-US" sz="1400" dirty="0" err="1">
                <a:latin typeface="Menlo Regular" charset="0"/>
              </a:rPr>
              <a:t>i</a:t>
            </a:r>
            <a:r>
              <a:rPr lang="en-US" altLang="en-US" sz="1400" dirty="0">
                <a:latin typeface="Menlo Regular" charset="0"/>
              </a:rPr>
              <a:t> != n) {               // call this B</a:t>
            </a:r>
            <a:br>
              <a:rPr lang="en-US" altLang="en-US" sz="1400" dirty="0">
                <a:latin typeface="Menlo Regular" charset="0"/>
              </a:rPr>
            </a:br>
            <a:r>
              <a:rPr lang="en-US" altLang="en-US" sz="1400" dirty="0">
                <a:latin typeface="Menlo Regular" charset="0"/>
              </a:rPr>
              <a:t>    </a:t>
            </a:r>
            <a:r>
              <a:rPr lang="de-DE" altLang="en-US" sz="1400" dirty="0">
                <a:latin typeface="Menlo Regular" charset="0"/>
              </a:rPr>
              <a:t>l"""{ invariant </a:t>
            </a:r>
            <a:r>
              <a:rPr lang="de-DE" altLang="en-US" sz="1400" dirty="0" err="1">
                <a:latin typeface="Menlo Regular" charset="0"/>
              </a:rPr>
              <a:t>r</a:t>
            </a:r>
            <a:r>
              <a:rPr lang="de-DE" altLang="en-US" sz="1400" dirty="0">
                <a:latin typeface="Menlo Regular" charset="0"/>
              </a:rPr>
              <a:t> == m * i   // </a:t>
            </a:r>
            <a:r>
              <a:rPr lang="de-DE" altLang="en-US" sz="1400" dirty="0" err="1">
                <a:latin typeface="Menlo Regular" charset="0"/>
              </a:rPr>
              <a:t>call</a:t>
            </a:r>
            <a:r>
              <a:rPr lang="de-DE" altLang="en-US" sz="1400" dirty="0">
                <a:latin typeface="Menlo Regular" charset="0"/>
              </a:rPr>
              <a:t> </a:t>
            </a:r>
            <a:r>
              <a:rPr lang="de-DE" altLang="en-US" sz="1400" dirty="0" err="1">
                <a:latin typeface="Menlo Regular" charset="0"/>
              </a:rPr>
              <a:t>this</a:t>
            </a:r>
            <a:r>
              <a:rPr lang="de-DE" altLang="en-US" sz="1400" dirty="0">
                <a:latin typeface="Menlo Regular" charset="0"/>
              </a:rPr>
              <a:t> I</a:t>
            </a:r>
            <a:br>
              <a:rPr lang="de-DE" altLang="en-US" sz="1400" dirty="0">
                <a:latin typeface="Menlo Regular" charset="0"/>
              </a:rPr>
            </a:br>
            <a:r>
              <a:rPr lang="de-DE" altLang="en-US" sz="1400" dirty="0">
                <a:latin typeface="Menlo Regular" charset="0"/>
              </a:rPr>
              <a:t>          </a:t>
            </a:r>
            <a:r>
              <a:rPr lang="de-DE" altLang="en-US" sz="1400" dirty="0" err="1">
                <a:latin typeface="Menlo Regular" charset="0"/>
              </a:rPr>
              <a:t>modifies</a:t>
            </a:r>
            <a:r>
              <a:rPr lang="de-DE" altLang="en-US" sz="1400" dirty="0">
                <a:latin typeface="Menlo Regular" charset="0"/>
              </a:rPr>
              <a:t> </a:t>
            </a:r>
            <a:r>
              <a:rPr lang="de-DE" altLang="en-US" sz="1400" dirty="0" err="1">
                <a:latin typeface="Menlo Regular" charset="0"/>
              </a:rPr>
              <a:t>r</a:t>
            </a:r>
            <a:r>
              <a:rPr lang="de-DE" altLang="en-US" sz="1400" dirty="0">
                <a:latin typeface="Menlo Regular" charset="0"/>
              </a:rPr>
              <a:t>, i   }""“</a:t>
            </a:r>
          </a:p>
          <a:p>
            <a:pPr eaLnBrk="1" hangingPunct="1"/>
            <a:r>
              <a:rPr lang="de-DE" altLang="en-US" sz="1400" dirty="0">
                <a:latin typeface="Menlo Regular" charset="0"/>
              </a:rPr>
              <a:t>    // </a:t>
            </a:r>
            <a:r>
              <a:rPr lang="de-DE" altLang="en-US" sz="1400" dirty="0" err="1">
                <a:solidFill>
                  <a:srgbClr val="FF0000"/>
                </a:solidFill>
                <a:latin typeface="Menlo Regular" charset="0"/>
              </a:rPr>
              <a:t>Assume</a:t>
            </a:r>
            <a:r>
              <a:rPr lang="de-DE" altLang="en-US" sz="1400" dirty="0">
                <a:solidFill>
                  <a:srgbClr val="FF0000"/>
                </a:solidFill>
                <a:latin typeface="Menlo Regular" charset="0"/>
              </a:rPr>
              <a:t> I ^ B</a:t>
            </a:r>
            <a:br>
              <a:rPr lang="de-DE" altLang="en-US" sz="1400" dirty="0">
                <a:latin typeface="Menlo Regular" charset="0"/>
              </a:rPr>
            </a:br>
            <a:r>
              <a:rPr lang="en-US" altLang="en-US" sz="1400" dirty="0">
                <a:latin typeface="Menlo Regular" charset="0"/>
              </a:rPr>
              <a:t>    r = r + m</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 </a:t>
            </a:r>
            <a:r>
              <a:rPr lang="en-US" altLang="en-US" sz="1400" dirty="0" err="1">
                <a:latin typeface="Menlo Regular" charset="0"/>
              </a:rPr>
              <a:t>i</a:t>
            </a:r>
            <a:r>
              <a:rPr lang="en-US" altLang="en-US" sz="1400" dirty="0">
                <a:latin typeface="Menlo Regular" charset="0"/>
              </a:rPr>
              <a:t> + 1</a:t>
            </a:r>
          </a:p>
          <a:p>
            <a:pPr eaLnBrk="1" hangingPunct="1"/>
            <a:r>
              <a:rPr lang="en-US" altLang="en-US" sz="1400" dirty="0">
                <a:latin typeface="Menlo Regular" charset="0"/>
              </a:rPr>
              <a:t>    // </a:t>
            </a:r>
            <a:r>
              <a:rPr lang="en-US" altLang="en-US" sz="1400" dirty="0">
                <a:solidFill>
                  <a:srgbClr val="FF0000"/>
                </a:solidFill>
                <a:latin typeface="Menlo Regular" charset="0"/>
              </a:rPr>
              <a:t>Guarantee I</a:t>
            </a:r>
            <a:br>
              <a:rPr lang="en-US" altLang="en-US" sz="1400" dirty="0">
                <a:latin typeface="Menlo Regular" charset="0"/>
              </a:rPr>
            </a:br>
            <a:r>
              <a:rPr lang="en-US" altLang="en-US" sz="1400" dirty="0">
                <a:latin typeface="Menlo Regular" charset="0"/>
              </a:rPr>
              <a:t>  }</a:t>
            </a:r>
          </a:p>
          <a:p>
            <a:pPr eaLnBrk="1" hangingPunct="1"/>
            <a:r>
              <a:rPr lang="en-US" altLang="en-US" sz="1400" dirty="0">
                <a:latin typeface="Menlo Regular" charset="0"/>
              </a:rPr>
              <a:t>  // </a:t>
            </a:r>
            <a:r>
              <a:rPr lang="en-US" altLang="en-US" sz="1400" dirty="0">
                <a:solidFill>
                  <a:srgbClr val="FF0000"/>
                </a:solidFill>
                <a:latin typeface="Menlo Regular" charset="0"/>
              </a:rPr>
              <a:t>Assume I ^ !B</a:t>
            </a:r>
          </a:p>
          <a:p>
            <a:pPr eaLnBrk="1" hangingPunct="1"/>
            <a:r>
              <a:rPr lang="en-US" altLang="en-US" sz="1400" dirty="0">
                <a:latin typeface="Menlo Regular" charset="0"/>
              </a:rPr>
              <a:t>  // </a:t>
            </a:r>
            <a:r>
              <a:rPr lang="en-US" altLang="en-US" sz="1400" dirty="0">
                <a:solidFill>
                  <a:srgbClr val="FF0000"/>
                </a:solidFill>
                <a:latin typeface="Menlo Regular" charset="0"/>
              </a:rPr>
              <a:t>Guarantee Post</a:t>
            </a:r>
            <a:br>
              <a:rPr lang="en-US" altLang="en-US" sz="1400" dirty="0">
                <a:latin typeface="Menlo Regular" charset="0"/>
              </a:rPr>
            </a:br>
            <a:r>
              <a:rPr lang="en-US" altLang="en-US" sz="1400" dirty="0">
                <a:latin typeface="Menlo Regular" charset="0"/>
              </a:rPr>
              <a:t>  return r</a:t>
            </a:r>
            <a:br>
              <a:rPr lang="en-US" altLang="en-US" sz="1400" dirty="0">
                <a:latin typeface="Menlo Regular" charset="0"/>
              </a:rPr>
            </a:br>
            <a:r>
              <a:rPr lang="en-US" altLang="en-US" sz="1400" dirty="0">
                <a:latin typeface="Menlo Regular" charset="0"/>
              </a:rPr>
              <a:t>}</a:t>
            </a:r>
          </a:p>
        </p:txBody>
      </p:sp>
      <p:pic>
        <p:nvPicPr>
          <p:cNvPr id="2" name="Picture 1">
            <a:extLst>
              <a:ext uri="{FF2B5EF4-FFF2-40B4-BE49-F238E27FC236}">
                <a16:creationId xmlns:a16="http://schemas.microsoft.com/office/drawing/2014/main" id="{A2411CF1-C9AD-6542-A3C5-099C1A91E1CF}"/>
              </a:ext>
            </a:extLst>
          </p:cNvPr>
          <p:cNvPicPr>
            <a:picLocks noChangeAspect="1"/>
          </p:cNvPicPr>
          <p:nvPr/>
        </p:nvPicPr>
        <p:blipFill>
          <a:blip r:embed="rId2"/>
          <a:stretch>
            <a:fillRect/>
          </a:stretch>
        </p:blipFill>
        <p:spPr>
          <a:xfrm>
            <a:off x="6747642" y="105100"/>
            <a:ext cx="1992949" cy="1960689"/>
          </a:xfrm>
          <a:prstGeom prst="rect">
            <a:avLst/>
          </a:prstGeom>
          <a:ln w="28575">
            <a:solidFill>
              <a:schemeClr val="tx1"/>
            </a:solidFill>
          </a:ln>
          <a:effectLst>
            <a:outerShdw blurRad="50800" dist="38100" dir="2700000" algn="tl" rotWithShape="0">
              <a:prstClr val="black">
                <a:alpha val="40000"/>
              </a:prstClr>
            </a:outerShdw>
          </a:effectLst>
        </p:spPr>
      </p:pic>
      <p:grpSp>
        <p:nvGrpSpPr>
          <p:cNvPr id="7" name="Group 6">
            <a:extLst>
              <a:ext uri="{FF2B5EF4-FFF2-40B4-BE49-F238E27FC236}">
                <a16:creationId xmlns:a16="http://schemas.microsoft.com/office/drawing/2014/main" id="{3B598AAD-A8F4-E943-99D9-859A29A7B215}"/>
              </a:ext>
            </a:extLst>
          </p:cNvPr>
          <p:cNvGrpSpPr/>
          <p:nvPr/>
        </p:nvGrpSpPr>
        <p:grpSpPr>
          <a:xfrm>
            <a:off x="5510531" y="2011296"/>
            <a:ext cx="2299133" cy="3889827"/>
            <a:chOff x="8229367" y="807862"/>
            <a:chExt cx="2299133" cy="3889827"/>
          </a:xfrm>
        </p:grpSpPr>
        <p:sp>
          <p:nvSpPr>
            <p:cNvPr id="8" name="Text Box 12">
              <a:extLst>
                <a:ext uri="{FF2B5EF4-FFF2-40B4-BE49-F238E27FC236}">
                  <a16:creationId xmlns:a16="http://schemas.microsoft.com/office/drawing/2014/main" id="{86695AC1-A60E-D242-92EF-E7DBBC1BCDCF}"/>
                </a:ext>
              </a:extLst>
            </p:cNvPr>
            <p:cNvSpPr txBox="1">
              <a:spLocks noChangeArrowheads="1"/>
            </p:cNvSpPr>
            <p:nvPr/>
          </p:nvSpPr>
          <p:spPr bwMode="auto">
            <a:xfrm>
              <a:off x="8229367" y="3528138"/>
              <a:ext cx="2299133" cy="1169551"/>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Apply the overall loop reasoning pattern to determine what we can assume and what we can guarantee</a:t>
              </a:r>
              <a:endParaRPr lang="en-US" altLang="en-US" sz="1400" b="1" i="1" dirty="0"/>
            </a:p>
          </p:txBody>
        </p:sp>
        <p:sp>
          <p:nvSpPr>
            <p:cNvPr id="9" name="Line 13">
              <a:extLst>
                <a:ext uri="{FF2B5EF4-FFF2-40B4-BE49-F238E27FC236}">
                  <a16:creationId xmlns:a16="http://schemas.microsoft.com/office/drawing/2014/main" id="{6A9187EB-CA32-FE4B-8666-AF76B5B48899}"/>
                </a:ext>
              </a:extLst>
            </p:cNvPr>
            <p:cNvSpPr>
              <a:spLocks noChangeShapeType="1"/>
            </p:cNvSpPr>
            <p:nvPr/>
          </p:nvSpPr>
          <p:spPr bwMode="auto">
            <a:xfrm flipV="1">
              <a:off x="9277291" y="807862"/>
              <a:ext cx="1177159" cy="273938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Tree>
    <p:extLst>
      <p:ext uri="{BB962C8B-B14F-4D97-AF65-F5344CB8AC3E}">
        <p14:creationId xmlns:p14="http://schemas.microsoft.com/office/powerpoint/2010/main" val="211661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92781CB-15B2-B342-8037-A3A90D063304}"/>
              </a:ext>
            </a:extLst>
          </p:cNvPr>
          <p:cNvPicPr>
            <a:picLocks noChangeAspect="1"/>
          </p:cNvPicPr>
          <p:nvPr/>
        </p:nvPicPr>
        <p:blipFill>
          <a:blip r:embed="rId2"/>
          <a:stretch>
            <a:fillRect/>
          </a:stretch>
        </p:blipFill>
        <p:spPr>
          <a:xfrm>
            <a:off x="94594" y="1560802"/>
            <a:ext cx="8715553" cy="4703364"/>
          </a:xfrm>
          <a:prstGeom prst="rect">
            <a:avLst/>
          </a:prstGeom>
        </p:spPr>
      </p:pic>
      <p:sp>
        <p:nvSpPr>
          <p:cNvPr id="2" name="Title 1">
            <a:extLst>
              <a:ext uri="{FF2B5EF4-FFF2-40B4-BE49-F238E27FC236}">
                <a16:creationId xmlns:a16="http://schemas.microsoft.com/office/drawing/2014/main" id="{6AA19B30-8742-E84A-B24D-5483B52772D9}"/>
              </a:ext>
            </a:extLst>
          </p:cNvPr>
          <p:cNvSpPr>
            <a:spLocks noGrp="1"/>
          </p:cNvSpPr>
          <p:nvPr>
            <p:ph type="title"/>
          </p:nvPr>
        </p:nvSpPr>
        <p:spPr/>
        <p:txBody>
          <a:bodyPr/>
          <a:lstStyle/>
          <a:p>
            <a:r>
              <a:rPr lang="en-US" sz="3600" dirty="0" err="1"/>
              <a:t>Logika</a:t>
            </a:r>
            <a:r>
              <a:rPr lang="en-US" sz="3600" dirty="0"/>
              <a:t> Annotations Reflect</a:t>
            </a:r>
            <a:br>
              <a:rPr lang="en-US" sz="3600" dirty="0"/>
            </a:br>
            <a:r>
              <a:rPr lang="en-US" sz="3600" dirty="0"/>
              <a:t>Overall Loop Reasoning Pattern</a:t>
            </a:r>
          </a:p>
        </p:txBody>
      </p:sp>
      <p:sp>
        <p:nvSpPr>
          <p:cNvPr id="3" name="Footer Placeholder 2">
            <a:extLst>
              <a:ext uri="{FF2B5EF4-FFF2-40B4-BE49-F238E27FC236}">
                <a16:creationId xmlns:a16="http://schemas.microsoft.com/office/drawing/2014/main" id="{11610F50-4B6E-1D4B-AE92-5C377D57CB84}"/>
              </a:ext>
            </a:extLst>
          </p:cNvPr>
          <p:cNvSpPr>
            <a:spLocks noGrp="1"/>
          </p:cNvSpPr>
          <p:nvPr>
            <p:ph type="ftr" sz="quarter" idx="10"/>
          </p:nvPr>
        </p:nvSpPr>
        <p:spPr/>
        <p:txBody>
          <a:bodyPr/>
          <a:lstStyle/>
          <a:p>
            <a:pPr>
              <a:defRPr/>
            </a:pPr>
            <a:r>
              <a:rPr lang="en-US" altLang="en-US"/>
              <a:t>CIS 301 --- Program Logic - Conditionals and Loops</a:t>
            </a:r>
          </a:p>
        </p:txBody>
      </p:sp>
      <p:grpSp>
        <p:nvGrpSpPr>
          <p:cNvPr id="5" name="Group 4">
            <a:extLst>
              <a:ext uri="{FF2B5EF4-FFF2-40B4-BE49-F238E27FC236}">
                <a16:creationId xmlns:a16="http://schemas.microsoft.com/office/drawing/2014/main" id="{374BA6AE-1168-B64E-B46D-B74289B7CD38}"/>
              </a:ext>
            </a:extLst>
          </p:cNvPr>
          <p:cNvGrpSpPr/>
          <p:nvPr/>
        </p:nvGrpSpPr>
        <p:grpSpPr>
          <a:xfrm>
            <a:off x="0" y="4146321"/>
            <a:ext cx="665273" cy="1232395"/>
            <a:chOff x="89627" y="5029197"/>
            <a:chExt cx="665273" cy="1232395"/>
          </a:xfrm>
        </p:grpSpPr>
        <p:sp>
          <p:nvSpPr>
            <p:cNvPr id="6" name="Oval 5">
              <a:extLst>
                <a:ext uri="{FF2B5EF4-FFF2-40B4-BE49-F238E27FC236}">
                  <a16:creationId xmlns:a16="http://schemas.microsoft.com/office/drawing/2014/main" id="{13A96209-F107-7F44-9F75-BB231B0F2D34}"/>
                </a:ext>
              </a:extLst>
            </p:cNvPr>
            <p:cNvSpPr/>
            <p:nvPr/>
          </p:nvSpPr>
          <p:spPr bwMode="auto">
            <a:xfrm>
              <a:off x="510352" y="5029197"/>
              <a:ext cx="244548" cy="297711"/>
            </a:xfrm>
            <a:prstGeom prst="ellipse">
              <a:avLst/>
            </a:prstGeom>
            <a:noFill/>
            <a:ln w="28575" cap="flat" cmpd="sng" algn="ctr">
              <a:solidFill>
                <a:srgbClr val="FF000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grpSp>
          <p:nvGrpSpPr>
            <p:cNvPr id="7" name="Group 6">
              <a:extLst>
                <a:ext uri="{FF2B5EF4-FFF2-40B4-BE49-F238E27FC236}">
                  <a16:creationId xmlns:a16="http://schemas.microsoft.com/office/drawing/2014/main" id="{B0046B64-63DA-3943-B7D4-5E42443DC006}"/>
                </a:ext>
              </a:extLst>
            </p:cNvPr>
            <p:cNvGrpSpPr/>
            <p:nvPr/>
          </p:nvGrpSpPr>
          <p:grpSpPr>
            <a:xfrm>
              <a:off x="89627" y="5305648"/>
              <a:ext cx="516430" cy="955944"/>
              <a:chOff x="3658624" y="3983667"/>
              <a:chExt cx="516430" cy="955944"/>
            </a:xfrm>
          </p:grpSpPr>
          <p:sp>
            <p:nvSpPr>
              <p:cNvPr id="8" name="Text Box 12">
                <a:extLst>
                  <a:ext uri="{FF2B5EF4-FFF2-40B4-BE49-F238E27FC236}">
                    <a16:creationId xmlns:a16="http://schemas.microsoft.com/office/drawing/2014/main" id="{3D92EBA2-6969-0441-A833-73CBFD1468CD}"/>
                  </a:ext>
                </a:extLst>
              </p:cNvPr>
              <p:cNvSpPr txBox="1">
                <a:spLocks noChangeArrowheads="1"/>
              </p:cNvSpPr>
              <p:nvPr/>
            </p:nvSpPr>
            <p:spPr bwMode="auto">
              <a:xfrm>
                <a:off x="3658624" y="4539501"/>
                <a:ext cx="516430" cy="40011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000" dirty="0"/>
                  <a:t>(Click here)</a:t>
                </a:r>
              </a:p>
            </p:txBody>
          </p:sp>
          <p:sp>
            <p:nvSpPr>
              <p:cNvPr id="9" name="Line 13">
                <a:extLst>
                  <a:ext uri="{FF2B5EF4-FFF2-40B4-BE49-F238E27FC236}">
                    <a16:creationId xmlns:a16="http://schemas.microsoft.com/office/drawing/2014/main" id="{D5CBE7EC-0221-AA4A-B3FD-8D23FB6EDDE7}"/>
                  </a:ext>
                </a:extLst>
              </p:cNvPr>
              <p:cNvSpPr>
                <a:spLocks noChangeShapeType="1"/>
              </p:cNvSpPr>
              <p:nvPr/>
            </p:nvSpPr>
            <p:spPr bwMode="auto">
              <a:xfrm flipH="1">
                <a:off x="3946894" y="3983667"/>
                <a:ext cx="217525" cy="56731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grpSp>
      <p:pic>
        <p:nvPicPr>
          <p:cNvPr id="19" name="Picture 18">
            <a:extLst>
              <a:ext uri="{FF2B5EF4-FFF2-40B4-BE49-F238E27FC236}">
                <a16:creationId xmlns:a16="http://schemas.microsoft.com/office/drawing/2014/main" id="{A34BFB57-0E66-4C43-B1BE-2D691342ED8E}"/>
              </a:ext>
            </a:extLst>
          </p:cNvPr>
          <p:cNvPicPr>
            <a:picLocks noChangeAspect="1"/>
          </p:cNvPicPr>
          <p:nvPr/>
        </p:nvPicPr>
        <p:blipFill>
          <a:blip r:embed="rId3"/>
          <a:stretch>
            <a:fillRect/>
          </a:stretch>
        </p:blipFill>
        <p:spPr>
          <a:xfrm>
            <a:off x="4382815" y="3993928"/>
            <a:ext cx="2816771" cy="2771176"/>
          </a:xfrm>
          <a:prstGeom prst="rect">
            <a:avLst/>
          </a:prstGeom>
          <a:ln w="28575">
            <a:solidFill>
              <a:schemeClr val="tx1"/>
            </a:solidFill>
          </a:ln>
          <a:effectLst>
            <a:outerShdw blurRad="50800" dist="38100" dir="2700000" algn="tl" rotWithShape="0">
              <a:prstClr val="black">
                <a:alpha val="40000"/>
              </a:prstClr>
            </a:outerShdw>
          </a:effectLst>
        </p:spPr>
      </p:pic>
      <p:grpSp>
        <p:nvGrpSpPr>
          <p:cNvPr id="18" name="Group 17">
            <a:extLst>
              <a:ext uri="{FF2B5EF4-FFF2-40B4-BE49-F238E27FC236}">
                <a16:creationId xmlns:a16="http://schemas.microsoft.com/office/drawing/2014/main" id="{FDE00033-8152-9F45-8208-3A095BF5AEFC}"/>
              </a:ext>
            </a:extLst>
          </p:cNvPr>
          <p:cNvGrpSpPr/>
          <p:nvPr/>
        </p:nvGrpSpPr>
        <p:grpSpPr>
          <a:xfrm>
            <a:off x="6726621" y="3576141"/>
            <a:ext cx="2222449" cy="1277273"/>
            <a:chOff x="6726621" y="3576141"/>
            <a:chExt cx="2222449" cy="1277273"/>
          </a:xfrm>
        </p:grpSpPr>
        <p:sp>
          <p:nvSpPr>
            <p:cNvPr id="12" name="Text Box 12">
              <a:extLst>
                <a:ext uri="{FF2B5EF4-FFF2-40B4-BE49-F238E27FC236}">
                  <a16:creationId xmlns:a16="http://schemas.microsoft.com/office/drawing/2014/main" id="{A9A1DAC8-E854-8946-868F-DCB422BC9848}"/>
                </a:ext>
              </a:extLst>
            </p:cNvPr>
            <p:cNvSpPr txBox="1">
              <a:spLocks noChangeArrowheads="1"/>
            </p:cNvSpPr>
            <p:nvPr/>
          </p:nvSpPr>
          <p:spPr bwMode="auto">
            <a:xfrm>
              <a:off x="7041932" y="3576141"/>
              <a:ext cx="1907138" cy="1277273"/>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100" dirty="0"/>
                <a:t>Verification obligations at Point 1 (line where starts with “Validity of Loop Invariant (beginning)” selected): Pre along with loop variable initializations should imply I.</a:t>
              </a:r>
            </a:p>
          </p:txBody>
        </p:sp>
        <p:sp>
          <p:nvSpPr>
            <p:cNvPr id="16" name="Line 13">
              <a:extLst>
                <a:ext uri="{FF2B5EF4-FFF2-40B4-BE49-F238E27FC236}">
                  <a16:creationId xmlns:a16="http://schemas.microsoft.com/office/drawing/2014/main" id="{9D5B6315-5728-2A4A-9400-D4A83247AAB7}"/>
                </a:ext>
              </a:extLst>
            </p:cNvPr>
            <p:cNvSpPr>
              <a:spLocks noChangeShapeType="1"/>
            </p:cNvSpPr>
            <p:nvPr/>
          </p:nvSpPr>
          <p:spPr bwMode="auto">
            <a:xfrm flipV="1">
              <a:off x="6726621" y="4204138"/>
              <a:ext cx="336332" cy="30480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grpSp>
        <p:nvGrpSpPr>
          <p:cNvPr id="20" name="Group 19">
            <a:extLst>
              <a:ext uri="{FF2B5EF4-FFF2-40B4-BE49-F238E27FC236}">
                <a16:creationId xmlns:a16="http://schemas.microsoft.com/office/drawing/2014/main" id="{5960F9E0-5B9D-C54B-977D-FE085462D6FB}"/>
              </a:ext>
            </a:extLst>
          </p:cNvPr>
          <p:cNvGrpSpPr/>
          <p:nvPr/>
        </p:nvGrpSpPr>
        <p:grpSpPr>
          <a:xfrm>
            <a:off x="6011917" y="2911364"/>
            <a:ext cx="1019504" cy="1051035"/>
            <a:chOff x="4456386" y="2312274"/>
            <a:chExt cx="1019504" cy="1051035"/>
          </a:xfrm>
        </p:grpSpPr>
        <p:sp>
          <p:nvSpPr>
            <p:cNvPr id="24" name="Line 13">
              <a:extLst>
                <a:ext uri="{FF2B5EF4-FFF2-40B4-BE49-F238E27FC236}">
                  <a16:creationId xmlns:a16="http://schemas.microsoft.com/office/drawing/2014/main" id="{3E256370-190D-2D4F-89F7-498695747E57}"/>
                </a:ext>
              </a:extLst>
            </p:cNvPr>
            <p:cNvSpPr>
              <a:spLocks noChangeShapeType="1"/>
            </p:cNvSpPr>
            <p:nvPr/>
          </p:nvSpPr>
          <p:spPr bwMode="auto">
            <a:xfrm flipH="1" flipV="1">
              <a:off x="4820745" y="2833064"/>
              <a:ext cx="655145" cy="41463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22" name="Right Brace 21">
              <a:extLst>
                <a:ext uri="{FF2B5EF4-FFF2-40B4-BE49-F238E27FC236}">
                  <a16:creationId xmlns:a16="http://schemas.microsoft.com/office/drawing/2014/main" id="{DE8D1C95-D8E0-FB4C-8CCE-EADDC7EE8EB6}"/>
                </a:ext>
              </a:extLst>
            </p:cNvPr>
            <p:cNvSpPr/>
            <p:nvPr/>
          </p:nvSpPr>
          <p:spPr bwMode="auto">
            <a:xfrm>
              <a:off x="4456386" y="2312274"/>
              <a:ext cx="294290" cy="1051035"/>
            </a:xfrm>
            <a:prstGeom prst="rightBrace">
              <a:avLst>
                <a:gd name="adj1" fmla="val 61904"/>
                <a:gd name="adj2" fmla="val 50000"/>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grpSp>
      <p:sp>
        <p:nvSpPr>
          <p:cNvPr id="25" name="Down Arrow 9">
            <a:extLst>
              <a:ext uri="{FF2B5EF4-FFF2-40B4-BE49-F238E27FC236}">
                <a16:creationId xmlns:a16="http://schemas.microsoft.com/office/drawing/2014/main" id="{403059E9-C11B-7B4F-9931-B5A14698AA53}"/>
              </a:ext>
            </a:extLst>
          </p:cNvPr>
          <p:cNvSpPr>
            <a:spLocks noChangeArrowheads="1"/>
          </p:cNvSpPr>
          <p:nvPr/>
        </p:nvSpPr>
        <p:spPr bwMode="auto">
          <a:xfrm>
            <a:off x="493986" y="1828800"/>
            <a:ext cx="772931" cy="2195656"/>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Tree>
    <p:extLst>
      <p:ext uri="{BB962C8B-B14F-4D97-AF65-F5344CB8AC3E}">
        <p14:creationId xmlns:p14="http://schemas.microsoft.com/office/powerpoint/2010/main" val="302218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tLang="en-US" dirty="0"/>
              <a:t>Loop Invariants</a:t>
            </a:r>
          </a:p>
        </p:txBody>
      </p:sp>
      <p:sp>
        <p:nvSpPr>
          <p:cNvPr id="31" name="Content Placeholder 30"/>
          <p:cNvSpPr>
            <a:spLocks noGrp="1"/>
          </p:cNvSpPr>
          <p:nvPr>
            <p:ph idx="1"/>
          </p:nvPr>
        </p:nvSpPr>
        <p:spPr>
          <a:xfrm>
            <a:off x="393699" y="2279176"/>
            <a:ext cx="8623079" cy="1175224"/>
          </a:xfrm>
        </p:spPr>
        <p:txBody>
          <a:bodyPr/>
          <a:lstStyle/>
          <a:p>
            <a:r>
              <a:rPr lang="en-US" altLang="en-US" sz="1800" dirty="0"/>
              <a:t>The loop invariant is, in essence, a short </a:t>
            </a:r>
            <a:r>
              <a:rPr lang="en-US" altLang="en-US" sz="1800" i="1" dirty="0"/>
              <a:t>summary</a:t>
            </a:r>
            <a:r>
              <a:rPr lang="en-US" altLang="en-US" sz="1800" dirty="0"/>
              <a:t> of the loop code, and for this reason it is valuable documentation, whether it is stated in English words or in algebra symbols.</a:t>
            </a:r>
          </a:p>
          <a:p>
            <a:r>
              <a:rPr lang="en-US" altLang="en-US" sz="1800" dirty="0"/>
              <a:t>The invariant comes into play at four different points of the loop.</a:t>
            </a:r>
          </a:p>
        </p:txBody>
      </p:sp>
      <p:sp>
        <p:nvSpPr>
          <p:cNvPr id="41987" name="Footer Placeholder 2"/>
          <p:cNvSpPr>
            <a:spLocks noGrp="1"/>
          </p:cNvSpPr>
          <p:nvPr>
            <p:ph type="ftr" sz="quarter" idx="10"/>
          </p:nvPr>
        </p:nvSpPr>
        <p:spPr/>
        <p:txBody>
          <a:bodyPr/>
          <a:lstStyle/>
          <a:p>
            <a:pPr>
              <a:defRPr/>
            </a:pPr>
            <a:r>
              <a:rPr lang="en-US">
                <a:latin typeface="Tahoma" pitchFamily="4" charset="0"/>
              </a:rPr>
              <a:t>CIS 301 --- Program Logic - Conditionals and Loops</a:t>
            </a:r>
          </a:p>
        </p:txBody>
      </p:sp>
      <p:sp>
        <p:nvSpPr>
          <p:cNvPr id="33796" name="Text Box 4"/>
          <p:cNvSpPr txBox="1">
            <a:spLocks noChangeArrowheads="1"/>
          </p:cNvSpPr>
          <p:nvPr/>
        </p:nvSpPr>
        <p:spPr bwMode="auto">
          <a:xfrm>
            <a:off x="373063" y="1166813"/>
            <a:ext cx="8402637" cy="1015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dirty="0"/>
              <a:t>Since we don’t know how many times the loop will execute, we need to establish a property that summarizes its behavior and gives us knowledge about the loop ”no matter what happens”</a:t>
            </a:r>
          </a:p>
        </p:txBody>
      </p:sp>
      <p:sp>
        <p:nvSpPr>
          <p:cNvPr id="33797" name="TextBox 5"/>
          <p:cNvSpPr txBox="1">
            <a:spLocks noChangeArrowheads="1"/>
          </p:cNvSpPr>
          <p:nvPr/>
        </p:nvSpPr>
        <p:spPr bwMode="auto">
          <a:xfrm>
            <a:off x="4381500" y="4394200"/>
            <a:ext cx="1383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400" dirty="0"/>
              <a:t>while (e)</a:t>
            </a:r>
          </a:p>
        </p:txBody>
      </p:sp>
      <p:sp>
        <p:nvSpPr>
          <p:cNvPr id="33798" name="TextBox 6"/>
          <p:cNvSpPr txBox="1">
            <a:spLocks noChangeArrowheads="1"/>
          </p:cNvSpPr>
          <p:nvPr/>
        </p:nvSpPr>
        <p:spPr bwMode="auto">
          <a:xfrm>
            <a:off x="4800600" y="5308600"/>
            <a:ext cx="369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400"/>
              <a:t>C</a:t>
            </a:r>
          </a:p>
        </p:txBody>
      </p:sp>
      <p:sp>
        <p:nvSpPr>
          <p:cNvPr id="33799" name="Down Arrow 7"/>
          <p:cNvSpPr>
            <a:spLocks noChangeArrowheads="1"/>
          </p:cNvSpPr>
          <p:nvPr/>
        </p:nvSpPr>
        <p:spPr bwMode="auto">
          <a:xfrm>
            <a:off x="4775200" y="4838700"/>
            <a:ext cx="469900" cy="520700"/>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9" name="Bent Arrow 8"/>
          <p:cNvSpPr/>
          <p:nvPr/>
        </p:nvSpPr>
        <p:spPr bwMode="auto">
          <a:xfrm rot="10800000">
            <a:off x="4089400" y="5778500"/>
            <a:ext cx="965200" cy="546100"/>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33801" name="Down Arrow 9"/>
          <p:cNvSpPr>
            <a:spLocks noChangeArrowheads="1"/>
          </p:cNvSpPr>
          <p:nvPr/>
        </p:nvSpPr>
        <p:spPr bwMode="auto">
          <a:xfrm>
            <a:off x="4787900" y="3563007"/>
            <a:ext cx="469900" cy="869293"/>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11" name="Bent Arrow 10"/>
          <p:cNvSpPr/>
          <p:nvPr/>
        </p:nvSpPr>
        <p:spPr bwMode="auto">
          <a:xfrm>
            <a:off x="3784600" y="4483100"/>
            <a:ext cx="609600" cy="1765300"/>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12" name="Bent Arrow 11"/>
          <p:cNvSpPr/>
          <p:nvPr/>
        </p:nvSpPr>
        <p:spPr bwMode="auto">
          <a:xfrm rot="5400000">
            <a:off x="5537200" y="4724400"/>
            <a:ext cx="1060450" cy="704850"/>
          </a:xfrm>
          <a:prstGeom prst="bentArrow">
            <a:avLst>
              <a:gd name="adj1" fmla="val 34302"/>
              <a:gd name="adj2" fmla="val 28731"/>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13" name="TextBox 12"/>
          <p:cNvSpPr txBox="1">
            <a:spLocks noChangeArrowheads="1"/>
          </p:cNvSpPr>
          <p:nvPr/>
        </p:nvSpPr>
        <p:spPr bwMode="auto">
          <a:xfrm>
            <a:off x="4233479" y="3728983"/>
            <a:ext cx="1251240" cy="27699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b="1" dirty="0"/>
              <a:t>1:</a:t>
            </a:r>
            <a:r>
              <a:rPr lang="en-US" altLang="en-US" sz="1200" dirty="0"/>
              <a:t> Guarantee: I</a:t>
            </a:r>
          </a:p>
        </p:txBody>
      </p:sp>
      <p:sp>
        <p:nvSpPr>
          <p:cNvPr id="14" name="TextBox 13"/>
          <p:cNvSpPr txBox="1">
            <a:spLocks noChangeArrowheads="1"/>
          </p:cNvSpPr>
          <p:nvPr/>
        </p:nvSpPr>
        <p:spPr bwMode="auto">
          <a:xfrm>
            <a:off x="4501060" y="4813300"/>
            <a:ext cx="957313" cy="25391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050" b="1" dirty="0"/>
              <a:t>2: </a:t>
            </a:r>
            <a:r>
              <a:rPr lang="en-US" altLang="en-US" sz="1050" dirty="0"/>
              <a:t>Assume: I</a:t>
            </a:r>
          </a:p>
        </p:txBody>
      </p:sp>
      <p:sp>
        <p:nvSpPr>
          <p:cNvPr id="15" name="TextBox 14"/>
          <p:cNvSpPr txBox="1">
            <a:spLocks noChangeArrowheads="1"/>
          </p:cNvSpPr>
          <p:nvPr/>
        </p:nvSpPr>
        <p:spPr bwMode="auto">
          <a:xfrm>
            <a:off x="4564117" y="5835431"/>
            <a:ext cx="1248034" cy="27699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b="1" dirty="0"/>
              <a:t>3: </a:t>
            </a:r>
            <a:r>
              <a:rPr lang="en-US" altLang="en-US" sz="1200" dirty="0"/>
              <a:t>Guarantee: I</a:t>
            </a:r>
          </a:p>
        </p:txBody>
      </p:sp>
      <p:sp>
        <p:nvSpPr>
          <p:cNvPr id="16" name="TextBox 15"/>
          <p:cNvSpPr txBox="1">
            <a:spLocks noChangeArrowheads="1"/>
          </p:cNvSpPr>
          <p:nvPr/>
        </p:nvSpPr>
        <p:spPr bwMode="auto">
          <a:xfrm>
            <a:off x="5735576" y="4880741"/>
            <a:ext cx="1072730" cy="27699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b="1" dirty="0"/>
              <a:t>4: </a:t>
            </a:r>
            <a:r>
              <a:rPr lang="en-US" altLang="en-US" sz="1200" dirty="0"/>
              <a:t>Assume: I</a:t>
            </a:r>
          </a:p>
        </p:txBody>
      </p:sp>
      <p:sp>
        <p:nvSpPr>
          <p:cNvPr id="17" name="Curved Right Arrow 16"/>
          <p:cNvSpPr>
            <a:spLocks noChangeArrowheads="1"/>
          </p:cNvSpPr>
          <p:nvPr/>
        </p:nvSpPr>
        <p:spPr bwMode="auto">
          <a:xfrm>
            <a:off x="4165600" y="5003800"/>
            <a:ext cx="355600" cy="965200"/>
          </a:xfrm>
          <a:prstGeom prst="curvedRightArrow">
            <a:avLst>
              <a:gd name="adj1" fmla="val 24994"/>
              <a:gd name="adj2" fmla="val 50001"/>
              <a:gd name="adj3" fmla="val 25000"/>
            </a:avLst>
          </a:prstGeom>
          <a:solidFill>
            <a:schemeClr val="accent1"/>
          </a:solidFill>
          <a:ln w="9525">
            <a:solidFill>
              <a:schemeClr val="tx1"/>
            </a:solidFill>
            <a:miter lim="800000"/>
            <a:headEnd/>
            <a:tailEnd/>
          </a:ln>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grpSp>
        <p:nvGrpSpPr>
          <p:cNvPr id="2" name="Group 19"/>
          <p:cNvGrpSpPr>
            <a:grpSpLocks/>
          </p:cNvGrpSpPr>
          <p:nvPr/>
        </p:nvGrpSpPr>
        <p:grpSpPr bwMode="auto">
          <a:xfrm>
            <a:off x="812800" y="3573463"/>
            <a:ext cx="3443890" cy="955675"/>
            <a:chOff x="812801" y="3574241"/>
            <a:chExt cx="3443889" cy="954126"/>
          </a:xfrm>
        </p:grpSpPr>
        <p:sp>
          <p:nvSpPr>
            <p:cNvPr id="18" name="Text Box 12"/>
            <p:cNvSpPr txBox="1">
              <a:spLocks noChangeArrowheads="1"/>
            </p:cNvSpPr>
            <p:nvPr/>
          </p:nvSpPr>
          <p:spPr bwMode="auto">
            <a:xfrm>
              <a:off x="812801" y="3574241"/>
              <a:ext cx="2554287" cy="954126"/>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Guarantee (prove) that invariant holds here (just like a client must guarantee pre-condition of called function)</a:t>
              </a:r>
            </a:p>
          </p:txBody>
        </p:sp>
        <p:sp>
          <p:nvSpPr>
            <p:cNvPr id="33821" name="Line 13"/>
            <p:cNvSpPr>
              <a:spLocks noChangeShapeType="1"/>
            </p:cNvSpPr>
            <p:nvPr/>
          </p:nvSpPr>
          <p:spPr bwMode="auto">
            <a:xfrm flipH="1">
              <a:off x="3225800" y="3962548"/>
              <a:ext cx="1030890" cy="6335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grpSp>
        <p:nvGrpSpPr>
          <p:cNvPr id="3" name="Group 20"/>
          <p:cNvGrpSpPr>
            <a:grpSpLocks/>
          </p:cNvGrpSpPr>
          <p:nvPr/>
        </p:nvGrpSpPr>
        <p:grpSpPr bwMode="auto">
          <a:xfrm>
            <a:off x="660400" y="4689475"/>
            <a:ext cx="3810000" cy="954088"/>
            <a:chOff x="812801" y="3521069"/>
            <a:chExt cx="3809999" cy="954107"/>
          </a:xfrm>
        </p:grpSpPr>
        <p:sp>
          <p:nvSpPr>
            <p:cNvPr id="22" name="Text Box 12"/>
            <p:cNvSpPr txBox="1">
              <a:spLocks noChangeArrowheads="1"/>
            </p:cNvSpPr>
            <p:nvPr/>
          </p:nvSpPr>
          <p:spPr bwMode="auto">
            <a:xfrm>
              <a:off x="812801" y="3521069"/>
              <a:ext cx="2463799" cy="954107"/>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Assume that invariant holds here (just like a function gets to assume that its pre-condition is true)</a:t>
              </a:r>
            </a:p>
          </p:txBody>
        </p:sp>
        <p:sp>
          <p:nvSpPr>
            <p:cNvPr id="33819" name="Line 13"/>
            <p:cNvSpPr>
              <a:spLocks noChangeShapeType="1"/>
            </p:cNvSpPr>
            <p:nvPr/>
          </p:nvSpPr>
          <p:spPr bwMode="auto">
            <a:xfrm flipH="1">
              <a:off x="3225800" y="3746500"/>
              <a:ext cx="1397000" cy="27940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4" name="Group 24"/>
          <p:cNvGrpSpPr>
            <a:grpSpLocks/>
          </p:cNvGrpSpPr>
          <p:nvPr/>
        </p:nvGrpSpPr>
        <p:grpSpPr bwMode="auto">
          <a:xfrm>
            <a:off x="647700" y="5751513"/>
            <a:ext cx="3708400" cy="954087"/>
            <a:chOff x="914401" y="3368669"/>
            <a:chExt cx="3708399" cy="954107"/>
          </a:xfrm>
        </p:grpSpPr>
        <p:sp>
          <p:nvSpPr>
            <p:cNvPr id="26" name="Text Box 12"/>
            <p:cNvSpPr txBox="1">
              <a:spLocks noChangeArrowheads="1"/>
            </p:cNvSpPr>
            <p:nvPr/>
          </p:nvSpPr>
          <p:spPr bwMode="auto">
            <a:xfrm>
              <a:off x="914401" y="3368669"/>
              <a:ext cx="2463799" cy="954107"/>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Guarantee (prove) that invariant holds here (just like a function has to prove that its post-condition holds)</a:t>
              </a:r>
            </a:p>
          </p:txBody>
        </p:sp>
        <p:sp>
          <p:nvSpPr>
            <p:cNvPr id="33817" name="Line 13"/>
            <p:cNvSpPr>
              <a:spLocks noChangeShapeType="1"/>
            </p:cNvSpPr>
            <p:nvPr/>
          </p:nvSpPr>
          <p:spPr bwMode="auto">
            <a:xfrm flipH="1">
              <a:off x="3390900" y="3746500"/>
              <a:ext cx="1231900" cy="246076"/>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5" name="Group 27"/>
          <p:cNvGrpSpPr>
            <a:grpSpLocks/>
          </p:cNvGrpSpPr>
          <p:nvPr/>
        </p:nvGrpSpPr>
        <p:grpSpPr bwMode="auto">
          <a:xfrm>
            <a:off x="6502400" y="4284663"/>
            <a:ext cx="2451100" cy="1169987"/>
            <a:chOff x="533400" y="3260947"/>
            <a:chExt cx="2844800" cy="1169551"/>
          </a:xfrm>
        </p:grpSpPr>
        <p:sp>
          <p:nvSpPr>
            <p:cNvPr id="29" name="Text Box 12"/>
            <p:cNvSpPr txBox="1">
              <a:spLocks noChangeArrowheads="1"/>
            </p:cNvSpPr>
            <p:nvPr/>
          </p:nvSpPr>
          <p:spPr bwMode="auto">
            <a:xfrm>
              <a:off x="914795" y="3260947"/>
              <a:ext cx="2463405" cy="1169551"/>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a:t>Assume that that invariant holds here (just like a caller gets to assume that function’s post-condition holds) </a:t>
              </a:r>
            </a:p>
          </p:txBody>
        </p:sp>
        <p:sp>
          <p:nvSpPr>
            <p:cNvPr id="33815" name="Line 13"/>
            <p:cNvSpPr>
              <a:spLocks noChangeShapeType="1"/>
            </p:cNvSpPr>
            <p:nvPr/>
          </p:nvSpPr>
          <p:spPr bwMode="auto">
            <a:xfrm flipH="1">
              <a:off x="533400" y="3653254"/>
              <a:ext cx="406400" cy="21590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spTree>
    <p:extLst>
      <p:ext uri="{BB962C8B-B14F-4D97-AF65-F5344CB8AC3E}">
        <p14:creationId xmlns:p14="http://schemas.microsoft.com/office/powerpoint/2010/main" val="3436690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3" grpId="0" animBg="1"/>
      <p:bldP spid="14" grpId="0" animBg="1"/>
      <p:bldP spid="15"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9B30-8742-E84A-B24D-5483B52772D9}"/>
              </a:ext>
            </a:extLst>
          </p:cNvPr>
          <p:cNvSpPr>
            <a:spLocks noGrp="1"/>
          </p:cNvSpPr>
          <p:nvPr>
            <p:ph type="title"/>
          </p:nvPr>
        </p:nvSpPr>
        <p:spPr/>
        <p:txBody>
          <a:bodyPr/>
          <a:lstStyle/>
          <a:p>
            <a:r>
              <a:rPr lang="en-US" sz="3600" dirty="0" err="1"/>
              <a:t>Logika</a:t>
            </a:r>
            <a:r>
              <a:rPr lang="en-US" sz="3600" dirty="0"/>
              <a:t> Annotations Reflect</a:t>
            </a:r>
            <a:br>
              <a:rPr lang="en-US" sz="3600" dirty="0"/>
            </a:br>
            <a:r>
              <a:rPr lang="en-US" sz="3600" dirty="0"/>
              <a:t>Overall Loop Reasoning Pattern</a:t>
            </a:r>
          </a:p>
        </p:txBody>
      </p:sp>
      <p:sp>
        <p:nvSpPr>
          <p:cNvPr id="3" name="Footer Placeholder 2">
            <a:extLst>
              <a:ext uri="{FF2B5EF4-FFF2-40B4-BE49-F238E27FC236}">
                <a16:creationId xmlns:a16="http://schemas.microsoft.com/office/drawing/2014/main" id="{11610F50-4B6E-1D4B-AE92-5C377D57CB84}"/>
              </a:ext>
            </a:extLst>
          </p:cNvPr>
          <p:cNvSpPr>
            <a:spLocks noGrp="1"/>
          </p:cNvSpPr>
          <p:nvPr>
            <p:ph type="ftr" sz="quarter" idx="10"/>
          </p:nvPr>
        </p:nvSpPr>
        <p:spPr/>
        <p:txBody>
          <a:bodyPr/>
          <a:lstStyle/>
          <a:p>
            <a:pPr>
              <a:defRPr/>
            </a:pPr>
            <a:r>
              <a:rPr lang="en-US" altLang="en-US"/>
              <a:t>CIS 301 --- Program Logic - Conditionals and Loops</a:t>
            </a:r>
          </a:p>
        </p:txBody>
      </p:sp>
      <p:grpSp>
        <p:nvGrpSpPr>
          <p:cNvPr id="5" name="Group 4">
            <a:extLst>
              <a:ext uri="{FF2B5EF4-FFF2-40B4-BE49-F238E27FC236}">
                <a16:creationId xmlns:a16="http://schemas.microsoft.com/office/drawing/2014/main" id="{374BA6AE-1168-B64E-B46D-B74289B7CD38}"/>
              </a:ext>
            </a:extLst>
          </p:cNvPr>
          <p:cNvGrpSpPr/>
          <p:nvPr/>
        </p:nvGrpSpPr>
        <p:grpSpPr>
          <a:xfrm>
            <a:off x="0" y="4146321"/>
            <a:ext cx="665273" cy="1232395"/>
            <a:chOff x="89627" y="5029197"/>
            <a:chExt cx="665273" cy="1232395"/>
          </a:xfrm>
        </p:grpSpPr>
        <p:sp>
          <p:nvSpPr>
            <p:cNvPr id="6" name="Oval 5">
              <a:extLst>
                <a:ext uri="{FF2B5EF4-FFF2-40B4-BE49-F238E27FC236}">
                  <a16:creationId xmlns:a16="http://schemas.microsoft.com/office/drawing/2014/main" id="{13A96209-F107-7F44-9F75-BB231B0F2D34}"/>
                </a:ext>
              </a:extLst>
            </p:cNvPr>
            <p:cNvSpPr/>
            <p:nvPr/>
          </p:nvSpPr>
          <p:spPr bwMode="auto">
            <a:xfrm>
              <a:off x="510352" y="5029197"/>
              <a:ext cx="244548" cy="297711"/>
            </a:xfrm>
            <a:prstGeom prst="ellipse">
              <a:avLst/>
            </a:prstGeom>
            <a:noFill/>
            <a:ln w="28575" cap="flat" cmpd="sng" algn="ctr">
              <a:solidFill>
                <a:srgbClr val="FF000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grpSp>
          <p:nvGrpSpPr>
            <p:cNvPr id="7" name="Group 6">
              <a:extLst>
                <a:ext uri="{FF2B5EF4-FFF2-40B4-BE49-F238E27FC236}">
                  <a16:creationId xmlns:a16="http://schemas.microsoft.com/office/drawing/2014/main" id="{B0046B64-63DA-3943-B7D4-5E42443DC006}"/>
                </a:ext>
              </a:extLst>
            </p:cNvPr>
            <p:cNvGrpSpPr/>
            <p:nvPr/>
          </p:nvGrpSpPr>
          <p:grpSpPr>
            <a:xfrm>
              <a:off x="89627" y="5305648"/>
              <a:ext cx="516430" cy="955944"/>
              <a:chOff x="3658624" y="3983667"/>
              <a:chExt cx="516430" cy="955944"/>
            </a:xfrm>
          </p:grpSpPr>
          <p:sp>
            <p:nvSpPr>
              <p:cNvPr id="8" name="Text Box 12">
                <a:extLst>
                  <a:ext uri="{FF2B5EF4-FFF2-40B4-BE49-F238E27FC236}">
                    <a16:creationId xmlns:a16="http://schemas.microsoft.com/office/drawing/2014/main" id="{3D92EBA2-6969-0441-A833-73CBFD1468CD}"/>
                  </a:ext>
                </a:extLst>
              </p:cNvPr>
              <p:cNvSpPr txBox="1">
                <a:spLocks noChangeArrowheads="1"/>
              </p:cNvSpPr>
              <p:nvPr/>
            </p:nvSpPr>
            <p:spPr bwMode="auto">
              <a:xfrm>
                <a:off x="3658624" y="4539501"/>
                <a:ext cx="516430" cy="40011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000" dirty="0"/>
                  <a:t>(Click here)</a:t>
                </a:r>
              </a:p>
            </p:txBody>
          </p:sp>
          <p:sp>
            <p:nvSpPr>
              <p:cNvPr id="9" name="Line 13">
                <a:extLst>
                  <a:ext uri="{FF2B5EF4-FFF2-40B4-BE49-F238E27FC236}">
                    <a16:creationId xmlns:a16="http://schemas.microsoft.com/office/drawing/2014/main" id="{D5CBE7EC-0221-AA4A-B3FD-8D23FB6EDDE7}"/>
                  </a:ext>
                </a:extLst>
              </p:cNvPr>
              <p:cNvSpPr>
                <a:spLocks noChangeShapeType="1"/>
              </p:cNvSpPr>
              <p:nvPr/>
            </p:nvSpPr>
            <p:spPr bwMode="auto">
              <a:xfrm flipH="1">
                <a:off x="3946894" y="3983667"/>
                <a:ext cx="217525" cy="56731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grpSp>
      <p:pic>
        <p:nvPicPr>
          <p:cNvPr id="4" name="Picture 3">
            <a:extLst>
              <a:ext uri="{FF2B5EF4-FFF2-40B4-BE49-F238E27FC236}">
                <a16:creationId xmlns:a16="http://schemas.microsoft.com/office/drawing/2014/main" id="{9CDCE79D-8906-FE4F-BE77-C3DE2CAA20D8}"/>
              </a:ext>
            </a:extLst>
          </p:cNvPr>
          <p:cNvPicPr>
            <a:picLocks noChangeAspect="1"/>
          </p:cNvPicPr>
          <p:nvPr/>
        </p:nvPicPr>
        <p:blipFill>
          <a:blip r:embed="rId2"/>
          <a:stretch>
            <a:fillRect/>
          </a:stretch>
        </p:blipFill>
        <p:spPr>
          <a:xfrm>
            <a:off x="0" y="1608082"/>
            <a:ext cx="8717182" cy="4978679"/>
          </a:xfrm>
          <a:prstGeom prst="rect">
            <a:avLst/>
          </a:prstGeom>
        </p:spPr>
      </p:pic>
      <p:sp>
        <p:nvSpPr>
          <p:cNvPr id="21" name="Bent Arrow 20">
            <a:extLst>
              <a:ext uri="{FF2B5EF4-FFF2-40B4-BE49-F238E27FC236}">
                <a16:creationId xmlns:a16="http://schemas.microsoft.com/office/drawing/2014/main" id="{4952C55F-DC93-7B44-A7B3-8EE4D59D40AC}"/>
              </a:ext>
            </a:extLst>
          </p:cNvPr>
          <p:cNvSpPr/>
          <p:nvPr/>
        </p:nvSpPr>
        <p:spPr bwMode="auto">
          <a:xfrm rot="10800000">
            <a:off x="889566" y="5580992"/>
            <a:ext cx="1313413" cy="535071"/>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23" name="Bent Arrow 22">
            <a:extLst>
              <a:ext uri="{FF2B5EF4-FFF2-40B4-BE49-F238E27FC236}">
                <a16:creationId xmlns:a16="http://schemas.microsoft.com/office/drawing/2014/main" id="{60E4AA23-7DA7-D64B-A579-79F8D677B583}"/>
              </a:ext>
            </a:extLst>
          </p:cNvPr>
          <p:cNvSpPr/>
          <p:nvPr/>
        </p:nvSpPr>
        <p:spPr bwMode="auto">
          <a:xfrm>
            <a:off x="506336" y="4110202"/>
            <a:ext cx="829524" cy="1933246"/>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26" name="Curved Right Arrow 25">
            <a:extLst>
              <a:ext uri="{FF2B5EF4-FFF2-40B4-BE49-F238E27FC236}">
                <a16:creationId xmlns:a16="http://schemas.microsoft.com/office/drawing/2014/main" id="{0156F345-64A7-604A-98F2-F5BBFA58FE45}"/>
              </a:ext>
            </a:extLst>
          </p:cNvPr>
          <p:cNvSpPr>
            <a:spLocks noChangeArrowheads="1"/>
          </p:cNvSpPr>
          <p:nvPr/>
        </p:nvSpPr>
        <p:spPr bwMode="auto">
          <a:xfrm>
            <a:off x="1040524" y="4749213"/>
            <a:ext cx="342034" cy="821270"/>
          </a:xfrm>
          <a:prstGeom prst="curvedRightArrow">
            <a:avLst>
              <a:gd name="adj1" fmla="val 24994"/>
              <a:gd name="adj2" fmla="val 50001"/>
              <a:gd name="adj3" fmla="val 25000"/>
            </a:avLst>
          </a:prstGeom>
          <a:solidFill>
            <a:schemeClr val="accent1"/>
          </a:solidFill>
          <a:ln w="9525">
            <a:solidFill>
              <a:schemeClr val="tx1"/>
            </a:solidFill>
            <a:miter lim="800000"/>
            <a:headEnd/>
            <a:tailEnd/>
          </a:ln>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grpSp>
        <p:nvGrpSpPr>
          <p:cNvPr id="27" name="Group 26">
            <a:extLst>
              <a:ext uri="{FF2B5EF4-FFF2-40B4-BE49-F238E27FC236}">
                <a16:creationId xmlns:a16="http://schemas.microsoft.com/office/drawing/2014/main" id="{59770E21-B470-A443-A3DE-574B551F4631}"/>
              </a:ext>
            </a:extLst>
          </p:cNvPr>
          <p:cNvGrpSpPr/>
          <p:nvPr/>
        </p:nvGrpSpPr>
        <p:grpSpPr>
          <a:xfrm>
            <a:off x="4855783" y="1675990"/>
            <a:ext cx="4145839" cy="1550686"/>
            <a:chOff x="4855783" y="1675990"/>
            <a:chExt cx="4145839" cy="1550686"/>
          </a:xfrm>
        </p:grpSpPr>
        <p:sp>
          <p:nvSpPr>
            <p:cNvPr id="28" name="Rectangle 27">
              <a:extLst>
                <a:ext uri="{FF2B5EF4-FFF2-40B4-BE49-F238E27FC236}">
                  <a16:creationId xmlns:a16="http://schemas.microsoft.com/office/drawing/2014/main" id="{B30AB9D2-6EA9-E34F-9B7C-F19E1B565D00}"/>
                </a:ext>
              </a:extLst>
            </p:cNvPr>
            <p:cNvSpPr/>
            <p:nvPr/>
          </p:nvSpPr>
          <p:spPr bwMode="auto">
            <a:xfrm>
              <a:off x="4855783" y="3016468"/>
              <a:ext cx="1744714" cy="21020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sp>
          <p:nvSpPr>
            <p:cNvPr id="29" name="Text Box 12">
              <a:extLst>
                <a:ext uri="{FF2B5EF4-FFF2-40B4-BE49-F238E27FC236}">
                  <a16:creationId xmlns:a16="http://schemas.microsoft.com/office/drawing/2014/main" id="{F45E6380-7D20-CE4A-85A2-EAE0DEF66B0B}"/>
                </a:ext>
              </a:extLst>
            </p:cNvPr>
            <p:cNvSpPr txBox="1">
              <a:spLocks noChangeArrowheads="1"/>
            </p:cNvSpPr>
            <p:nvPr/>
          </p:nvSpPr>
          <p:spPr bwMode="auto">
            <a:xfrm>
              <a:off x="6936828" y="1675990"/>
              <a:ext cx="2064794" cy="600164"/>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100" dirty="0"/>
                <a:t>Assumption of the loop invariant at Point 2 (line 16) and loop test.</a:t>
              </a:r>
            </a:p>
          </p:txBody>
        </p:sp>
        <p:sp>
          <p:nvSpPr>
            <p:cNvPr id="30" name="Line 13">
              <a:extLst>
                <a:ext uri="{FF2B5EF4-FFF2-40B4-BE49-F238E27FC236}">
                  <a16:creationId xmlns:a16="http://schemas.microsoft.com/office/drawing/2014/main" id="{400D2D2D-1A10-5D4B-8106-9F0ED5C7B969}"/>
                </a:ext>
              </a:extLst>
            </p:cNvPr>
            <p:cNvSpPr>
              <a:spLocks noChangeShapeType="1"/>
            </p:cNvSpPr>
            <p:nvPr/>
          </p:nvSpPr>
          <p:spPr bwMode="auto">
            <a:xfrm flipV="1">
              <a:off x="5665077" y="2028496"/>
              <a:ext cx="1271751" cy="998481"/>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
        <p:nvSpPr>
          <p:cNvPr id="31" name="Rectangle 30">
            <a:extLst>
              <a:ext uri="{FF2B5EF4-FFF2-40B4-BE49-F238E27FC236}">
                <a16:creationId xmlns:a16="http://schemas.microsoft.com/office/drawing/2014/main" id="{25F27308-339F-7D44-A417-4F8AE8CA0DC5}"/>
              </a:ext>
            </a:extLst>
          </p:cNvPr>
          <p:cNvSpPr/>
          <p:nvPr/>
        </p:nvSpPr>
        <p:spPr bwMode="auto">
          <a:xfrm>
            <a:off x="4808486" y="3410605"/>
            <a:ext cx="1171900" cy="215463"/>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sp>
        <p:nvSpPr>
          <p:cNvPr id="32" name="Line 13">
            <a:extLst>
              <a:ext uri="{FF2B5EF4-FFF2-40B4-BE49-F238E27FC236}">
                <a16:creationId xmlns:a16="http://schemas.microsoft.com/office/drawing/2014/main" id="{C237FCD1-11D4-1D4F-B252-DB654D34BB9E}"/>
              </a:ext>
            </a:extLst>
          </p:cNvPr>
          <p:cNvSpPr>
            <a:spLocks noChangeShapeType="1"/>
          </p:cNvSpPr>
          <p:nvPr/>
        </p:nvSpPr>
        <p:spPr bwMode="auto">
          <a:xfrm flipV="1">
            <a:off x="6001407" y="2159875"/>
            <a:ext cx="930166" cy="1298027"/>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nvGrpSpPr>
          <p:cNvPr id="33" name="Group 32">
            <a:extLst>
              <a:ext uri="{FF2B5EF4-FFF2-40B4-BE49-F238E27FC236}">
                <a16:creationId xmlns:a16="http://schemas.microsoft.com/office/drawing/2014/main" id="{1FB2EE78-7653-F84B-B242-A76CBF012772}"/>
              </a:ext>
            </a:extLst>
          </p:cNvPr>
          <p:cNvGrpSpPr/>
          <p:nvPr/>
        </p:nvGrpSpPr>
        <p:grpSpPr>
          <a:xfrm>
            <a:off x="3353295" y="3710854"/>
            <a:ext cx="2663876" cy="698235"/>
            <a:chOff x="3626564" y="3006660"/>
            <a:chExt cx="2663876" cy="698235"/>
          </a:xfrm>
        </p:grpSpPr>
        <p:sp>
          <p:nvSpPr>
            <p:cNvPr id="34" name="Rectangle 33">
              <a:extLst>
                <a:ext uri="{FF2B5EF4-FFF2-40B4-BE49-F238E27FC236}">
                  <a16:creationId xmlns:a16="http://schemas.microsoft.com/office/drawing/2014/main" id="{524E3A87-A524-EA48-9A5F-B93BFF7CFFF6}"/>
                </a:ext>
              </a:extLst>
            </p:cNvPr>
            <p:cNvSpPr/>
            <p:nvPr/>
          </p:nvSpPr>
          <p:spPr bwMode="auto">
            <a:xfrm>
              <a:off x="5118540" y="3489432"/>
              <a:ext cx="1171900" cy="215463"/>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sp>
          <p:nvSpPr>
            <p:cNvPr id="35" name="Text Box 12">
              <a:extLst>
                <a:ext uri="{FF2B5EF4-FFF2-40B4-BE49-F238E27FC236}">
                  <a16:creationId xmlns:a16="http://schemas.microsoft.com/office/drawing/2014/main" id="{DC5A4CB2-9AE5-C447-8E1F-DE439F094A8B}"/>
                </a:ext>
              </a:extLst>
            </p:cNvPr>
            <p:cNvSpPr txBox="1">
              <a:spLocks noChangeArrowheads="1"/>
            </p:cNvSpPr>
            <p:nvPr/>
          </p:nvSpPr>
          <p:spPr bwMode="auto">
            <a:xfrm>
              <a:off x="3626564" y="3006660"/>
              <a:ext cx="819314" cy="26161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100" dirty="0"/>
                <a:t>Invariant</a:t>
              </a:r>
            </a:p>
          </p:txBody>
        </p:sp>
        <p:sp>
          <p:nvSpPr>
            <p:cNvPr id="36" name="Line 13">
              <a:extLst>
                <a:ext uri="{FF2B5EF4-FFF2-40B4-BE49-F238E27FC236}">
                  <a16:creationId xmlns:a16="http://schemas.microsoft.com/office/drawing/2014/main" id="{910C694D-3C63-D846-BD56-A6FFC348C930}"/>
                </a:ext>
              </a:extLst>
            </p:cNvPr>
            <p:cNvSpPr>
              <a:spLocks noChangeShapeType="1"/>
            </p:cNvSpPr>
            <p:nvPr/>
          </p:nvSpPr>
          <p:spPr bwMode="auto">
            <a:xfrm>
              <a:off x="4493172" y="3147845"/>
              <a:ext cx="646387" cy="48873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pic>
        <p:nvPicPr>
          <p:cNvPr id="19" name="Picture 18">
            <a:extLst>
              <a:ext uri="{FF2B5EF4-FFF2-40B4-BE49-F238E27FC236}">
                <a16:creationId xmlns:a16="http://schemas.microsoft.com/office/drawing/2014/main" id="{A34BFB57-0E66-4C43-B1BE-2D691342ED8E}"/>
              </a:ext>
            </a:extLst>
          </p:cNvPr>
          <p:cNvPicPr>
            <a:picLocks noChangeAspect="1"/>
          </p:cNvPicPr>
          <p:nvPr/>
        </p:nvPicPr>
        <p:blipFill>
          <a:blip r:embed="rId3"/>
          <a:stretch>
            <a:fillRect/>
          </a:stretch>
        </p:blipFill>
        <p:spPr>
          <a:xfrm>
            <a:off x="4579782" y="4456386"/>
            <a:ext cx="2441128" cy="2401614"/>
          </a:xfrm>
          <a:prstGeom prst="rect">
            <a:avLst/>
          </a:prstGeom>
          <a:ln w="28575">
            <a:solidFill>
              <a:schemeClr val="tx1"/>
            </a:solidFill>
          </a:ln>
          <a:effectLst>
            <a:outerShdw blurRad="50800" dist="38100" dir="2700000" algn="tl" rotWithShape="0">
              <a:prstClr val="black">
                <a:alpha val="40000"/>
              </a:prstClr>
            </a:outerShdw>
          </a:effectLst>
        </p:spPr>
      </p:pic>
      <p:grpSp>
        <p:nvGrpSpPr>
          <p:cNvPr id="11" name="Group 10">
            <a:extLst>
              <a:ext uri="{FF2B5EF4-FFF2-40B4-BE49-F238E27FC236}">
                <a16:creationId xmlns:a16="http://schemas.microsoft.com/office/drawing/2014/main" id="{CFD7A40F-1B05-9840-8380-E5663CB7557F}"/>
              </a:ext>
            </a:extLst>
          </p:cNvPr>
          <p:cNvGrpSpPr/>
          <p:nvPr/>
        </p:nvGrpSpPr>
        <p:grpSpPr>
          <a:xfrm>
            <a:off x="5465379" y="2984936"/>
            <a:ext cx="3483691" cy="3584030"/>
            <a:chOff x="5465379" y="2984936"/>
            <a:chExt cx="3483691" cy="3584030"/>
          </a:xfrm>
        </p:grpSpPr>
        <p:sp>
          <p:nvSpPr>
            <p:cNvPr id="12" name="Text Box 12">
              <a:extLst>
                <a:ext uri="{FF2B5EF4-FFF2-40B4-BE49-F238E27FC236}">
                  <a16:creationId xmlns:a16="http://schemas.microsoft.com/office/drawing/2014/main" id="{A9A1DAC8-E854-8946-868F-DCB422BC9848}"/>
                </a:ext>
              </a:extLst>
            </p:cNvPr>
            <p:cNvSpPr txBox="1">
              <a:spLocks noChangeArrowheads="1"/>
            </p:cNvSpPr>
            <p:nvPr/>
          </p:nvSpPr>
          <p:spPr bwMode="auto">
            <a:xfrm>
              <a:off x="7041932" y="3322228"/>
              <a:ext cx="1907138" cy="1785104"/>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100" dirty="0"/>
                <a:t>Verification obligations at Point 3 (line where starts with “Validity of Loop Invariant (end)” selected): Assumption of loop invariant and test expression at Point 2, along with knowledge from body of loop should imply invariant at Point 3.</a:t>
              </a:r>
            </a:p>
          </p:txBody>
        </p:sp>
        <p:sp>
          <p:nvSpPr>
            <p:cNvPr id="16" name="Line 13">
              <a:extLst>
                <a:ext uri="{FF2B5EF4-FFF2-40B4-BE49-F238E27FC236}">
                  <a16:creationId xmlns:a16="http://schemas.microsoft.com/office/drawing/2014/main" id="{9D5B6315-5728-2A4A-9400-D4A83247AAB7}"/>
                </a:ext>
              </a:extLst>
            </p:cNvPr>
            <p:cNvSpPr>
              <a:spLocks noChangeShapeType="1"/>
            </p:cNvSpPr>
            <p:nvPr/>
          </p:nvSpPr>
          <p:spPr bwMode="auto">
            <a:xfrm flipV="1">
              <a:off x="5465379" y="4204138"/>
              <a:ext cx="1597574" cy="2364828"/>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24" name="Line 13">
              <a:extLst>
                <a:ext uri="{FF2B5EF4-FFF2-40B4-BE49-F238E27FC236}">
                  <a16:creationId xmlns:a16="http://schemas.microsoft.com/office/drawing/2014/main" id="{3E256370-190D-2D4F-89F7-498695747E57}"/>
                </a:ext>
              </a:extLst>
            </p:cNvPr>
            <p:cNvSpPr>
              <a:spLocks noChangeShapeType="1"/>
            </p:cNvSpPr>
            <p:nvPr/>
          </p:nvSpPr>
          <p:spPr bwMode="auto">
            <a:xfrm flipH="1" flipV="1">
              <a:off x="6817709" y="3705422"/>
              <a:ext cx="276773" cy="288509"/>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22" name="Right Brace 21">
              <a:extLst>
                <a:ext uri="{FF2B5EF4-FFF2-40B4-BE49-F238E27FC236}">
                  <a16:creationId xmlns:a16="http://schemas.microsoft.com/office/drawing/2014/main" id="{DE8D1C95-D8E0-FB4C-8CCE-EADDC7EE8EB6}"/>
                </a:ext>
              </a:extLst>
            </p:cNvPr>
            <p:cNvSpPr/>
            <p:nvPr/>
          </p:nvSpPr>
          <p:spPr bwMode="auto">
            <a:xfrm>
              <a:off x="6495393" y="2984936"/>
              <a:ext cx="294290" cy="1387367"/>
            </a:xfrm>
            <a:prstGeom prst="rightBrace">
              <a:avLst>
                <a:gd name="adj1" fmla="val 61904"/>
                <a:gd name="adj2" fmla="val 50000"/>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grpSp>
    </p:spTree>
    <p:extLst>
      <p:ext uri="{BB962C8B-B14F-4D97-AF65-F5344CB8AC3E}">
        <p14:creationId xmlns:p14="http://schemas.microsoft.com/office/powerpoint/2010/main" val="192741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76A3E0-3647-CE4B-BD4F-AB4527CCC29B}"/>
              </a:ext>
            </a:extLst>
          </p:cNvPr>
          <p:cNvPicPr>
            <a:picLocks noChangeAspect="1"/>
          </p:cNvPicPr>
          <p:nvPr/>
        </p:nvPicPr>
        <p:blipFill>
          <a:blip r:embed="rId2"/>
          <a:stretch>
            <a:fillRect/>
          </a:stretch>
        </p:blipFill>
        <p:spPr>
          <a:xfrm>
            <a:off x="126124" y="1212494"/>
            <a:ext cx="8439807" cy="5249374"/>
          </a:xfrm>
          <a:prstGeom prst="rect">
            <a:avLst/>
          </a:prstGeom>
        </p:spPr>
      </p:pic>
      <p:sp>
        <p:nvSpPr>
          <p:cNvPr id="2" name="Title 1">
            <a:extLst>
              <a:ext uri="{FF2B5EF4-FFF2-40B4-BE49-F238E27FC236}">
                <a16:creationId xmlns:a16="http://schemas.microsoft.com/office/drawing/2014/main" id="{6AA19B30-8742-E84A-B24D-5483B52772D9}"/>
              </a:ext>
            </a:extLst>
          </p:cNvPr>
          <p:cNvSpPr>
            <a:spLocks noGrp="1"/>
          </p:cNvSpPr>
          <p:nvPr>
            <p:ph type="title"/>
          </p:nvPr>
        </p:nvSpPr>
        <p:spPr/>
        <p:txBody>
          <a:bodyPr/>
          <a:lstStyle/>
          <a:p>
            <a:r>
              <a:rPr lang="en-US" sz="3600" dirty="0" err="1"/>
              <a:t>Logika</a:t>
            </a:r>
            <a:r>
              <a:rPr lang="en-US" sz="3600" dirty="0"/>
              <a:t> Annotations Reflect</a:t>
            </a:r>
            <a:br>
              <a:rPr lang="en-US" sz="3600" dirty="0"/>
            </a:br>
            <a:r>
              <a:rPr lang="en-US" sz="3600" dirty="0"/>
              <a:t>Overall Loop Reasoning Pattern</a:t>
            </a:r>
          </a:p>
        </p:txBody>
      </p:sp>
      <p:sp>
        <p:nvSpPr>
          <p:cNvPr id="3" name="Footer Placeholder 2">
            <a:extLst>
              <a:ext uri="{FF2B5EF4-FFF2-40B4-BE49-F238E27FC236}">
                <a16:creationId xmlns:a16="http://schemas.microsoft.com/office/drawing/2014/main" id="{11610F50-4B6E-1D4B-AE92-5C377D57CB84}"/>
              </a:ext>
            </a:extLst>
          </p:cNvPr>
          <p:cNvSpPr>
            <a:spLocks noGrp="1"/>
          </p:cNvSpPr>
          <p:nvPr>
            <p:ph type="ftr" sz="quarter" idx="10"/>
          </p:nvPr>
        </p:nvSpPr>
        <p:spPr/>
        <p:txBody>
          <a:bodyPr/>
          <a:lstStyle/>
          <a:p>
            <a:pPr>
              <a:defRPr/>
            </a:pPr>
            <a:r>
              <a:rPr lang="en-US" altLang="en-US" dirty="0"/>
              <a:t>CIS 301 --- Program Logic - Conditionals and Loops</a:t>
            </a:r>
          </a:p>
        </p:txBody>
      </p:sp>
      <p:sp>
        <p:nvSpPr>
          <p:cNvPr id="6" name="Oval 5">
            <a:extLst>
              <a:ext uri="{FF2B5EF4-FFF2-40B4-BE49-F238E27FC236}">
                <a16:creationId xmlns:a16="http://schemas.microsoft.com/office/drawing/2014/main" id="{13A96209-F107-7F44-9F75-BB231B0F2D34}"/>
              </a:ext>
            </a:extLst>
          </p:cNvPr>
          <p:cNvSpPr/>
          <p:nvPr/>
        </p:nvSpPr>
        <p:spPr bwMode="auto">
          <a:xfrm flipH="1">
            <a:off x="444556" y="5859507"/>
            <a:ext cx="291168" cy="299555"/>
          </a:xfrm>
          <a:prstGeom prst="ellipse">
            <a:avLst/>
          </a:prstGeom>
          <a:noFill/>
          <a:ln w="28575" cap="flat" cmpd="sng" algn="ctr">
            <a:solidFill>
              <a:srgbClr val="FF000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grpSp>
        <p:nvGrpSpPr>
          <p:cNvPr id="7" name="Group 6">
            <a:extLst>
              <a:ext uri="{FF2B5EF4-FFF2-40B4-BE49-F238E27FC236}">
                <a16:creationId xmlns:a16="http://schemas.microsoft.com/office/drawing/2014/main" id="{B0046B64-63DA-3943-B7D4-5E42443DC006}"/>
              </a:ext>
            </a:extLst>
          </p:cNvPr>
          <p:cNvGrpSpPr/>
          <p:nvPr/>
        </p:nvGrpSpPr>
        <p:grpSpPr>
          <a:xfrm>
            <a:off x="105100" y="4978606"/>
            <a:ext cx="516430" cy="907185"/>
            <a:chOff x="3763724" y="4539501"/>
            <a:chExt cx="516430" cy="907185"/>
          </a:xfrm>
        </p:grpSpPr>
        <p:sp>
          <p:nvSpPr>
            <p:cNvPr id="8" name="Text Box 12">
              <a:extLst>
                <a:ext uri="{FF2B5EF4-FFF2-40B4-BE49-F238E27FC236}">
                  <a16:creationId xmlns:a16="http://schemas.microsoft.com/office/drawing/2014/main" id="{3D92EBA2-6969-0441-A833-73CBFD1468CD}"/>
                </a:ext>
              </a:extLst>
            </p:cNvPr>
            <p:cNvSpPr txBox="1">
              <a:spLocks noChangeArrowheads="1"/>
            </p:cNvSpPr>
            <p:nvPr/>
          </p:nvSpPr>
          <p:spPr bwMode="auto">
            <a:xfrm>
              <a:off x="3763724" y="4539501"/>
              <a:ext cx="516430" cy="40011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000" dirty="0"/>
                <a:t>(Click here)</a:t>
              </a:r>
            </a:p>
          </p:txBody>
        </p:sp>
        <p:sp>
          <p:nvSpPr>
            <p:cNvPr id="9" name="Line 13">
              <a:extLst>
                <a:ext uri="{FF2B5EF4-FFF2-40B4-BE49-F238E27FC236}">
                  <a16:creationId xmlns:a16="http://schemas.microsoft.com/office/drawing/2014/main" id="{D5CBE7EC-0221-AA4A-B3FD-8D23FB6EDDE7}"/>
                </a:ext>
              </a:extLst>
            </p:cNvPr>
            <p:cNvSpPr>
              <a:spLocks noChangeShapeType="1"/>
            </p:cNvSpPr>
            <p:nvPr/>
          </p:nvSpPr>
          <p:spPr bwMode="auto">
            <a:xfrm flipH="1" flipV="1">
              <a:off x="4089547" y="4963211"/>
              <a:ext cx="168165" cy="483475"/>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grpSp>
      <p:pic>
        <p:nvPicPr>
          <p:cNvPr id="19" name="Picture 18">
            <a:extLst>
              <a:ext uri="{FF2B5EF4-FFF2-40B4-BE49-F238E27FC236}">
                <a16:creationId xmlns:a16="http://schemas.microsoft.com/office/drawing/2014/main" id="{A34BFB57-0E66-4C43-B1BE-2D691342ED8E}"/>
              </a:ext>
            </a:extLst>
          </p:cNvPr>
          <p:cNvPicPr>
            <a:picLocks noChangeAspect="1"/>
          </p:cNvPicPr>
          <p:nvPr/>
        </p:nvPicPr>
        <p:blipFill>
          <a:blip r:embed="rId3"/>
          <a:stretch>
            <a:fillRect/>
          </a:stretch>
        </p:blipFill>
        <p:spPr>
          <a:xfrm>
            <a:off x="4579782" y="4456386"/>
            <a:ext cx="2441128" cy="2401614"/>
          </a:xfrm>
          <a:prstGeom prst="rect">
            <a:avLst/>
          </a:prstGeom>
          <a:ln w="28575">
            <a:solidFill>
              <a:schemeClr val="tx1"/>
            </a:solidFill>
          </a:ln>
          <a:effectLst>
            <a:outerShdw blurRad="50800" dist="38100" dir="2700000" algn="tl" rotWithShape="0">
              <a:prstClr val="black">
                <a:alpha val="40000"/>
              </a:prstClr>
            </a:outerShdw>
          </a:effectLst>
        </p:spPr>
      </p:pic>
      <p:grpSp>
        <p:nvGrpSpPr>
          <p:cNvPr id="11" name="Group 10">
            <a:extLst>
              <a:ext uri="{FF2B5EF4-FFF2-40B4-BE49-F238E27FC236}">
                <a16:creationId xmlns:a16="http://schemas.microsoft.com/office/drawing/2014/main" id="{B2535DF7-5F30-6F4D-AF66-CD7E4985D81E}"/>
              </a:ext>
            </a:extLst>
          </p:cNvPr>
          <p:cNvGrpSpPr/>
          <p:nvPr/>
        </p:nvGrpSpPr>
        <p:grpSpPr>
          <a:xfrm>
            <a:off x="6138041" y="2543502"/>
            <a:ext cx="2811029" cy="3941381"/>
            <a:chOff x="6138041" y="2543502"/>
            <a:chExt cx="2811029" cy="3941381"/>
          </a:xfrm>
        </p:grpSpPr>
        <p:grpSp>
          <p:nvGrpSpPr>
            <p:cNvPr id="18" name="Group 17">
              <a:extLst>
                <a:ext uri="{FF2B5EF4-FFF2-40B4-BE49-F238E27FC236}">
                  <a16:creationId xmlns:a16="http://schemas.microsoft.com/office/drawing/2014/main" id="{FDE00033-8152-9F45-8208-3A095BF5AEFC}"/>
                </a:ext>
              </a:extLst>
            </p:cNvPr>
            <p:cNvGrpSpPr/>
            <p:nvPr/>
          </p:nvGrpSpPr>
          <p:grpSpPr>
            <a:xfrm>
              <a:off x="6138041" y="3660784"/>
              <a:ext cx="2811029" cy="2824099"/>
              <a:chOff x="6138041" y="3660784"/>
              <a:chExt cx="2811029" cy="2824099"/>
            </a:xfrm>
          </p:grpSpPr>
          <p:sp>
            <p:nvSpPr>
              <p:cNvPr id="12" name="Text Box 12">
                <a:extLst>
                  <a:ext uri="{FF2B5EF4-FFF2-40B4-BE49-F238E27FC236}">
                    <a16:creationId xmlns:a16="http://schemas.microsoft.com/office/drawing/2014/main" id="{A9A1DAC8-E854-8946-868F-DCB422BC9848}"/>
                  </a:ext>
                </a:extLst>
              </p:cNvPr>
              <p:cNvSpPr txBox="1">
                <a:spLocks noChangeArrowheads="1"/>
              </p:cNvSpPr>
              <p:nvPr/>
            </p:nvSpPr>
            <p:spPr bwMode="auto">
              <a:xfrm>
                <a:off x="7041932" y="3660784"/>
                <a:ext cx="1907138" cy="1107996"/>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100" dirty="0"/>
                  <a:t>Verification obligations at end of method (post-condition): loop invariant and negation of loop test at Point 4 should imply post-condition</a:t>
                </a:r>
              </a:p>
            </p:txBody>
          </p:sp>
          <p:sp>
            <p:nvSpPr>
              <p:cNvPr id="16" name="Line 13">
                <a:extLst>
                  <a:ext uri="{FF2B5EF4-FFF2-40B4-BE49-F238E27FC236}">
                    <a16:creationId xmlns:a16="http://schemas.microsoft.com/office/drawing/2014/main" id="{9D5B6315-5728-2A4A-9400-D4A83247AAB7}"/>
                  </a:ext>
                </a:extLst>
              </p:cNvPr>
              <p:cNvSpPr>
                <a:spLocks noChangeShapeType="1"/>
              </p:cNvSpPr>
              <p:nvPr/>
            </p:nvSpPr>
            <p:spPr bwMode="auto">
              <a:xfrm flipV="1">
                <a:off x="6138041" y="4204138"/>
                <a:ext cx="924912" cy="2280745"/>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grpSp>
          <p:nvGrpSpPr>
            <p:cNvPr id="20" name="Group 19">
              <a:extLst>
                <a:ext uri="{FF2B5EF4-FFF2-40B4-BE49-F238E27FC236}">
                  <a16:creationId xmlns:a16="http://schemas.microsoft.com/office/drawing/2014/main" id="{5960F9E0-5B9D-C54B-977D-FE085462D6FB}"/>
                </a:ext>
              </a:extLst>
            </p:cNvPr>
            <p:cNvGrpSpPr/>
            <p:nvPr/>
          </p:nvGrpSpPr>
          <p:grpSpPr>
            <a:xfrm>
              <a:off x="6810704" y="2543502"/>
              <a:ext cx="651640" cy="1198182"/>
              <a:chOff x="4939862" y="2385846"/>
              <a:chExt cx="651640" cy="1387367"/>
            </a:xfrm>
          </p:grpSpPr>
          <p:sp>
            <p:nvSpPr>
              <p:cNvPr id="24" name="Line 13">
                <a:extLst>
                  <a:ext uri="{FF2B5EF4-FFF2-40B4-BE49-F238E27FC236}">
                    <a16:creationId xmlns:a16="http://schemas.microsoft.com/office/drawing/2014/main" id="{3E256370-190D-2D4F-89F7-498695747E57}"/>
                  </a:ext>
                </a:extLst>
              </p:cNvPr>
              <p:cNvSpPr>
                <a:spLocks noChangeShapeType="1"/>
              </p:cNvSpPr>
              <p:nvPr/>
            </p:nvSpPr>
            <p:spPr bwMode="auto">
              <a:xfrm flipH="1" flipV="1">
                <a:off x="5262177" y="3106331"/>
                <a:ext cx="329325" cy="666879"/>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22" name="Right Brace 21">
                <a:extLst>
                  <a:ext uri="{FF2B5EF4-FFF2-40B4-BE49-F238E27FC236}">
                    <a16:creationId xmlns:a16="http://schemas.microsoft.com/office/drawing/2014/main" id="{DE8D1C95-D8E0-FB4C-8CCE-EADDC7EE8EB6}"/>
                  </a:ext>
                </a:extLst>
              </p:cNvPr>
              <p:cNvSpPr/>
              <p:nvPr/>
            </p:nvSpPr>
            <p:spPr bwMode="auto">
              <a:xfrm>
                <a:off x="4939862" y="2385846"/>
                <a:ext cx="294290" cy="1387367"/>
              </a:xfrm>
              <a:prstGeom prst="rightBrace">
                <a:avLst>
                  <a:gd name="adj1" fmla="val 61904"/>
                  <a:gd name="adj2" fmla="val 50000"/>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grpSp>
      </p:grpSp>
      <p:grpSp>
        <p:nvGrpSpPr>
          <p:cNvPr id="13" name="Group 12">
            <a:extLst>
              <a:ext uri="{FF2B5EF4-FFF2-40B4-BE49-F238E27FC236}">
                <a16:creationId xmlns:a16="http://schemas.microsoft.com/office/drawing/2014/main" id="{A90B1C23-B78D-734D-BA2A-A47E3BDD8B00}"/>
              </a:ext>
            </a:extLst>
          </p:cNvPr>
          <p:cNvGrpSpPr/>
          <p:nvPr/>
        </p:nvGrpSpPr>
        <p:grpSpPr>
          <a:xfrm>
            <a:off x="4998161" y="1318638"/>
            <a:ext cx="4019719" cy="1950078"/>
            <a:chOff x="4998161" y="1318638"/>
            <a:chExt cx="4019719" cy="1950078"/>
          </a:xfrm>
        </p:grpSpPr>
        <p:grpSp>
          <p:nvGrpSpPr>
            <p:cNvPr id="27" name="Group 26">
              <a:extLst>
                <a:ext uri="{FF2B5EF4-FFF2-40B4-BE49-F238E27FC236}">
                  <a16:creationId xmlns:a16="http://schemas.microsoft.com/office/drawing/2014/main" id="{59770E21-B470-A443-A3DE-574B551F4631}"/>
                </a:ext>
              </a:extLst>
            </p:cNvPr>
            <p:cNvGrpSpPr/>
            <p:nvPr/>
          </p:nvGrpSpPr>
          <p:grpSpPr>
            <a:xfrm>
              <a:off x="4998161" y="1318638"/>
              <a:ext cx="4019719" cy="1550686"/>
              <a:chOff x="4855783" y="1675990"/>
              <a:chExt cx="4019719" cy="1550686"/>
            </a:xfrm>
          </p:grpSpPr>
          <p:sp>
            <p:nvSpPr>
              <p:cNvPr id="28" name="Rectangle 27">
                <a:extLst>
                  <a:ext uri="{FF2B5EF4-FFF2-40B4-BE49-F238E27FC236}">
                    <a16:creationId xmlns:a16="http://schemas.microsoft.com/office/drawing/2014/main" id="{B30AB9D2-6EA9-E34F-9B7C-F19E1B565D00}"/>
                  </a:ext>
                </a:extLst>
              </p:cNvPr>
              <p:cNvSpPr/>
              <p:nvPr/>
            </p:nvSpPr>
            <p:spPr bwMode="auto">
              <a:xfrm>
                <a:off x="4855783" y="3016468"/>
                <a:ext cx="1744714" cy="21020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sp>
            <p:nvSpPr>
              <p:cNvPr id="29" name="Text Box 12">
                <a:extLst>
                  <a:ext uri="{FF2B5EF4-FFF2-40B4-BE49-F238E27FC236}">
                    <a16:creationId xmlns:a16="http://schemas.microsoft.com/office/drawing/2014/main" id="{F45E6380-7D20-CE4A-85A2-EAE0DEF66B0B}"/>
                  </a:ext>
                </a:extLst>
              </p:cNvPr>
              <p:cNvSpPr txBox="1">
                <a:spLocks noChangeArrowheads="1"/>
              </p:cNvSpPr>
              <p:nvPr/>
            </p:nvSpPr>
            <p:spPr bwMode="auto">
              <a:xfrm>
                <a:off x="6810708" y="1675990"/>
                <a:ext cx="2064794" cy="600164"/>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100" dirty="0"/>
                  <a:t>Assumption of the loop invariant at Point 4 and negation of loop test.</a:t>
                </a:r>
              </a:p>
            </p:txBody>
          </p:sp>
          <p:sp>
            <p:nvSpPr>
              <p:cNvPr id="30" name="Line 13">
                <a:extLst>
                  <a:ext uri="{FF2B5EF4-FFF2-40B4-BE49-F238E27FC236}">
                    <a16:creationId xmlns:a16="http://schemas.microsoft.com/office/drawing/2014/main" id="{400D2D2D-1A10-5D4B-8106-9F0ED5C7B969}"/>
                  </a:ext>
                </a:extLst>
              </p:cNvPr>
              <p:cNvSpPr>
                <a:spLocks noChangeShapeType="1"/>
              </p:cNvSpPr>
              <p:nvPr/>
            </p:nvSpPr>
            <p:spPr bwMode="auto">
              <a:xfrm flipV="1">
                <a:off x="5665077" y="2028496"/>
                <a:ext cx="1271751" cy="998481"/>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
          <p:nvSpPr>
            <p:cNvPr id="31" name="Rectangle 30">
              <a:extLst>
                <a:ext uri="{FF2B5EF4-FFF2-40B4-BE49-F238E27FC236}">
                  <a16:creationId xmlns:a16="http://schemas.microsoft.com/office/drawing/2014/main" id="{25F27308-339F-7D44-A417-4F8AE8CA0DC5}"/>
                </a:ext>
              </a:extLst>
            </p:cNvPr>
            <p:cNvSpPr/>
            <p:nvPr/>
          </p:nvSpPr>
          <p:spPr bwMode="auto">
            <a:xfrm>
              <a:off x="5018692" y="3053253"/>
              <a:ext cx="1171900" cy="215463"/>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sp>
          <p:nvSpPr>
            <p:cNvPr id="32" name="Line 13">
              <a:extLst>
                <a:ext uri="{FF2B5EF4-FFF2-40B4-BE49-F238E27FC236}">
                  <a16:creationId xmlns:a16="http://schemas.microsoft.com/office/drawing/2014/main" id="{C237FCD1-11D4-1D4F-B252-DB654D34BB9E}"/>
                </a:ext>
              </a:extLst>
            </p:cNvPr>
            <p:cNvSpPr>
              <a:spLocks noChangeShapeType="1"/>
            </p:cNvSpPr>
            <p:nvPr/>
          </p:nvSpPr>
          <p:spPr bwMode="auto">
            <a:xfrm flipV="1">
              <a:off x="6201103" y="1786759"/>
              <a:ext cx="903890" cy="1345324"/>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grpSp>
        <p:nvGrpSpPr>
          <p:cNvPr id="14" name="Group 13">
            <a:extLst>
              <a:ext uri="{FF2B5EF4-FFF2-40B4-BE49-F238E27FC236}">
                <a16:creationId xmlns:a16="http://schemas.microsoft.com/office/drawing/2014/main" id="{69B3CA34-092A-2344-A1ED-FB8A9B359816}"/>
              </a:ext>
            </a:extLst>
          </p:cNvPr>
          <p:cNvGrpSpPr/>
          <p:nvPr/>
        </p:nvGrpSpPr>
        <p:grpSpPr>
          <a:xfrm>
            <a:off x="5118540" y="3185336"/>
            <a:ext cx="3584025" cy="519559"/>
            <a:chOff x="5118540" y="3185336"/>
            <a:chExt cx="3584025" cy="519559"/>
          </a:xfrm>
        </p:grpSpPr>
        <p:sp>
          <p:nvSpPr>
            <p:cNvPr id="33" name="Rectangle 32">
              <a:extLst>
                <a:ext uri="{FF2B5EF4-FFF2-40B4-BE49-F238E27FC236}">
                  <a16:creationId xmlns:a16="http://schemas.microsoft.com/office/drawing/2014/main" id="{F8E0EAF7-0310-4D44-AF36-138A74128E35}"/>
                </a:ext>
              </a:extLst>
            </p:cNvPr>
            <p:cNvSpPr/>
            <p:nvPr/>
          </p:nvSpPr>
          <p:spPr bwMode="auto">
            <a:xfrm>
              <a:off x="5118540" y="3489432"/>
              <a:ext cx="1171900" cy="215463"/>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sp>
          <p:nvSpPr>
            <p:cNvPr id="34" name="Text Box 12">
              <a:extLst>
                <a:ext uri="{FF2B5EF4-FFF2-40B4-BE49-F238E27FC236}">
                  <a16:creationId xmlns:a16="http://schemas.microsoft.com/office/drawing/2014/main" id="{B3C33CA4-4FAE-0248-A97A-9EE15806B9FD}"/>
                </a:ext>
              </a:extLst>
            </p:cNvPr>
            <p:cNvSpPr txBox="1">
              <a:spLocks noChangeArrowheads="1"/>
            </p:cNvSpPr>
            <p:nvPr/>
          </p:nvSpPr>
          <p:spPr bwMode="auto">
            <a:xfrm>
              <a:off x="7578452" y="3185336"/>
              <a:ext cx="1124113" cy="26161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eaLnBrk="1" hangingPunct="1">
                <a:defRPr/>
              </a:pPr>
              <a:r>
                <a:rPr lang="en-US" sz="1100" dirty="0"/>
                <a:t>Post-condition</a:t>
              </a:r>
            </a:p>
          </p:txBody>
        </p:sp>
        <p:sp>
          <p:nvSpPr>
            <p:cNvPr id="35" name="Line 13">
              <a:extLst>
                <a:ext uri="{FF2B5EF4-FFF2-40B4-BE49-F238E27FC236}">
                  <a16:creationId xmlns:a16="http://schemas.microsoft.com/office/drawing/2014/main" id="{E8F4D860-48C5-504F-8CDF-030FAE4B4A10}"/>
                </a:ext>
              </a:extLst>
            </p:cNvPr>
            <p:cNvSpPr>
              <a:spLocks noChangeShapeType="1"/>
            </p:cNvSpPr>
            <p:nvPr/>
          </p:nvSpPr>
          <p:spPr bwMode="auto">
            <a:xfrm flipV="1">
              <a:off x="6321972" y="3289737"/>
              <a:ext cx="1287518" cy="331075"/>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
        <p:nvSpPr>
          <p:cNvPr id="36" name="Bent Arrow 35">
            <a:extLst>
              <a:ext uri="{FF2B5EF4-FFF2-40B4-BE49-F238E27FC236}">
                <a16:creationId xmlns:a16="http://schemas.microsoft.com/office/drawing/2014/main" id="{792E7D04-72B6-534A-BB92-23EB0480B157}"/>
              </a:ext>
            </a:extLst>
          </p:cNvPr>
          <p:cNvSpPr/>
          <p:nvPr/>
        </p:nvSpPr>
        <p:spPr bwMode="auto">
          <a:xfrm rot="5400000">
            <a:off x="2914322" y="4639989"/>
            <a:ext cx="2270234" cy="704850"/>
          </a:xfrm>
          <a:prstGeom prst="bentArrow">
            <a:avLst>
              <a:gd name="adj1" fmla="val 34302"/>
              <a:gd name="adj2" fmla="val 28731"/>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Tree>
    <p:extLst>
      <p:ext uri="{BB962C8B-B14F-4D97-AF65-F5344CB8AC3E}">
        <p14:creationId xmlns:p14="http://schemas.microsoft.com/office/powerpoint/2010/main" val="52023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tLang="en-US" sz="4000" dirty="0"/>
              <a:t>Claim Transformer -- While Loops</a:t>
            </a:r>
          </a:p>
        </p:txBody>
      </p:sp>
      <p:sp>
        <p:nvSpPr>
          <p:cNvPr id="9" name="Footer Placeholder 2"/>
          <p:cNvSpPr>
            <a:spLocks noGrp="1"/>
          </p:cNvSpPr>
          <p:nvPr>
            <p:ph type="ftr" sz="quarter" idx="10"/>
          </p:nvPr>
        </p:nvSpPr>
        <p:spPr/>
        <p:txBody>
          <a:bodyPr/>
          <a:lstStyle/>
          <a:p>
            <a:pPr>
              <a:defRPr/>
            </a:pPr>
            <a:r>
              <a:rPr lang="en-US">
                <a:latin typeface="Tahoma" pitchFamily="4" charset="0"/>
              </a:rPr>
              <a:t>CIS 301 --- Program Logic - Conditionals and Loops</a:t>
            </a:r>
          </a:p>
        </p:txBody>
      </p:sp>
      <p:sp>
        <p:nvSpPr>
          <p:cNvPr id="35843" name="TextBox 3"/>
          <p:cNvSpPr txBox="1">
            <a:spLocks noChangeArrowheads="1"/>
          </p:cNvSpPr>
          <p:nvPr/>
        </p:nvSpPr>
        <p:spPr bwMode="auto">
          <a:xfrm>
            <a:off x="665163" y="1511300"/>
            <a:ext cx="4999037" cy="4801314"/>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ru-RU" altLang="en-US" sz="1800" dirty="0" err="1">
                <a:latin typeface="Menlo Regular" charset="0"/>
              </a:rPr>
              <a:t>l</a:t>
            </a:r>
            <a:r>
              <a:rPr lang="ru-RU" altLang="en-US" sz="1800" dirty="0">
                <a:latin typeface="Menlo Regular" charset="0"/>
              </a:rPr>
              <a:t>"""</a:t>
            </a:r>
            <a:r>
              <a:rPr lang="en-US" altLang="en-US" sz="1800" dirty="0">
                <a:latin typeface="Menlo Regular" charset="0"/>
              </a:rPr>
              <a:t>{ ... I }</a:t>
            </a:r>
            <a:r>
              <a:rPr lang="ru-RU" altLang="en-US" sz="1800" dirty="0">
                <a:latin typeface="Menlo Regular" charset="0"/>
              </a:rPr>
              <a:t>"""</a:t>
            </a:r>
            <a:endParaRPr lang="en-US" altLang="en-US" sz="1800" dirty="0">
              <a:latin typeface="Menlo Regular" charset="0"/>
            </a:endParaRPr>
          </a:p>
          <a:p>
            <a:pPr eaLnBrk="1" hangingPunct="1">
              <a:spcBef>
                <a:spcPct val="0"/>
              </a:spcBef>
              <a:buClrTx/>
              <a:buSzTx/>
              <a:buFontTx/>
              <a:buNone/>
            </a:pPr>
            <a:r>
              <a:rPr lang="en-US" altLang="en-US" sz="1800" dirty="0">
                <a:latin typeface="Menlo Regular" charset="0"/>
              </a:rPr>
              <a:t>while (B) {</a:t>
            </a:r>
          </a:p>
          <a:p>
            <a:pPr eaLnBrk="1" hangingPunct="1">
              <a:spcBef>
                <a:spcPct val="0"/>
              </a:spcBef>
              <a:buClrTx/>
              <a:buSzTx/>
              <a:buFontTx/>
              <a:buNone/>
            </a:pPr>
            <a:r>
              <a:rPr lang="en-US" altLang="en-US" sz="1800" dirty="0">
                <a:latin typeface="Menlo Regular" charset="0"/>
              </a:rPr>
              <a:t>  </a:t>
            </a:r>
            <a:r>
              <a:rPr lang="ru-RU" altLang="en-US" sz="1800" dirty="0" err="1">
                <a:latin typeface="Menlo Regular" charset="0"/>
              </a:rPr>
              <a:t>l</a:t>
            </a:r>
            <a:r>
              <a:rPr lang="ru-RU" altLang="en-US" sz="1800" dirty="0">
                <a:latin typeface="Menlo Regular" charset="0"/>
              </a:rPr>
              <a:t>"""</a:t>
            </a:r>
            <a:r>
              <a:rPr lang="en-US" altLang="en-US" sz="1800" dirty="0">
                <a:latin typeface="Menlo Regular" charset="0"/>
              </a:rPr>
              <a:t>{ invariant  I</a:t>
            </a:r>
          </a:p>
          <a:p>
            <a:pPr eaLnBrk="1" hangingPunct="1">
              <a:spcBef>
                <a:spcPct val="0"/>
              </a:spcBef>
              <a:buClrTx/>
              <a:buSzTx/>
              <a:buFontTx/>
              <a:buNone/>
            </a:pPr>
            <a:r>
              <a:rPr lang="en-US" altLang="en-US" sz="1800" dirty="0">
                <a:latin typeface="Menlo Regular" charset="0"/>
              </a:rPr>
              <a:t>        modifies   &lt;variable list&gt;</a:t>
            </a:r>
          </a:p>
          <a:p>
            <a:pPr eaLnBrk="1" hangingPunct="1">
              <a:spcBef>
                <a:spcPct val="0"/>
              </a:spcBef>
              <a:buClrTx/>
              <a:buSzTx/>
              <a:buFontTx/>
              <a:buNone/>
            </a:pPr>
            <a:r>
              <a:rPr lang="en-US" altLang="en-US" sz="1800" dirty="0">
                <a:latin typeface="Menlo Regular" charset="0"/>
              </a:rPr>
              <a:t>  }</a:t>
            </a:r>
            <a:r>
              <a:rPr lang="ru-RU" altLang="en-US" sz="1800" dirty="0">
                <a:latin typeface="Menlo Regular" charset="0"/>
              </a:rPr>
              <a:t>"""</a:t>
            </a:r>
            <a:endParaRPr lang="en-US" altLang="en-US" sz="1800" dirty="0">
              <a:latin typeface="Menlo Regular" charset="0"/>
            </a:endParaRPr>
          </a:p>
          <a:p>
            <a:pPr eaLnBrk="1" hangingPunct="1">
              <a:spcBef>
                <a:spcPct val="0"/>
              </a:spcBef>
              <a:buClrTx/>
              <a:buSzTx/>
              <a:buFontTx/>
              <a:buNone/>
            </a:pPr>
            <a:r>
              <a:rPr lang="en-US" altLang="en-US" sz="1800" dirty="0">
                <a:latin typeface="Menlo Regular" charset="0"/>
              </a:rPr>
              <a:t>  </a:t>
            </a:r>
            <a:r>
              <a:rPr lang="ru-RU" altLang="en-US" sz="1800" dirty="0" err="1">
                <a:latin typeface="Menlo Regular" charset="0"/>
              </a:rPr>
              <a:t>l</a:t>
            </a:r>
            <a:r>
              <a:rPr lang="ru-RU" altLang="en-US" sz="1800" dirty="0">
                <a:latin typeface="Menlo Regular" charset="0"/>
              </a:rPr>
              <a:t>"""</a:t>
            </a:r>
            <a:r>
              <a:rPr lang="en-US" altLang="en-US" sz="1800" dirty="0">
                <a:latin typeface="Menlo Regular" charset="0"/>
              </a:rPr>
              <a:t>{ 1. B   premise</a:t>
            </a:r>
          </a:p>
          <a:p>
            <a:pPr eaLnBrk="1" hangingPunct="1">
              <a:spcBef>
                <a:spcPct val="0"/>
              </a:spcBef>
              <a:buClrTx/>
              <a:buSzTx/>
              <a:buFontTx/>
              <a:buNone/>
            </a:pPr>
            <a:r>
              <a:rPr lang="en-US" altLang="en-US" sz="1800" dirty="0">
                <a:latin typeface="Menlo Regular" charset="0"/>
              </a:rPr>
              <a:t>        2. I   premise</a:t>
            </a:r>
          </a:p>
          <a:p>
            <a:pPr eaLnBrk="1" hangingPunct="1">
              <a:spcBef>
                <a:spcPct val="0"/>
              </a:spcBef>
              <a:buClrTx/>
              <a:buSzTx/>
              <a:buFontTx/>
              <a:buNone/>
            </a:pPr>
            <a:r>
              <a:rPr lang="en-US" altLang="en-US" sz="1800" dirty="0">
                <a:latin typeface="Menlo Regular" charset="0"/>
              </a:rPr>
              <a:t>        ...</a:t>
            </a:r>
          </a:p>
          <a:p>
            <a:pPr eaLnBrk="1" hangingPunct="1">
              <a:spcBef>
                <a:spcPct val="0"/>
              </a:spcBef>
              <a:buClrTx/>
              <a:buSzTx/>
              <a:buFontTx/>
              <a:buNone/>
            </a:pPr>
            <a:r>
              <a:rPr lang="en-US" altLang="en-US" sz="1800" dirty="0">
                <a:latin typeface="Menlo Regular" charset="0"/>
              </a:rPr>
              <a:t>  }</a:t>
            </a:r>
            <a:r>
              <a:rPr lang="ru-RU" altLang="en-US" sz="1800" dirty="0">
                <a:latin typeface="Menlo Regular" charset="0"/>
              </a:rPr>
              <a:t>"""</a:t>
            </a:r>
            <a:endParaRPr lang="en-US" altLang="en-US" sz="1800" dirty="0">
              <a:latin typeface="Menlo Regular" charset="0"/>
            </a:endParaRPr>
          </a:p>
          <a:p>
            <a:pPr eaLnBrk="1" hangingPunct="1">
              <a:spcBef>
                <a:spcPct val="0"/>
              </a:spcBef>
              <a:buClrTx/>
              <a:buSzTx/>
              <a:buFontTx/>
              <a:buNone/>
            </a:pPr>
            <a:r>
              <a:rPr lang="en-US" altLang="en-US" sz="1800" dirty="0">
                <a:latin typeface="Menlo Regular" charset="0"/>
              </a:rPr>
              <a:t>  C</a:t>
            </a:r>
          </a:p>
          <a:p>
            <a:pPr eaLnBrk="1" hangingPunct="1">
              <a:spcBef>
                <a:spcPct val="0"/>
              </a:spcBef>
              <a:buClrTx/>
              <a:buSzTx/>
              <a:buFontTx/>
              <a:buNone/>
            </a:pPr>
            <a:r>
              <a:rPr lang="en-US" altLang="en-US" sz="1800" dirty="0">
                <a:latin typeface="Menlo Regular" charset="0"/>
              </a:rPr>
              <a:t>  </a:t>
            </a:r>
            <a:r>
              <a:rPr lang="ru-RU" altLang="en-US" sz="1800" dirty="0" err="1">
                <a:latin typeface="Menlo Regular" charset="0"/>
              </a:rPr>
              <a:t>l</a:t>
            </a:r>
            <a:r>
              <a:rPr lang="ru-RU" altLang="en-US" sz="1800" dirty="0">
                <a:latin typeface="Menlo Regular" charset="0"/>
              </a:rPr>
              <a:t>"""</a:t>
            </a:r>
            <a:r>
              <a:rPr lang="en-US" altLang="en-US" sz="1800" dirty="0">
                <a:latin typeface="Menlo Regular" charset="0"/>
              </a:rPr>
              <a:t>{ ...I }</a:t>
            </a:r>
            <a:r>
              <a:rPr lang="ru-RU" altLang="en-US" sz="1800" dirty="0">
                <a:latin typeface="Menlo Regular" charset="0"/>
              </a:rPr>
              <a:t>"""</a:t>
            </a:r>
            <a:endParaRPr lang="en-US" altLang="en-US" sz="1800" dirty="0">
              <a:latin typeface="Menlo Regular" charset="0"/>
            </a:endParaRPr>
          </a:p>
          <a:p>
            <a:pPr eaLnBrk="1" hangingPunct="1">
              <a:spcBef>
                <a:spcPct val="0"/>
              </a:spcBef>
              <a:buClrTx/>
              <a:buSzTx/>
              <a:buFontTx/>
              <a:buNone/>
            </a:pPr>
            <a:r>
              <a:rPr lang="en-US" altLang="en-US" sz="1800" dirty="0">
                <a:latin typeface="Menlo Regular" charset="0"/>
              </a:rPr>
              <a:t>}</a:t>
            </a:r>
          </a:p>
          <a:p>
            <a:pPr eaLnBrk="1" hangingPunct="1">
              <a:spcBef>
                <a:spcPct val="0"/>
              </a:spcBef>
              <a:buClrTx/>
              <a:buSzTx/>
              <a:buFontTx/>
              <a:buNone/>
            </a:pPr>
            <a:r>
              <a:rPr lang="ru-RU" altLang="en-US" sz="1800" dirty="0" err="1">
                <a:latin typeface="Menlo Regular" charset="0"/>
              </a:rPr>
              <a:t>l</a:t>
            </a:r>
            <a:r>
              <a:rPr lang="ru-RU" altLang="en-US" sz="1800" dirty="0">
                <a:latin typeface="Menlo Regular" charset="0"/>
              </a:rPr>
              <a:t>"""</a:t>
            </a:r>
            <a:r>
              <a:rPr lang="en-US" altLang="en-US" sz="1800" dirty="0">
                <a:latin typeface="Menlo Regular" charset="0"/>
              </a:rPr>
              <a:t>{ 1. </a:t>
            </a:r>
            <a:r>
              <a:rPr lang="en-US" sz="1800" dirty="0"/>
              <a:t>¬(</a:t>
            </a:r>
            <a:r>
              <a:rPr lang="en-US" altLang="en-US" sz="1800" dirty="0">
                <a:latin typeface="Menlo Regular" charset="0"/>
              </a:rPr>
              <a:t>B)  premise</a:t>
            </a:r>
          </a:p>
          <a:p>
            <a:pPr eaLnBrk="1" hangingPunct="1">
              <a:spcBef>
                <a:spcPct val="0"/>
              </a:spcBef>
              <a:buClrTx/>
              <a:buSzTx/>
              <a:buFontTx/>
              <a:buNone/>
            </a:pPr>
            <a:r>
              <a:rPr lang="en-US" altLang="en-US" sz="1800" dirty="0">
                <a:latin typeface="Menlo Regular" charset="0"/>
              </a:rPr>
              <a:t>      2. I     premise</a:t>
            </a:r>
          </a:p>
          <a:p>
            <a:pPr eaLnBrk="1" hangingPunct="1">
              <a:spcBef>
                <a:spcPct val="0"/>
              </a:spcBef>
              <a:buClrTx/>
              <a:buSzTx/>
              <a:buFontTx/>
              <a:buNone/>
            </a:pPr>
            <a:r>
              <a:rPr lang="en-US" altLang="en-US" sz="1800" dirty="0">
                <a:latin typeface="Menlo Regular" charset="0"/>
              </a:rPr>
              <a:t>      ...</a:t>
            </a:r>
          </a:p>
          <a:p>
            <a:pPr eaLnBrk="1" hangingPunct="1">
              <a:spcBef>
                <a:spcPct val="0"/>
              </a:spcBef>
              <a:buClrTx/>
              <a:buSzTx/>
              <a:buFontTx/>
              <a:buNone/>
            </a:pPr>
            <a:r>
              <a:rPr lang="en-US" altLang="en-US" sz="1800" dirty="0">
                <a:latin typeface="Menlo Regular" charset="0"/>
              </a:rPr>
              <a:t>}</a:t>
            </a:r>
            <a:r>
              <a:rPr lang="ru-RU" altLang="en-US" sz="1800" dirty="0">
                <a:latin typeface="Menlo Regular" charset="0"/>
              </a:rPr>
              <a:t>"""</a:t>
            </a:r>
            <a:endParaRPr lang="en-US" altLang="en-US" sz="1800" dirty="0">
              <a:latin typeface="Menlo Regular" charset="0"/>
            </a:endParaRPr>
          </a:p>
          <a:p>
            <a:pPr eaLnBrk="1" hangingPunct="1">
              <a:spcBef>
                <a:spcPct val="0"/>
              </a:spcBef>
              <a:buClrTx/>
              <a:buSzTx/>
              <a:buFontTx/>
              <a:buNone/>
            </a:pPr>
            <a:endParaRPr lang="en-US" altLang="en-US" sz="1800" dirty="0">
              <a:latin typeface="Menlo Regular" charset="0"/>
            </a:endParaRPr>
          </a:p>
        </p:txBody>
      </p:sp>
      <p:grpSp>
        <p:nvGrpSpPr>
          <p:cNvPr id="2" name="Group 4"/>
          <p:cNvGrpSpPr>
            <a:grpSpLocks/>
          </p:cNvGrpSpPr>
          <p:nvPr/>
        </p:nvGrpSpPr>
        <p:grpSpPr bwMode="auto">
          <a:xfrm>
            <a:off x="2593975" y="1336675"/>
            <a:ext cx="5267325" cy="522288"/>
            <a:chOff x="2593445" y="1336213"/>
            <a:chExt cx="5267855" cy="523220"/>
          </a:xfrm>
        </p:grpSpPr>
        <p:sp>
          <p:nvSpPr>
            <p:cNvPr id="6" name="Text Box 12"/>
            <p:cNvSpPr txBox="1">
              <a:spLocks noChangeArrowheads="1"/>
            </p:cNvSpPr>
            <p:nvPr/>
          </p:nvSpPr>
          <p:spPr bwMode="auto">
            <a:xfrm>
              <a:off x="5397252" y="1336213"/>
              <a:ext cx="2464048" cy="52322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Must prove invariant holds before entering loop</a:t>
              </a:r>
            </a:p>
          </p:txBody>
        </p:sp>
        <p:sp>
          <p:nvSpPr>
            <p:cNvPr id="35862" name="Line 13"/>
            <p:cNvSpPr>
              <a:spLocks noChangeShapeType="1"/>
            </p:cNvSpPr>
            <p:nvPr/>
          </p:nvSpPr>
          <p:spPr bwMode="auto">
            <a:xfrm flipH="1">
              <a:off x="2593445" y="1663698"/>
              <a:ext cx="2791353" cy="73288"/>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3" name="Group 8"/>
          <p:cNvGrpSpPr>
            <a:grpSpLocks/>
          </p:cNvGrpSpPr>
          <p:nvPr/>
        </p:nvGrpSpPr>
        <p:grpSpPr bwMode="auto">
          <a:xfrm>
            <a:off x="3541713" y="1958975"/>
            <a:ext cx="5246687" cy="522288"/>
            <a:chOff x="2404192" y="1387013"/>
            <a:chExt cx="4428408" cy="523220"/>
          </a:xfrm>
        </p:grpSpPr>
        <p:sp>
          <p:nvSpPr>
            <p:cNvPr id="10" name="Text Box 12"/>
            <p:cNvSpPr txBox="1">
              <a:spLocks noChangeArrowheads="1"/>
            </p:cNvSpPr>
            <p:nvPr/>
          </p:nvSpPr>
          <p:spPr bwMode="auto">
            <a:xfrm>
              <a:off x="4368503" y="1387013"/>
              <a:ext cx="2464097" cy="52322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Specification/Declaration of invariant.</a:t>
              </a:r>
            </a:p>
          </p:txBody>
        </p:sp>
        <p:sp>
          <p:nvSpPr>
            <p:cNvPr id="35860" name="Line 13"/>
            <p:cNvSpPr>
              <a:spLocks noChangeShapeType="1"/>
            </p:cNvSpPr>
            <p:nvPr/>
          </p:nvSpPr>
          <p:spPr bwMode="auto">
            <a:xfrm flipH="1">
              <a:off x="2404192" y="1676398"/>
              <a:ext cx="1990007" cy="1497"/>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4" name="Group 13"/>
          <p:cNvGrpSpPr>
            <a:grpSpLocks/>
          </p:cNvGrpSpPr>
          <p:nvPr/>
        </p:nvGrpSpPr>
        <p:grpSpPr bwMode="auto">
          <a:xfrm>
            <a:off x="5424488" y="2601913"/>
            <a:ext cx="3376612" cy="552450"/>
            <a:chOff x="5424050" y="2601295"/>
            <a:chExt cx="3377050" cy="553538"/>
          </a:xfrm>
        </p:grpSpPr>
        <p:sp>
          <p:nvSpPr>
            <p:cNvPr id="12" name="Text Box 12"/>
            <p:cNvSpPr txBox="1">
              <a:spLocks noChangeArrowheads="1"/>
            </p:cNvSpPr>
            <p:nvPr/>
          </p:nvSpPr>
          <p:spPr bwMode="auto">
            <a:xfrm>
              <a:off x="5881309" y="2631516"/>
              <a:ext cx="2919791" cy="523317"/>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Frame-condition for loop (so we know what premises to cancel)</a:t>
              </a:r>
            </a:p>
          </p:txBody>
        </p:sp>
        <p:sp>
          <p:nvSpPr>
            <p:cNvPr id="35858" name="Line 13"/>
            <p:cNvSpPr>
              <a:spLocks noChangeShapeType="1"/>
            </p:cNvSpPr>
            <p:nvPr/>
          </p:nvSpPr>
          <p:spPr bwMode="auto">
            <a:xfrm flipH="1" flipV="1">
              <a:off x="5424050" y="2601295"/>
              <a:ext cx="481450" cy="294304"/>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5" name="Group 14"/>
          <p:cNvGrpSpPr>
            <a:grpSpLocks/>
          </p:cNvGrpSpPr>
          <p:nvPr/>
        </p:nvGrpSpPr>
        <p:grpSpPr bwMode="auto">
          <a:xfrm>
            <a:off x="3863975" y="3236913"/>
            <a:ext cx="4962525" cy="774700"/>
            <a:chOff x="3837992" y="2563251"/>
            <a:chExt cx="4963108" cy="775504"/>
          </a:xfrm>
        </p:grpSpPr>
        <p:sp>
          <p:nvSpPr>
            <p:cNvPr id="16" name="Text Box 12"/>
            <p:cNvSpPr txBox="1">
              <a:spLocks noChangeArrowheads="1"/>
            </p:cNvSpPr>
            <p:nvPr/>
          </p:nvSpPr>
          <p:spPr bwMode="auto">
            <a:xfrm>
              <a:off x="5881345" y="2599801"/>
              <a:ext cx="2919755" cy="738954"/>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a:t>Assume invariant holds (and test – just like in the conditional statement)</a:t>
              </a:r>
            </a:p>
          </p:txBody>
        </p:sp>
        <p:sp>
          <p:nvSpPr>
            <p:cNvPr id="35856" name="Line 13"/>
            <p:cNvSpPr>
              <a:spLocks noChangeShapeType="1"/>
            </p:cNvSpPr>
            <p:nvPr/>
          </p:nvSpPr>
          <p:spPr bwMode="auto">
            <a:xfrm flipH="1" flipV="1">
              <a:off x="3837992" y="2563251"/>
              <a:ext cx="2067507" cy="332348"/>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7" name="Group 17"/>
          <p:cNvGrpSpPr>
            <a:grpSpLocks/>
          </p:cNvGrpSpPr>
          <p:nvPr/>
        </p:nvGrpSpPr>
        <p:grpSpPr bwMode="auto">
          <a:xfrm>
            <a:off x="2724150" y="4270375"/>
            <a:ext cx="6026150" cy="522288"/>
            <a:chOff x="2774300" y="2708309"/>
            <a:chExt cx="6026800" cy="522724"/>
          </a:xfrm>
        </p:grpSpPr>
        <p:sp>
          <p:nvSpPr>
            <p:cNvPr id="19" name="Text Box 12"/>
            <p:cNvSpPr txBox="1">
              <a:spLocks noChangeArrowheads="1"/>
            </p:cNvSpPr>
            <p:nvPr/>
          </p:nvSpPr>
          <p:spPr bwMode="auto">
            <a:xfrm>
              <a:off x="5881373" y="2708309"/>
              <a:ext cx="2919727" cy="522724"/>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Prove that I holds (just like proving a post-condition)</a:t>
              </a:r>
            </a:p>
          </p:txBody>
        </p:sp>
        <p:sp>
          <p:nvSpPr>
            <p:cNvPr id="35854" name="Line 13"/>
            <p:cNvSpPr>
              <a:spLocks noChangeShapeType="1"/>
            </p:cNvSpPr>
            <p:nvPr/>
          </p:nvSpPr>
          <p:spPr bwMode="auto">
            <a:xfrm flipH="1">
              <a:off x="2774300" y="2895600"/>
              <a:ext cx="3131199" cy="2589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8" name="Group 20"/>
          <p:cNvGrpSpPr>
            <a:grpSpLocks/>
          </p:cNvGrpSpPr>
          <p:nvPr/>
        </p:nvGrpSpPr>
        <p:grpSpPr bwMode="auto">
          <a:xfrm>
            <a:off x="3840163" y="4962525"/>
            <a:ext cx="4897437" cy="1169988"/>
            <a:chOff x="3903942" y="2384394"/>
            <a:chExt cx="4897158" cy="1169805"/>
          </a:xfrm>
        </p:grpSpPr>
        <p:sp>
          <p:nvSpPr>
            <p:cNvPr id="22" name="Text Box 12"/>
            <p:cNvSpPr txBox="1">
              <a:spLocks noChangeArrowheads="1"/>
            </p:cNvSpPr>
            <p:nvPr/>
          </p:nvSpPr>
          <p:spPr bwMode="auto">
            <a:xfrm>
              <a:off x="5881854" y="2384394"/>
              <a:ext cx="2919246" cy="116980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Get to assume that invariant holds (just like caller assuming post-condition of function) and get to assume that test is false (just like else branch of a conditional).</a:t>
              </a:r>
            </a:p>
          </p:txBody>
        </p:sp>
        <p:sp>
          <p:nvSpPr>
            <p:cNvPr id="35852" name="Line 13"/>
            <p:cNvSpPr>
              <a:spLocks noChangeShapeType="1"/>
            </p:cNvSpPr>
            <p:nvPr/>
          </p:nvSpPr>
          <p:spPr bwMode="auto">
            <a:xfrm flipH="1" flipV="1">
              <a:off x="3903942" y="2708531"/>
              <a:ext cx="2001558" cy="187068"/>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sp>
        <p:nvSpPr>
          <p:cNvPr id="23" name="Text Box 4"/>
          <p:cNvSpPr txBox="1">
            <a:spLocks noChangeArrowheads="1"/>
          </p:cNvSpPr>
          <p:nvPr/>
        </p:nvSpPr>
        <p:spPr bwMode="auto">
          <a:xfrm>
            <a:off x="134938" y="1169988"/>
            <a:ext cx="4301890" cy="338137"/>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600" dirty="0"/>
              <a:t>Forward Rule </a:t>
            </a:r>
            <a:r>
              <a:rPr lang="en-US" altLang="en-US" sz="1600"/>
              <a:t>for While-Loop</a:t>
            </a:r>
            <a:endParaRPr lang="en-US" altLang="en-US" sz="1600">
              <a:latin typeface="Lucida Console" charset="0"/>
            </a:endParaRPr>
          </a:p>
        </p:txBody>
      </p:sp>
    </p:spTree>
    <p:extLst>
      <p:ext uri="{BB962C8B-B14F-4D97-AF65-F5344CB8AC3E}">
        <p14:creationId xmlns:p14="http://schemas.microsoft.com/office/powerpoint/2010/main" val="99233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tLang="en-US" dirty="0"/>
              <a:t>Summary -- Loops</a:t>
            </a:r>
          </a:p>
        </p:txBody>
      </p:sp>
      <p:sp>
        <p:nvSpPr>
          <p:cNvPr id="31" name="Content Placeholder 30"/>
          <p:cNvSpPr>
            <a:spLocks noGrp="1"/>
          </p:cNvSpPr>
          <p:nvPr>
            <p:ph idx="1"/>
          </p:nvPr>
        </p:nvSpPr>
        <p:spPr>
          <a:xfrm>
            <a:off x="393699" y="1879600"/>
            <a:ext cx="8623079" cy="1574800"/>
          </a:xfrm>
        </p:spPr>
        <p:txBody>
          <a:bodyPr/>
          <a:lstStyle/>
          <a:p>
            <a:r>
              <a:rPr lang="en-US" altLang="en-US" sz="2400" dirty="0"/>
              <a:t>The loop invariant is, in essence, a short </a:t>
            </a:r>
            <a:r>
              <a:rPr lang="en-US" altLang="en-US" sz="2400" i="1" dirty="0"/>
              <a:t>summary</a:t>
            </a:r>
            <a:r>
              <a:rPr lang="en-US" altLang="en-US" sz="2400" dirty="0"/>
              <a:t> of the code, and for this reason it is valuable documentation, whether it is stated in English words or in </a:t>
            </a:r>
            <a:r>
              <a:rPr lang="en-US" altLang="en-US" sz="2400"/>
              <a:t>algebra symbols.</a:t>
            </a:r>
            <a:endParaRPr lang="en-US" altLang="en-US" sz="2400" dirty="0"/>
          </a:p>
        </p:txBody>
      </p:sp>
      <p:sp>
        <p:nvSpPr>
          <p:cNvPr id="41987" name="Footer Placeholder 2"/>
          <p:cNvSpPr>
            <a:spLocks noGrp="1"/>
          </p:cNvSpPr>
          <p:nvPr>
            <p:ph type="ftr" sz="quarter" idx="10"/>
          </p:nvPr>
        </p:nvSpPr>
        <p:spPr/>
        <p:txBody>
          <a:bodyPr/>
          <a:lstStyle/>
          <a:p>
            <a:pPr>
              <a:defRPr/>
            </a:pPr>
            <a:r>
              <a:rPr lang="en-US">
                <a:latin typeface="Tahoma" pitchFamily="4" charset="0"/>
              </a:rPr>
              <a:t>CIS 301 --- Program Logic - Conditionals and Loops</a:t>
            </a:r>
          </a:p>
        </p:txBody>
      </p:sp>
      <p:sp>
        <p:nvSpPr>
          <p:cNvPr id="33796" name="Text Box 4"/>
          <p:cNvSpPr txBox="1">
            <a:spLocks noChangeArrowheads="1"/>
          </p:cNvSpPr>
          <p:nvPr/>
        </p:nvSpPr>
        <p:spPr bwMode="auto">
          <a:xfrm>
            <a:off x="373063" y="1166813"/>
            <a:ext cx="8402637" cy="708025"/>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dirty="0"/>
              <a:t>The loop invariant property documents the loop's structure --- how the loop achieves its goal.</a:t>
            </a:r>
          </a:p>
        </p:txBody>
      </p:sp>
      <p:sp>
        <p:nvSpPr>
          <p:cNvPr id="33797" name="TextBox 5"/>
          <p:cNvSpPr txBox="1">
            <a:spLocks noChangeArrowheads="1"/>
          </p:cNvSpPr>
          <p:nvPr/>
        </p:nvSpPr>
        <p:spPr bwMode="auto">
          <a:xfrm>
            <a:off x="4381500" y="4394200"/>
            <a:ext cx="1383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400" dirty="0"/>
              <a:t>while (e)</a:t>
            </a:r>
          </a:p>
        </p:txBody>
      </p:sp>
      <p:sp>
        <p:nvSpPr>
          <p:cNvPr id="33798" name="TextBox 6"/>
          <p:cNvSpPr txBox="1">
            <a:spLocks noChangeArrowheads="1"/>
          </p:cNvSpPr>
          <p:nvPr/>
        </p:nvSpPr>
        <p:spPr bwMode="auto">
          <a:xfrm>
            <a:off x="4800600" y="5308600"/>
            <a:ext cx="369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400"/>
              <a:t>C</a:t>
            </a:r>
          </a:p>
        </p:txBody>
      </p:sp>
      <p:sp>
        <p:nvSpPr>
          <p:cNvPr id="33799" name="Down Arrow 7"/>
          <p:cNvSpPr>
            <a:spLocks noChangeArrowheads="1"/>
          </p:cNvSpPr>
          <p:nvPr/>
        </p:nvSpPr>
        <p:spPr bwMode="auto">
          <a:xfrm>
            <a:off x="4775200" y="4838700"/>
            <a:ext cx="469900" cy="520700"/>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9" name="Bent Arrow 8"/>
          <p:cNvSpPr/>
          <p:nvPr/>
        </p:nvSpPr>
        <p:spPr bwMode="auto">
          <a:xfrm rot="10800000">
            <a:off x="4089400" y="5778500"/>
            <a:ext cx="965200" cy="546100"/>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33801" name="Down Arrow 9"/>
          <p:cNvSpPr>
            <a:spLocks noChangeArrowheads="1"/>
          </p:cNvSpPr>
          <p:nvPr/>
        </p:nvSpPr>
        <p:spPr bwMode="auto">
          <a:xfrm>
            <a:off x="4787900" y="3911600"/>
            <a:ext cx="469900" cy="520700"/>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11" name="Bent Arrow 10"/>
          <p:cNvSpPr/>
          <p:nvPr/>
        </p:nvSpPr>
        <p:spPr bwMode="auto">
          <a:xfrm>
            <a:off x="3784600" y="4483100"/>
            <a:ext cx="609600" cy="1765300"/>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12" name="Bent Arrow 11"/>
          <p:cNvSpPr/>
          <p:nvPr/>
        </p:nvSpPr>
        <p:spPr bwMode="auto">
          <a:xfrm rot="5400000">
            <a:off x="5537200" y="4724400"/>
            <a:ext cx="1060450" cy="704850"/>
          </a:xfrm>
          <a:prstGeom prst="bentArrow">
            <a:avLst>
              <a:gd name="adj1" fmla="val 34302"/>
              <a:gd name="adj2" fmla="val 28731"/>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13" name="TextBox 12"/>
          <p:cNvSpPr txBox="1">
            <a:spLocks noChangeArrowheads="1"/>
          </p:cNvSpPr>
          <p:nvPr/>
        </p:nvSpPr>
        <p:spPr bwMode="auto">
          <a:xfrm>
            <a:off x="4559300" y="3949700"/>
            <a:ext cx="280988" cy="4000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t>I</a:t>
            </a:r>
          </a:p>
        </p:txBody>
      </p:sp>
      <p:sp>
        <p:nvSpPr>
          <p:cNvPr id="14" name="TextBox 13"/>
          <p:cNvSpPr txBox="1">
            <a:spLocks noChangeArrowheads="1"/>
          </p:cNvSpPr>
          <p:nvPr/>
        </p:nvSpPr>
        <p:spPr bwMode="auto">
          <a:xfrm>
            <a:off x="4648200" y="4813300"/>
            <a:ext cx="280988" cy="4000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t>I</a:t>
            </a:r>
          </a:p>
        </p:txBody>
      </p:sp>
      <p:sp>
        <p:nvSpPr>
          <p:cNvPr id="15" name="TextBox 14"/>
          <p:cNvSpPr txBox="1">
            <a:spLocks noChangeArrowheads="1"/>
          </p:cNvSpPr>
          <p:nvPr/>
        </p:nvSpPr>
        <p:spPr bwMode="auto">
          <a:xfrm>
            <a:off x="4648200" y="5803900"/>
            <a:ext cx="280988" cy="4000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t>I</a:t>
            </a:r>
          </a:p>
        </p:txBody>
      </p:sp>
      <p:sp>
        <p:nvSpPr>
          <p:cNvPr id="16" name="TextBox 15"/>
          <p:cNvSpPr txBox="1">
            <a:spLocks noChangeArrowheads="1"/>
          </p:cNvSpPr>
          <p:nvPr/>
        </p:nvSpPr>
        <p:spPr bwMode="auto">
          <a:xfrm>
            <a:off x="6261100" y="4838700"/>
            <a:ext cx="280988" cy="4000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t>I</a:t>
            </a:r>
          </a:p>
        </p:txBody>
      </p:sp>
      <p:sp>
        <p:nvSpPr>
          <p:cNvPr id="17" name="Curved Right Arrow 16"/>
          <p:cNvSpPr>
            <a:spLocks noChangeArrowheads="1"/>
          </p:cNvSpPr>
          <p:nvPr/>
        </p:nvSpPr>
        <p:spPr bwMode="auto">
          <a:xfrm>
            <a:off x="4165600" y="5003800"/>
            <a:ext cx="355600" cy="965200"/>
          </a:xfrm>
          <a:prstGeom prst="curvedRightArrow">
            <a:avLst>
              <a:gd name="adj1" fmla="val 24994"/>
              <a:gd name="adj2" fmla="val 50001"/>
              <a:gd name="adj3" fmla="val 25000"/>
            </a:avLst>
          </a:prstGeom>
          <a:solidFill>
            <a:schemeClr val="accent1"/>
          </a:solidFill>
          <a:ln w="9525">
            <a:solidFill>
              <a:schemeClr val="tx1"/>
            </a:solidFill>
            <a:miter lim="800000"/>
            <a:headEnd/>
            <a:tailEnd/>
          </a:ln>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grpSp>
        <p:nvGrpSpPr>
          <p:cNvPr id="2" name="Group 19"/>
          <p:cNvGrpSpPr>
            <a:grpSpLocks/>
          </p:cNvGrpSpPr>
          <p:nvPr/>
        </p:nvGrpSpPr>
        <p:grpSpPr bwMode="auto">
          <a:xfrm>
            <a:off x="812800" y="3573463"/>
            <a:ext cx="3644900" cy="955675"/>
            <a:chOff x="812801" y="3574241"/>
            <a:chExt cx="3644899" cy="954126"/>
          </a:xfrm>
        </p:grpSpPr>
        <p:sp>
          <p:nvSpPr>
            <p:cNvPr id="18" name="Text Box 12"/>
            <p:cNvSpPr txBox="1">
              <a:spLocks noChangeArrowheads="1"/>
            </p:cNvSpPr>
            <p:nvPr/>
          </p:nvSpPr>
          <p:spPr bwMode="auto">
            <a:xfrm>
              <a:off x="812801" y="3574241"/>
              <a:ext cx="2554287" cy="954126"/>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Guarantee (prove) that invariant holds here (just like a client must guarantee pre-condition of called function)</a:t>
              </a:r>
            </a:p>
          </p:txBody>
        </p:sp>
        <p:sp>
          <p:nvSpPr>
            <p:cNvPr id="33821" name="Line 13"/>
            <p:cNvSpPr>
              <a:spLocks noChangeShapeType="1"/>
            </p:cNvSpPr>
            <p:nvPr/>
          </p:nvSpPr>
          <p:spPr bwMode="auto">
            <a:xfrm flipH="1" flipV="1">
              <a:off x="3225800" y="4025900"/>
              <a:ext cx="1231900" cy="25400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3" name="Group 20"/>
          <p:cNvGrpSpPr>
            <a:grpSpLocks/>
          </p:cNvGrpSpPr>
          <p:nvPr/>
        </p:nvGrpSpPr>
        <p:grpSpPr bwMode="auto">
          <a:xfrm>
            <a:off x="660400" y="4689475"/>
            <a:ext cx="3810000" cy="954088"/>
            <a:chOff x="812801" y="3521069"/>
            <a:chExt cx="3809999" cy="954107"/>
          </a:xfrm>
        </p:grpSpPr>
        <p:sp>
          <p:nvSpPr>
            <p:cNvPr id="22" name="Text Box 12"/>
            <p:cNvSpPr txBox="1">
              <a:spLocks noChangeArrowheads="1"/>
            </p:cNvSpPr>
            <p:nvPr/>
          </p:nvSpPr>
          <p:spPr bwMode="auto">
            <a:xfrm>
              <a:off x="812801" y="3521069"/>
              <a:ext cx="2463799" cy="954107"/>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Assume that invariant holds here (just like a function gets to assume that its pre-condition is true)</a:t>
              </a:r>
            </a:p>
          </p:txBody>
        </p:sp>
        <p:sp>
          <p:nvSpPr>
            <p:cNvPr id="33819" name="Line 13"/>
            <p:cNvSpPr>
              <a:spLocks noChangeShapeType="1"/>
            </p:cNvSpPr>
            <p:nvPr/>
          </p:nvSpPr>
          <p:spPr bwMode="auto">
            <a:xfrm flipH="1">
              <a:off x="3225800" y="3746500"/>
              <a:ext cx="1397000" cy="27940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4" name="Group 24"/>
          <p:cNvGrpSpPr>
            <a:grpSpLocks/>
          </p:cNvGrpSpPr>
          <p:nvPr/>
        </p:nvGrpSpPr>
        <p:grpSpPr bwMode="auto">
          <a:xfrm>
            <a:off x="647700" y="5751513"/>
            <a:ext cx="3708400" cy="954087"/>
            <a:chOff x="914401" y="3368669"/>
            <a:chExt cx="3708399" cy="954107"/>
          </a:xfrm>
        </p:grpSpPr>
        <p:sp>
          <p:nvSpPr>
            <p:cNvPr id="26" name="Text Box 12"/>
            <p:cNvSpPr txBox="1">
              <a:spLocks noChangeArrowheads="1"/>
            </p:cNvSpPr>
            <p:nvPr/>
          </p:nvSpPr>
          <p:spPr bwMode="auto">
            <a:xfrm>
              <a:off x="914401" y="3368669"/>
              <a:ext cx="2463799" cy="954107"/>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Guarantee (prove) that invariant holds here (just like a function has to prove that its post-condition holds)</a:t>
              </a:r>
            </a:p>
          </p:txBody>
        </p:sp>
        <p:sp>
          <p:nvSpPr>
            <p:cNvPr id="33817" name="Line 13"/>
            <p:cNvSpPr>
              <a:spLocks noChangeShapeType="1"/>
            </p:cNvSpPr>
            <p:nvPr/>
          </p:nvSpPr>
          <p:spPr bwMode="auto">
            <a:xfrm flipH="1">
              <a:off x="3390900" y="3746500"/>
              <a:ext cx="1231900" cy="246076"/>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5" name="Group 27"/>
          <p:cNvGrpSpPr>
            <a:grpSpLocks/>
          </p:cNvGrpSpPr>
          <p:nvPr/>
        </p:nvGrpSpPr>
        <p:grpSpPr bwMode="auto">
          <a:xfrm>
            <a:off x="6502400" y="4284663"/>
            <a:ext cx="2451100" cy="1169987"/>
            <a:chOff x="533400" y="3260947"/>
            <a:chExt cx="2844800" cy="1169551"/>
          </a:xfrm>
        </p:grpSpPr>
        <p:sp>
          <p:nvSpPr>
            <p:cNvPr id="29" name="Text Box 12"/>
            <p:cNvSpPr txBox="1">
              <a:spLocks noChangeArrowheads="1"/>
            </p:cNvSpPr>
            <p:nvPr/>
          </p:nvSpPr>
          <p:spPr bwMode="auto">
            <a:xfrm>
              <a:off x="914795" y="3260947"/>
              <a:ext cx="2463405" cy="1169551"/>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a:t>Assume that that invariant holds here (just like a caller gets to assume that function’s post-condition holds) </a:t>
              </a:r>
            </a:p>
          </p:txBody>
        </p:sp>
        <p:sp>
          <p:nvSpPr>
            <p:cNvPr id="33815" name="Line 13"/>
            <p:cNvSpPr>
              <a:spLocks noChangeShapeType="1"/>
            </p:cNvSpPr>
            <p:nvPr/>
          </p:nvSpPr>
          <p:spPr bwMode="auto">
            <a:xfrm flipH="1">
              <a:off x="533400" y="3852876"/>
              <a:ext cx="406400" cy="21590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spTree>
    <p:extLst>
      <p:ext uri="{BB962C8B-B14F-4D97-AF65-F5344CB8AC3E}">
        <p14:creationId xmlns:p14="http://schemas.microsoft.com/office/powerpoint/2010/main" val="1782859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3"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en-US" dirty="0"/>
              <a:t>Summary -- Loops</a:t>
            </a:r>
          </a:p>
        </p:txBody>
      </p:sp>
      <p:sp>
        <p:nvSpPr>
          <p:cNvPr id="34818" name="Content Placeholder 30"/>
          <p:cNvSpPr>
            <a:spLocks noGrp="1"/>
          </p:cNvSpPr>
          <p:nvPr>
            <p:ph idx="1"/>
          </p:nvPr>
        </p:nvSpPr>
        <p:spPr>
          <a:xfrm>
            <a:off x="393700" y="1879600"/>
            <a:ext cx="8445500" cy="1574800"/>
          </a:xfrm>
        </p:spPr>
        <p:txBody>
          <a:bodyPr/>
          <a:lstStyle/>
          <a:p>
            <a:r>
              <a:rPr lang="en-US" altLang="en-US" sz="2400"/>
              <a:t>Another summarizing aspect: the while statement has two ways </a:t>
            </a:r>
            <a:r>
              <a:rPr lang="en-US" altLang="en-US" sz="2400" i="1"/>
              <a:t>in </a:t>
            </a:r>
            <a:r>
              <a:rPr lang="en-US" altLang="en-US" sz="2400"/>
              <a:t>and two ways </a:t>
            </a:r>
            <a:r>
              <a:rPr lang="en-US" altLang="en-US" sz="2400" i="1"/>
              <a:t>out.   </a:t>
            </a:r>
            <a:endParaRPr lang="en-US" altLang="en-US" sz="2400"/>
          </a:p>
          <a:p>
            <a:pPr lvl="1"/>
            <a:r>
              <a:rPr lang="en-US" altLang="en-US" sz="1800">
                <a:ea typeface="ＭＳ Ｐゴシック" charset="-128"/>
              </a:rPr>
              <a:t>The invariant should hold regardless of the path that we enter the loop</a:t>
            </a:r>
          </a:p>
          <a:p>
            <a:pPr lvl="1"/>
            <a:r>
              <a:rPr lang="en-US" altLang="en-US" sz="1800">
                <a:ea typeface="ＭＳ Ｐゴシック" charset="-128"/>
              </a:rPr>
              <a:t>The invariant should hold regardless of the path that we exit the loop</a:t>
            </a:r>
          </a:p>
          <a:p>
            <a:endParaRPr lang="en-US" altLang="en-US" sz="2400"/>
          </a:p>
        </p:txBody>
      </p:sp>
      <p:sp>
        <p:nvSpPr>
          <p:cNvPr id="3" name="Footer Placeholder 2"/>
          <p:cNvSpPr>
            <a:spLocks noGrp="1"/>
          </p:cNvSpPr>
          <p:nvPr>
            <p:ph type="ftr" sz="quarter" idx="10"/>
          </p:nvPr>
        </p:nvSpPr>
        <p:spPr/>
        <p:txBody>
          <a:bodyPr/>
          <a:lstStyle/>
          <a:p>
            <a:pPr>
              <a:defRPr/>
            </a:pPr>
            <a:r>
              <a:rPr lang="en-US">
                <a:latin typeface="Tahoma" pitchFamily="4" charset="0"/>
              </a:rPr>
              <a:t>CIS 301 --- Program Logic - Conditionals and Loops</a:t>
            </a:r>
          </a:p>
        </p:txBody>
      </p:sp>
      <p:sp>
        <p:nvSpPr>
          <p:cNvPr id="34820" name="Text Box 4"/>
          <p:cNvSpPr txBox="1">
            <a:spLocks noChangeArrowheads="1"/>
          </p:cNvSpPr>
          <p:nvPr/>
        </p:nvSpPr>
        <p:spPr bwMode="auto">
          <a:xfrm>
            <a:off x="373063" y="1166813"/>
            <a:ext cx="8402637" cy="708025"/>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t>The invariant property documents the loop's structure --- how the loop achieves its goal.</a:t>
            </a:r>
          </a:p>
        </p:txBody>
      </p:sp>
      <p:sp>
        <p:nvSpPr>
          <p:cNvPr id="34821" name="TextBox 5"/>
          <p:cNvSpPr txBox="1">
            <a:spLocks noChangeArrowheads="1"/>
          </p:cNvSpPr>
          <p:nvPr/>
        </p:nvSpPr>
        <p:spPr bwMode="auto">
          <a:xfrm>
            <a:off x="4381500" y="4394200"/>
            <a:ext cx="14029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400" dirty="0"/>
              <a:t>while (B)</a:t>
            </a:r>
          </a:p>
        </p:txBody>
      </p:sp>
      <p:sp>
        <p:nvSpPr>
          <p:cNvPr id="34822" name="TextBox 6"/>
          <p:cNvSpPr txBox="1">
            <a:spLocks noChangeArrowheads="1"/>
          </p:cNvSpPr>
          <p:nvPr/>
        </p:nvSpPr>
        <p:spPr bwMode="auto">
          <a:xfrm>
            <a:off x="4800600" y="5308600"/>
            <a:ext cx="369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400"/>
              <a:t>C</a:t>
            </a:r>
          </a:p>
        </p:txBody>
      </p:sp>
      <p:sp>
        <p:nvSpPr>
          <p:cNvPr id="34823" name="Down Arrow 7"/>
          <p:cNvSpPr>
            <a:spLocks noChangeArrowheads="1"/>
          </p:cNvSpPr>
          <p:nvPr/>
        </p:nvSpPr>
        <p:spPr bwMode="auto">
          <a:xfrm>
            <a:off x="4775200" y="4838700"/>
            <a:ext cx="469900" cy="520700"/>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9" name="Bent Arrow 8"/>
          <p:cNvSpPr/>
          <p:nvPr/>
        </p:nvSpPr>
        <p:spPr bwMode="auto">
          <a:xfrm rot="10800000">
            <a:off x="4089400" y="5778500"/>
            <a:ext cx="965200" cy="546100"/>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34825" name="Down Arrow 9"/>
          <p:cNvSpPr>
            <a:spLocks noChangeArrowheads="1"/>
          </p:cNvSpPr>
          <p:nvPr/>
        </p:nvSpPr>
        <p:spPr bwMode="auto">
          <a:xfrm>
            <a:off x="4787900" y="3911600"/>
            <a:ext cx="469900" cy="520700"/>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11" name="Bent Arrow 10"/>
          <p:cNvSpPr/>
          <p:nvPr/>
        </p:nvSpPr>
        <p:spPr bwMode="auto">
          <a:xfrm>
            <a:off x="3784600" y="4483100"/>
            <a:ext cx="609600" cy="1765300"/>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12" name="Bent Arrow 11"/>
          <p:cNvSpPr/>
          <p:nvPr/>
        </p:nvSpPr>
        <p:spPr bwMode="auto">
          <a:xfrm rot="5400000">
            <a:off x="5537200" y="4724400"/>
            <a:ext cx="1060450" cy="704850"/>
          </a:xfrm>
          <a:prstGeom prst="bentArrow">
            <a:avLst>
              <a:gd name="adj1" fmla="val 34302"/>
              <a:gd name="adj2" fmla="val 28731"/>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34828" name="TextBox 12"/>
          <p:cNvSpPr txBox="1">
            <a:spLocks noChangeArrowheads="1"/>
          </p:cNvSpPr>
          <p:nvPr/>
        </p:nvSpPr>
        <p:spPr bwMode="auto">
          <a:xfrm>
            <a:off x="4559300" y="3949700"/>
            <a:ext cx="280988" cy="4000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t>I</a:t>
            </a:r>
          </a:p>
        </p:txBody>
      </p:sp>
      <p:sp>
        <p:nvSpPr>
          <p:cNvPr id="34829" name="TextBox 13"/>
          <p:cNvSpPr txBox="1">
            <a:spLocks noChangeArrowheads="1"/>
          </p:cNvSpPr>
          <p:nvPr/>
        </p:nvSpPr>
        <p:spPr bwMode="auto">
          <a:xfrm>
            <a:off x="4648200" y="4813300"/>
            <a:ext cx="280988" cy="4000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t>I</a:t>
            </a:r>
          </a:p>
        </p:txBody>
      </p:sp>
      <p:sp>
        <p:nvSpPr>
          <p:cNvPr id="34830" name="TextBox 14"/>
          <p:cNvSpPr txBox="1">
            <a:spLocks noChangeArrowheads="1"/>
          </p:cNvSpPr>
          <p:nvPr/>
        </p:nvSpPr>
        <p:spPr bwMode="auto">
          <a:xfrm>
            <a:off x="4648200" y="5803900"/>
            <a:ext cx="280988" cy="4000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t>I</a:t>
            </a:r>
          </a:p>
        </p:txBody>
      </p:sp>
      <p:sp>
        <p:nvSpPr>
          <p:cNvPr id="34831" name="TextBox 15"/>
          <p:cNvSpPr txBox="1">
            <a:spLocks noChangeArrowheads="1"/>
          </p:cNvSpPr>
          <p:nvPr/>
        </p:nvSpPr>
        <p:spPr bwMode="auto">
          <a:xfrm>
            <a:off x="6261100" y="4838700"/>
            <a:ext cx="280988" cy="4000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t>I</a:t>
            </a:r>
          </a:p>
        </p:txBody>
      </p:sp>
      <p:sp>
        <p:nvSpPr>
          <p:cNvPr id="34832" name="Curved Right Arrow 16"/>
          <p:cNvSpPr>
            <a:spLocks noChangeArrowheads="1"/>
          </p:cNvSpPr>
          <p:nvPr/>
        </p:nvSpPr>
        <p:spPr bwMode="auto">
          <a:xfrm>
            <a:off x="4165600" y="5003800"/>
            <a:ext cx="355600" cy="965200"/>
          </a:xfrm>
          <a:prstGeom prst="curvedRightArrow">
            <a:avLst>
              <a:gd name="adj1" fmla="val 24994"/>
              <a:gd name="adj2" fmla="val 50001"/>
              <a:gd name="adj3" fmla="val 25000"/>
            </a:avLst>
          </a:prstGeom>
          <a:solidFill>
            <a:schemeClr val="accent1"/>
          </a:solidFill>
          <a:ln w="9525">
            <a:solidFill>
              <a:schemeClr val="tx1"/>
            </a:solidFill>
            <a:miter lim="800000"/>
            <a:headEnd/>
            <a:tailEnd/>
          </a:ln>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grpSp>
        <p:nvGrpSpPr>
          <p:cNvPr id="2" name="Group 32"/>
          <p:cNvGrpSpPr>
            <a:grpSpLocks/>
          </p:cNvGrpSpPr>
          <p:nvPr/>
        </p:nvGrpSpPr>
        <p:grpSpPr bwMode="auto">
          <a:xfrm>
            <a:off x="774700" y="3859213"/>
            <a:ext cx="4178300" cy="2030412"/>
            <a:chOff x="774701" y="3858762"/>
            <a:chExt cx="4178299" cy="2031325"/>
          </a:xfrm>
        </p:grpSpPr>
        <p:grpSp>
          <p:nvGrpSpPr>
            <p:cNvPr id="34839" name="Group 19"/>
            <p:cNvGrpSpPr>
              <a:grpSpLocks/>
            </p:cNvGrpSpPr>
            <p:nvPr/>
          </p:nvGrpSpPr>
          <p:grpSpPr bwMode="auto">
            <a:xfrm>
              <a:off x="774701" y="3858762"/>
              <a:ext cx="4178299" cy="2031325"/>
              <a:chOff x="774701" y="3858762"/>
              <a:chExt cx="4178299" cy="2031325"/>
            </a:xfrm>
          </p:grpSpPr>
          <p:sp>
            <p:nvSpPr>
              <p:cNvPr id="18" name="Text Box 12"/>
              <p:cNvSpPr txBox="1">
                <a:spLocks noChangeArrowheads="1"/>
              </p:cNvSpPr>
              <p:nvPr/>
            </p:nvSpPr>
            <p:spPr bwMode="auto">
              <a:xfrm>
                <a:off x="774701" y="3858762"/>
                <a:ext cx="2463799" cy="203132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a:t>Invariant hold along both paths entering the loop – when we reason about the body, we don’t care about how we got here, or the number of iterations before.  We don’t have to worry about a bunch of different cases!</a:t>
                </a:r>
              </a:p>
            </p:txBody>
          </p:sp>
          <p:sp>
            <p:nvSpPr>
              <p:cNvPr id="34842" name="Line 13"/>
              <p:cNvSpPr>
                <a:spLocks noChangeShapeType="1"/>
              </p:cNvSpPr>
              <p:nvPr/>
            </p:nvSpPr>
            <p:spPr bwMode="auto">
              <a:xfrm flipH="1" flipV="1">
                <a:off x="3225800" y="4025900"/>
                <a:ext cx="1727200" cy="15240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sp>
          <p:nvSpPr>
            <p:cNvPr id="34840" name="Line 13"/>
            <p:cNvSpPr>
              <a:spLocks noChangeShapeType="1"/>
            </p:cNvSpPr>
            <p:nvPr/>
          </p:nvSpPr>
          <p:spPr bwMode="auto">
            <a:xfrm flipH="1" flipV="1">
              <a:off x="3314700" y="4178300"/>
              <a:ext cx="787400" cy="45720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5" name="Group 39"/>
          <p:cNvGrpSpPr>
            <a:grpSpLocks/>
          </p:cNvGrpSpPr>
          <p:nvPr/>
        </p:nvGrpSpPr>
        <p:grpSpPr bwMode="auto">
          <a:xfrm>
            <a:off x="5359400" y="3840163"/>
            <a:ext cx="3530600" cy="2246312"/>
            <a:chOff x="5359400" y="3839940"/>
            <a:chExt cx="3530600" cy="2246769"/>
          </a:xfrm>
        </p:grpSpPr>
        <p:sp>
          <p:nvSpPr>
            <p:cNvPr id="37" name="Text Box 12"/>
            <p:cNvSpPr txBox="1">
              <a:spLocks noChangeArrowheads="1"/>
            </p:cNvSpPr>
            <p:nvPr/>
          </p:nvSpPr>
          <p:spPr bwMode="auto">
            <a:xfrm>
              <a:off x="6718300" y="3839940"/>
              <a:ext cx="2171700" cy="224676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a:t>Invariant hold along both paths exiting the while (either we skipped it entirely, or we iterated).  We don’t care about how we got here, or the number of iterations before.  We don’t have to worry about a bunch of different cases!</a:t>
              </a:r>
            </a:p>
          </p:txBody>
        </p:sp>
        <p:sp>
          <p:nvSpPr>
            <p:cNvPr id="34837" name="Line 13"/>
            <p:cNvSpPr>
              <a:spLocks noChangeShapeType="1"/>
            </p:cNvSpPr>
            <p:nvPr/>
          </p:nvSpPr>
          <p:spPr bwMode="auto">
            <a:xfrm flipH="1">
              <a:off x="5359400" y="4089400"/>
              <a:ext cx="1358900" cy="33020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4838" name="Line 13"/>
            <p:cNvSpPr>
              <a:spLocks noChangeShapeType="1"/>
            </p:cNvSpPr>
            <p:nvPr/>
          </p:nvSpPr>
          <p:spPr bwMode="auto">
            <a:xfrm flipH="1">
              <a:off x="5918200" y="4216400"/>
              <a:ext cx="787400" cy="44450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spTree>
    <p:extLst>
      <p:ext uri="{BB962C8B-B14F-4D97-AF65-F5344CB8AC3E}">
        <p14:creationId xmlns:p14="http://schemas.microsoft.com/office/powerpoint/2010/main" val="682037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latin typeface="Menlo" charset="0"/>
                <a:ea typeface="Menlo" charset="0"/>
                <a:cs typeface="Menlo" charset="0"/>
              </a:rPr>
              <a:t>factorial</a:t>
            </a:r>
            <a:r>
              <a:rPr lang="en-US" altLang="en-US" dirty="0"/>
              <a:t> Example</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154113"/>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Computing the factorial of a non-negative integer </a:t>
            </a:r>
            <a:r>
              <a:rPr lang="is-IS" altLang="en-US" sz="2000" dirty="0"/>
              <a:t>…</a:t>
            </a:r>
            <a:endParaRPr lang="en-US" altLang="en-US" sz="2000" dirty="0"/>
          </a:p>
        </p:txBody>
      </p:sp>
      <p:sp>
        <p:nvSpPr>
          <p:cNvPr id="28677" name="TextBox 7"/>
          <p:cNvSpPr txBox="1">
            <a:spLocks noChangeArrowheads="1"/>
          </p:cNvSpPr>
          <p:nvPr/>
        </p:nvSpPr>
        <p:spPr bwMode="auto">
          <a:xfrm>
            <a:off x="469900" y="1785938"/>
            <a:ext cx="8356600" cy="4401205"/>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latin typeface="Menlo Regular" charset="0"/>
              </a:rPr>
              <a:t>import </a:t>
            </a:r>
            <a:r>
              <a:rPr lang="en-US" altLang="en-US" sz="1400" dirty="0" err="1">
                <a:latin typeface="Menlo Regular" charset="0"/>
              </a:rPr>
              <a:t>org.sireum.logika</a:t>
            </a:r>
            <a:r>
              <a:rPr lang="en-US" altLang="en-US" sz="1400" dirty="0">
                <a:latin typeface="Menlo Regular" charset="0"/>
              </a:rPr>
              <a:t>._</a:t>
            </a:r>
            <a:br>
              <a:rPr lang="en-US" altLang="en-US" sz="1400" dirty="0">
                <a:latin typeface="Menlo Regular" charset="0"/>
              </a:rPr>
            </a:br>
            <a:br>
              <a:rPr lang="en-US" altLang="en-US" sz="1400" dirty="0">
                <a:latin typeface="Menlo Regular" charset="0"/>
              </a:rPr>
            </a:br>
            <a:r>
              <a:rPr lang="en-US" altLang="en-US" sz="1400" dirty="0">
                <a:latin typeface="Menlo Regular" charset="0"/>
              </a:rPr>
              <a:t>// Given a non-negative integer argument n,</a:t>
            </a:r>
            <a:br>
              <a:rPr lang="en-US" altLang="en-US" sz="1400" dirty="0">
                <a:latin typeface="Menlo Regular" charset="0"/>
              </a:rPr>
            </a:br>
            <a:r>
              <a:rPr lang="en-US" altLang="en-US" sz="1400" dirty="0">
                <a:latin typeface="Menlo Regular" charset="0"/>
              </a:rPr>
              <a:t>// factorial computes n!, where n! is defined as follows:</a:t>
            </a:r>
          </a:p>
          <a:p>
            <a:pPr eaLnBrk="1" hangingPunct="1"/>
            <a:r>
              <a:rPr lang="en-US" altLang="en-US" sz="1400" dirty="0">
                <a:latin typeface="Menlo Regular" charset="0"/>
              </a:rPr>
              <a:t>//   0! == 1</a:t>
            </a:r>
          </a:p>
          <a:p>
            <a:pPr eaLnBrk="1" hangingPunct="1"/>
            <a:r>
              <a:rPr lang="en-US" altLang="en-US" sz="1400" dirty="0">
                <a:latin typeface="Menlo Regular" charset="0"/>
              </a:rPr>
              <a:t>//   1! == 1 * 0!</a:t>
            </a:r>
          </a:p>
          <a:p>
            <a:pPr eaLnBrk="1" hangingPunct="1"/>
            <a:r>
              <a:rPr lang="en-US" altLang="en-US" sz="1400" dirty="0">
                <a:latin typeface="Menlo Regular" charset="0"/>
              </a:rPr>
              <a:t>//   2! == 2 * 1!</a:t>
            </a:r>
          </a:p>
          <a:p>
            <a:pPr eaLnBrk="1" hangingPunct="1"/>
            <a:r>
              <a:rPr lang="en-US" altLang="en-US" sz="1400" dirty="0">
                <a:latin typeface="Menlo Regular" charset="0"/>
              </a:rPr>
              <a:t>//   </a:t>
            </a:r>
            <a:r>
              <a:rPr lang="is-IS" altLang="en-US" sz="1400" dirty="0">
                <a:latin typeface="Menlo Regular" charset="0"/>
              </a:rPr>
              <a:t>…</a:t>
            </a:r>
            <a:endParaRPr lang="en-US" altLang="en-US" sz="1400" dirty="0">
              <a:latin typeface="Menlo Regular" charset="0"/>
            </a:endParaRPr>
          </a:p>
          <a:p>
            <a:pPr eaLnBrk="1" hangingPunct="1"/>
            <a:r>
              <a:rPr lang="en-US" altLang="en-US" sz="1400" dirty="0">
                <a:latin typeface="Menlo Regular" charset="0"/>
              </a:rPr>
              <a:t>//   n! == n * (n – 1)!     (if n &gt; 0) </a:t>
            </a:r>
            <a:br>
              <a:rPr lang="en-US" altLang="en-US" sz="1400" dirty="0">
                <a:latin typeface="Menlo Regular" charset="0"/>
              </a:rPr>
            </a:br>
            <a:r>
              <a:rPr lang="en-US" altLang="en-US" sz="1400" dirty="0" err="1">
                <a:latin typeface="Menlo Regular" charset="0"/>
              </a:rPr>
              <a:t>def</a:t>
            </a:r>
            <a:r>
              <a:rPr lang="en-US" altLang="en-US" sz="1400" dirty="0">
                <a:latin typeface="Menlo Regular" charset="0"/>
              </a:rPr>
              <a:t> factorial(n: Z): Z = {</a:t>
            </a:r>
          </a:p>
          <a:p>
            <a:pPr eaLnBrk="1" hangingPunct="1"/>
            <a:r>
              <a:rPr lang="en-US" altLang="en-US" sz="1400" dirty="0">
                <a:latin typeface="Menlo Regular" charset="0"/>
              </a:rPr>
              <a:t>  // Goal: return 1 * 2 * 3 * </a:t>
            </a:r>
            <a:r>
              <a:rPr lang="is-IS" altLang="en-US" sz="1400" dirty="0">
                <a:latin typeface="Menlo Regular" charset="0"/>
              </a:rPr>
              <a:t>… * n</a:t>
            </a:r>
            <a:endParaRPr lang="en-US" altLang="en-US" sz="1400" dirty="0">
              <a:latin typeface="Menlo Regular" charset="0"/>
            </a:endParaRPr>
          </a:p>
          <a:p>
            <a:pPr eaLnBrk="1" hangingPunct="1"/>
            <a:endParaRPr lang="en-US" altLang="en-US" sz="1400" dirty="0">
              <a:latin typeface="Menlo Regular" charset="0"/>
            </a:endParaRPr>
          </a:p>
          <a:p>
            <a:pPr eaLnBrk="1" hangingPunct="1"/>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r: Z = 1</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Z = 0</a:t>
            </a:r>
            <a:br>
              <a:rPr lang="en-US" altLang="en-US" sz="1400" dirty="0">
                <a:latin typeface="Menlo Regular" charset="0"/>
              </a:rPr>
            </a:br>
            <a:r>
              <a:rPr lang="en-US" altLang="en-US" sz="1400" dirty="0">
                <a:latin typeface="Menlo Regular" charset="0"/>
              </a:rPr>
              <a:t>  while (</a:t>
            </a:r>
            <a:r>
              <a:rPr lang="en-US" altLang="en-US" sz="1400" dirty="0" err="1">
                <a:latin typeface="Menlo Regular" charset="0"/>
              </a:rPr>
              <a:t>i</a:t>
            </a:r>
            <a:r>
              <a:rPr lang="en-US" altLang="en-US" sz="1400" dirty="0">
                <a:latin typeface="Menlo Regular" charset="0"/>
              </a:rPr>
              <a:t> &lt; n) {</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 </a:t>
            </a:r>
            <a:r>
              <a:rPr lang="en-US" altLang="en-US" sz="1400" dirty="0" err="1">
                <a:latin typeface="Menlo Regular" charset="0"/>
              </a:rPr>
              <a:t>i</a:t>
            </a:r>
            <a:r>
              <a:rPr lang="en-US" altLang="en-US" sz="1400" dirty="0">
                <a:latin typeface="Menlo Regular" charset="0"/>
              </a:rPr>
              <a:t> + 1</a:t>
            </a:r>
            <a:br>
              <a:rPr lang="en-US" altLang="en-US" sz="1400" dirty="0">
                <a:latin typeface="Menlo Regular" charset="0"/>
              </a:rPr>
            </a:br>
            <a:r>
              <a:rPr lang="en-US" altLang="en-US" sz="1400" dirty="0">
                <a:latin typeface="Menlo Regular" charset="0"/>
              </a:rPr>
              <a:t>    r = r * </a:t>
            </a:r>
            <a:r>
              <a:rPr lang="en-US" altLang="en-US" sz="1400" dirty="0" err="1">
                <a:latin typeface="Menlo Regular" charset="0"/>
              </a:rPr>
              <a:t>i</a:t>
            </a:r>
            <a:br>
              <a:rPr lang="en-US" altLang="en-US" sz="1400" dirty="0">
                <a:latin typeface="Menlo Regular" charset="0"/>
              </a:rPr>
            </a:br>
            <a:r>
              <a:rPr lang="en-US" altLang="en-US" sz="1400" dirty="0">
                <a:latin typeface="Menlo Regular" charset="0"/>
              </a:rPr>
              <a:t>  }</a:t>
            </a:r>
            <a:br>
              <a:rPr lang="en-US" altLang="en-US" sz="1400" dirty="0">
                <a:latin typeface="Menlo Regular" charset="0"/>
              </a:rPr>
            </a:br>
            <a:r>
              <a:rPr lang="en-US" altLang="en-US" sz="1400" dirty="0">
                <a:latin typeface="Menlo Regular" charset="0"/>
              </a:rPr>
              <a:t>  return r</a:t>
            </a:r>
            <a:br>
              <a:rPr lang="en-US" altLang="en-US" sz="1400" dirty="0">
                <a:latin typeface="Menlo Regular" charset="0"/>
              </a:rPr>
            </a:br>
            <a:r>
              <a:rPr lang="en-US" altLang="en-US" sz="1400" dirty="0">
                <a:latin typeface="Menlo Regular" charset="0"/>
              </a:rPr>
              <a:t>}</a:t>
            </a:r>
          </a:p>
        </p:txBody>
      </p:sp>
    </p:spTree>
    <p:extLst>
      <p:ext uri="{BB962C8B-B14F-4D97-AF65-F5344CB8AC3E}">
        <p14:creationId xmlns:p14="http://schemas.microsoft.com/office/powerpoint/2010/main" val="1342709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latin typeface="Menlo" charset="0"/>
                <a:ea typeface="Menlo" charset="0"/>
                <a:cs typeface="Menlo" charset="0"/>
              </a:rPr>
              <a:t>factorial</a:t>
            </a:r>
            <a:r>
              <a:rPr lang="en-US" altLang="en-US" dirty="0"/>
              <a:t> Example</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154113"/>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Formalizing </a:t>
            </a:r>
            <a:r>
              <a:rPr lang="en-US" altLang="en-US" sz="2000" b="1" dirty="0">
                <a:latin typeface="Menlo" charset="0"/>
                <a:ea typeface="Menlo" charset="0"/>
                <a:cs typeface="Menlo" charset="0"/>
              </a:rPr>
              <a:t>n!</a:t>
            </a:r>
            <a:r>
              <a:rPr lang="en-US" altLang="en-US" sz="2000" dirty="0"/>
              <a:t> as </a:t>
            </a:r>
            <a:r>
              <a:rPr lang="en-US" altLang="en-US" sz="2000" b="1" dirty="0">
                <a:latin typeface="Menlo" charset="0"/>
                <a:ea typeface="Menlo" charset="0"/>
                <a:cs typeface="Menlo" charset="0"/>
              </a:rPr>
              <a:t>f(n)</a:t>
            </a:r>
            <a:r>
              <a:rPr lang="en-US" altLang="en-US" sz="2000" dirty="0"/>
              <a:t> with axioms </a:t>
            </a:r>
            <a:r>
              <a:rPr lang="is-IS" altLang="en-US" sz="2000" dirty="0"/>
              <a:t>…</a:t>
            </a:r>
            <a:endParaRPr lang="en-US" altLang="en-US" sz="2000" dirty="0"/>
          </a:p>
        </p:txBody>
      </p:sp>
      <p:sp>
        <p:nvSpPr>
          <p:cNvPr id="28677" name="TextBox 7"/>
          <p:cNvSpPr txBox="1">
            <a:spLocks noChangeArrowheads="1"/>
          </p:cNvSpPr>
          <p:nvPr/>
        </p:nvSpPr>
        <p:spPr bwMode="auto">
          <a:xfrm>
            <a:off x="469900" y="1785938"/>
            <a:ext cx="8356600" cy="3970318"/>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latin typeface="Menlo Regular" charset="0"/>
              </a:rPr>
              <a:t>import </a:t>
            </a:r>
            <a:r>
              <a:rPr lang="en-US" altLang="en-US" sz="1400" dirty="0" err="1">
                <a:latin typeface="Menlo Regular" charset="0"/>
              </a:rPr>
              <a:t>org.sireum.logika</a:t>
            </a:r>
            <a:r>
              <a:rPr lang="en-US" altLang="en-US" sz="1400" dirty="0">
                <a:latin typeface="Menlo Regular" charset="0"/>
              </a:rPr>
              <a:t>._</a:t>
            </a:r>
            <a:br>
              <a:rPr lang="en-US" altLang="en-US" sz="1400" dirty="0">
                <a:latin typeface="Menlo Regular" charset="0"/>
              </a:rPr>
            </a:br>
            <a:br>
              <a:rPr lang="en-US" altLang="en-US" sz="1400" dirty="0">
                <a:latin typeface="Menlo Regular" charset="0"/>
              </a:rPr>
            </a:br>
            <a:r>
              <a:rPr lang="en-US" altLang="en-US" sz="1400" dirty="0">
                <a:latin typeface="Menlo Regular" charset="0"/>
              </a:rPr>
              <a:t>// Given a non-negative integer argument n,</a:t>
            </a:r>
            <a:br>
              <a:rPr lang="en-US" altLang="en-US" sz="1400" dirty="0">
                <a:latin typeface="Menlo Regular" charset="0"/>
              </a:rPr>
            </a:br>
            <a:r>
              <a:rPr lang="en-US" altLang="en-US" sz="1400" dirty="0">
                <a:latin typeface="Menlo Regular" charset="0"/>
              </a:rPr>
              <a:t>// factorial computes n!, where n! is defined as follows:</a:t>
            </a:r>
          </a:p>
          <a:p>
            <a:pPr eaLnBrk="1" hangingPunct="1"/>
            <a:r>
              <a:rPr lang="en-US" altLang="en-US" sz="1400" dirty="0">
                <a:latin typeface="Menlo Regular" charset="0"/>
              </a:rPr>
              <a:t>//   0! == 1</a:t>
            </a:r>
          </a:p>
          <a:p>
            <a:pPr eaLnBrk="1" hangingPunct="1"/>
            <a:r>
              <a:rPr lang="en-US" altLang="en-US" sz="1400" dirty="0">
                <a:latin typeface="Menlo Regular" charset="0"/>
              </a:rPr>
              <a:t>//   1! == 1 * 0!</a:t>
            </a:r>
          </a:p>
          <a:p>
            <a:pPr eaLnBrk="1" hangingPunct="1"/>
            <a:r>
              <a:rPr lang="en-US" altLang="en-US" sz="1400" dirty="0">
                <a:latin typeface="Menlo Regular" charset="0"/>
              </a:rPr>
              <a:t>//   2! == 2 * 1!</a:t>
            </a:r>
          </a:p>
          <a:p>
            <a:pPr eaLnBrk="1" hangingPunct="1"/>
            <a:r>
              <a:rPr lang="en-US" altLang="en-US" sz="1400" dirty="0">
                <a:latin typeface="Menlo Regular" charset="0"/>
              </a:rPr>
              <a:t>//   </a:t>
            </a:r>
            <a:r>
              <a:rPr lang="is-IS" altLang="en-US" sz="1400" dirty="0">
                <a:latin typeface="Menlo Regular" charset="0"/>
              </a:rPr>
              <a:t>…</a:t>
            </a:r>
            <a:endParaRPr lang="en-US" altLang="en-US" sz="1400" dirty="0">
              <a:latin typeface="Menlo Regular" charset="0"/>
            </a:endParaRPr>
          </a:p>
          <a:p>
            <a:pPr eaLnBrk="1" hangingPunct="1"/>
            <a:r>
              <a:rPr lang="en-US" altLang="en-US" sz="1400" dirty="0">
                <a:latin typeface="Menlo Regular" charset="0"/>
              </a:rPr>
              <a:t>//   n! == n * (n – 1)!     (if n &gt; 0) </a:t>
            </a:r>
          </a:p>
          <a:p>
            <a:pPr eaLnBrk="1" hangingPunct="1"/>
            <a:endParaRPr lang="en-US" altLang="en-US" sz="1400" dirty="0">
              <a:latin typeface="Menlo Regular" charset="0"/>
            </a:endParaRPr>
          </a:p>
          <a:p>
            <a:pPr eaLnBrk="1" hangingPunct="1"/>
            <a:r>
              <a:rPr lang="en-US" altLang="en-US" sz="1400" dirty="0">
                <a:latin typeface="Menlo Regular" charset="0"/>
              </a:rPr>
              <a:t>l"""{</a:t>
            </a:r>
            <a:br>
              <a:rPr lang="en-US" altLang="en-US" sz="1400" dirty="0">
                <a:latin typeface="Menlo Regular" charset="0"/>
              </a:rPr>
            </a:br>
            <a:r>
              <a:rPr lang="en-US" altLang="en-US" sz="1400" dirty="0">
                <a:latin typeface="Menlo Regular" charset="0"/>
              </a:rPr>
              <a:t>  fact // axioms</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def</a:t>
            </a:r>
            <a:r>
              <a:rPr lang="en-US" altLang="en-US" sz="1400" dirty="0">
                <a:latin typeface="Menlo Regular" charset="0"/>
              </a:rPr>
              <a:t> f(n: Z): Z</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fZero</a:t>
            </a:r>
            <a:r>
              <a:rPr lang="en-US" altLang="en-US" sz="1400" dirty="0">
                <a:latin typeface="Menlo Regular" charset="0"/>
              </a:rPr>
              <a:t>. f(0) == 1</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fPos</a:t>
            </a:r>
            <a:r>
              <a:rPr lang="en-US" altLang="en-US" sz="1400" dirty="0">
                <a:latin typeface="Menlo Regular" charset="0"/>
              </a:rPr>
              <a:t>.  ∀x: Z  x &gt; 0 → f(x) == f(x - 1) * x</a:t>
            </a:r>
            <a:br>
              <a:rPr lang="en-US" altLang="en-US" sz="1400" dirty="0">
                <a:latin typeface="Menlo Regular" charset="0"/>
              </a:rPr>
            </a:br>
            <a:r>
              <a:rPr lang="en-US" altLang="en-US" sz="1400" dirty="0">
                <a:latin typeface="Menlo Regular" charset="0"/>
              </a:rPr>
              <a:t>}"""</a:t>
            </a:r>
            <a:br>
              <a:rPr lang="en-US" altLang="en-US" sz="1400" dirty="0">
                <a:latin typeface="Menlo Regular" charset="0"/>
              </a:rPr>
            </a:br>
            <a:r>
              <a:rPr lang="en-US" altLang="en-US" sz="1400" dirty="0">
                <a:latin typeface="Menlo Regular" charset="0"/>
              </a:rPr>
              <a:t> </a:t>
            </a:r>
            <a:br>
              <a:rPr lang="en-US" altLang="en-US" sz="1400" dirty="0">
                <a:latin typeface="Menlo Regular" charset="0"/>
              </a:rPr>
            </a:br>
            <a:r>
              <a:rPr lang="en-US" altLang="en-US" sz="1400" dirty="0" err="1">
                <a:latin typeface="Menlo Regular" charset="0"/>
              </a:rPr>
              <a:t>def</a:t>
            </a:r>
            <a:r>
              <a:rPr lang="en-US" altLang="en-US" sz="1400" dirty="0">
                <a:latin typeface="Menlo Regular" charset="0"/>
              </a:rPr>
              <a:t> factorial(n: Z): Z = { </a:t>
            </a:r>
            <a:r>
              <a:rPr lang="is-IS" altLang="en-US" sz="1400" dirty="0">
                <a:latin typeface="Menlo Regular" charset="0"/>
              </a:rPr>
              <a:t>… </a:t>
            </a:r>
            <a:r>
              <a:rPr lang="en-US" altLang="en-US" sz="1400" dirty="0">
                <a:latin typeface="Menlo Regular" charset="0"/>
              </a:rPr>
              <a:t>}</a:t>
            </a:r>
          </a:p>
        </p:txBody>
      </p:sp>
    </p:spTree>
    <p:extLst>
      <p:ext uri="{BB962C8B-B14F-4D97-AF65-F5344CB8AC3E}">
        <p14:creationId xmlns:p14="http://schemas.microsoft.com/office/powerpoint/2010/main" val="76187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latin typeface="Menlo" charset="0"/>
                <a:ea typeface="Menlo" charset="0"/>
                <a:cs typeface="Menlo" charset="0"/>
              </a:rPr>
              <a:t>factorial</a:t>
            </a:r>
            <a:r>
              <a:rPr lang="en-US" altLang="en-US" dirty="0"/>
              <a:t> Example</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154113"/>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Formalizing pre/post-conditions </a:t>
            </a:r>
            <a:r>
              <a:rPr lang="is-IS" altLang="en-US" sz="2000" dirty="0"/>
              <a:t>…</a:t>
            </a:r>
            <a:endParaRPr lang="en-US" altLang="en-US" sz="2000" dirty="0"/>
          </a:p>
        </p:txBody>
      </p:sp>
      <p:sp>
        <p:nvSpPr>
          <p:cNvPr id="28677" name="TextBox 7"/>
          <p:cNvSpPr txBox="1">
            <a:spLocks noChangeArrowheads="1"/>
          </p:cNvSpPr>
          <p:nvPr/>
        </p:nvSpPr>
        <p:spPr bwMode="auto">
          <a:xfrm>
            <a:off x="469900" y="1785938"/>
            <a:ext cx="8356600" cy="4832092"/>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latin typeface="Menlo Regular" charset="0"/>
              </a:rPr>
              <a:t>import </a:t>
            </a:r>
            <a:r>
              <a:rPr lang="en-US" altLang="en-US" sz="1400" dirty="0" err="1">
                <a:latin typeface="Menlo Regular" charset="0"/>
              </a:rPr>
              <a:t>org.sireum.logika</a:t>
            </a:r>
            <a:r>
              <a:rPr lang="en-US" altLang="en-US" sz="1400" dirty="0">
                <a:latin typeface="Menlo Regular" charset="0"/>
              </a:rPr>
              <a:t>._</a:t>
            </a:r>
            <a:br>
              <a:rPr lang="en-US" altLang="en-US" sz="1400" dirty="0">
                <a:latin typeface="Menlo Regular" charset="0"/>
              </a:rPr>
            </a:br>
            <a:br>
              <a:rPr lang="en-US" altLang="en-US" sz="1400" dirty="0">
                <a:latin typeface="Menlo Regular" charset="0"/>
              </a:rPr>
            </a:br>
            <a:r>
              <a:rPr lang="en-US" altLang="en-US" sz="1400" dirty="0">
                <a:latin typeface="Menlo Regular" charset="0"/>
              </a:rPr>
              <a:t>// Given a non-negative integer argument n,</a:t>
            </a:r>
            <a:br>
              <a:rPr lang="en-US" altLang="en-US" sz="1400" dirty="0">
                <a:latin typeface="Menlo Regular" charset="0"/>
              </a:rPr>
            </a:br>
            <a:r>
              <a:rPr lang="en-US" altLang="en-US" sz="1400" dirty="0">
                <a:latin typeface="Menlo Regular" charset="0"/>
              </a:rPr>
              <a:t>// factorial computes n!, where n! is defined as follows:</a:t>
            </a:r>
          </a:p>
          <a:p>
            <a:pPr eaLnBrk="1" hangingPunct="1"/>
            <a:r>
              <a:rPr lang="en-US" altLang="en-US" sz="1400" dirty="0">
                <a:latin typeface="Menlo Regular" charset="0"/>
              </a:rPr>
              <a:t>//   0! == 1</a:t>
            </a:r>
          </a:p>
          <a:p>
            <a:pPr eaLnBrk="1" hangingPunct="1"/>
            <a:r>
              <a:rPr lang="en-US" altLang="en-US" sz="1400" dirty="0">
                <a:latin typeface="Menlo Regular" charset="0"/>
              </a:rPr>
              <a:t>//   1! == 1 * 0!</a:t>
            </a:r>
          </a:p>
          <a:p>
            <a:pPr eaLnBrk="1" hangingPunct="1"/>
            <a:r>
              <a:rPr lang="en-US" altLang="en-US" sz="1400" dirty="0">
                <a:latin typeface="Menlo Regular" charset="0"/>
              </a:rPr>
              <a:t>//   2! == 2 * 1!</a:t>
            </a:r>
          </a:p>
          <a:p>
            <a:pPr eaLnBrk="1" hangingPunct="1"/>
            <a:r>
              <a:rPr lang="en-US" altLang="en-US" sz="1400" dirty="0">
                <a:latin typeface="Menlo Regular" charset="0"/>
              </a:rPr>
              <a:t>//   </a:t>
            </a:r>
            <a:r>
              <a:rPr lang="is-IS" altLang="en-US" sz="1400" dirty="0">
                <a:latin typeface="Menlo Regular" charset="0"/>
              </a:rPr>
              <a:t>…</a:t>
            </a:r>
            <a:endParaRPr lang="en-US" altLang="en-US" sz="1400" dirty="0">
              <a:latin typeface="Menlo Regular" charset="0"/>
            </a:endParaRPr>
          </a:p>
          <a:p>
            <a:pPr eaLnBrk="1" hangingPunct="1"/>
            <a:r>
              <a:rPr lang="en-US" altLang="en-US" sz="1400" dirty="0">
                <a:latin typeface="Menlo Regular" charset="0"/>
              </a:rPr>
              <a:t>//   n! == n * (n – 1)!     (if n &gt; 0) </a:t>
            </a:r>
          </a:p>
          <a:p>
            <a:pPr eaLnBrk="1" hangingPunct="1"/>
            <a:endParaRPr lang="en-US" altLang="en-US" sz="1400" dirty="0">
              <a:latin typeface="Menlo Regular" charset="0"/>
            </a:endParaRPr>
          </a:p>
          <a:p>
            <a:pPr eaLnBrk="1" hangingPunct="1"/>
            <a:r>
              <a:rPr lang="en-US" altLang="en-US" sz="1400" dirty="0">
                <a:latin typeface="Menlo Regular" charset="0"/>
              </a:rPr>
              <a:t>l"""{</a:t>
            </a:r>
            <a:br>
              <a:rPr lang="en-US" altLang="en-US" sz="1400" dirty="0">
                <a:latin typeface="Menlo Regular" charset="0"/>
              </a:rPr>
            </a:br>
            <a:r>
              <a:rPr lang="en-US" altLang="en-US" sz="1400" dirty="0">
                <a:latin typeface="Menlo Regular" charset="0"/>
              </a:rPr>
              <a:t>  fact // axioms</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def</a:t>
            </a:r>
            <a:r>
              <a:rPr lang="en-US" altLang="en-US" sz="1400" dirty="0">
                <a:latin typeface="Menlo Regular" charset="0"/>
              </a:rPr>
              <a:t> f(n: Z): Z</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fZero</a:t>
            </a:r>
            <a:r>
              <a:rPr lang="en-US" altLang="en-US" sz="1400" dirty="0">
                <a:latin typeface="Menlo Regular" charset="0"/>
              </a:rPr>
              <a:t>. f(0) == 1</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fPos</a:t>
            </a:r>
            <a:r>
              <a:rPr lang="en-US" altLang="en-US" sz="1400" dirty="0">
                <a:latin typeface="Menlo Regular" charset="0"/>
              </a:rPr>
              <a:t>.  ∀x: Z  x &gt; 0 → f(x) == f(x - 1) * x</a:t>
            </a:r>
            <a:br>
              <a:rPr lang="en-US" altLang="en-US" sz="1400" dirty="0">
                <a:latin typeface="Menlo Regular" charset="0"/>
              </a:rPr>
            </a:br>
            <a:r>
              <a:rPr lang="en-US" altLang="en-US" sz="1400" dirty="0">
                <a:latin typeface="Menlo Regular" charset="0"/>
              </a:rPr>
              <a:t>}"""</a:t>
            </a:r>
            <a:br>
              <a:rPr lang="en-US" altLang="en-US" sz="1400" dirty="0">
                <a:latin typeface="Menlo Regular" charset="0"/>
              </a:rPr>
            </a:br>
            <a:r>
              <a:rPr lang="en-US" altLang="en-US" sz="1400" dirty="0">
                <a:latin typeface="Menlo Regular" charset="0"/>
              </a:rPr>
              <a:t> </a:t>
            </a:r>
            <a:br>
              <a:rPr lang="en-US" altLang="en-US" sz="1400" dirty="0">
                <a:latin typeface="Menlo Regular" charset="0"/>
              </a:rPr>
            </a:br>
            <a:r>
              <a:rPr lang="en-US" altLang="en-US" sz="1400" dirty="0" err="1">
                <a:latin typeface="Menlo Regular" charset="0"/>
              </a:rPr>
              <a:t>def</a:t>
            </a:r>
            <a:r>
              <a:rPr lang="en-US" altLang="en-US" sz="1400" dirty="0">
                <a:latin typeface="Menlo Regular" charset="0"/>
              </a:rPr>
              <a:t> factorial(n: Z): Z = {</a:t>
            </a:r>
          </a:p>
          <a:p>
            <a:pPr eaLnBrk="1" hangingPunct="1"/>
            <a:r>
              <a:rPr lang="en-US" altLang="en-US" sz="1400" dirty="0">
                <a:latin typeface="Menlo Regular" charset="0"/>
              </a:rPr>
              <a:t>  l"""{ requires n ≥ 0</a:t>
            </a:r>
            <a:br>
              <a:rPr lang="en-US" altLang="en-US" sz="1400" dirty="0">
                <a:latin typeface="Menlo Regular" charset="0"/>
              </a:rPr>
            </a:br>
            <a:r>
              <a:rPr lang="en-US" altLang="en-US" sz="1400" dirty="0">
                <a:latin typeface="Menlo Regular" charset="0"/>
              </a:rPr>
              <a:t>        ensures result == f(n)              }"""</a:t>
            </a:r>
            <a:br>
              <a:rPr lang="en-US" altLang="en-US" sz="1400" dirty="0">
                <a:latin typeface="Menlo Regular" charset="0"/>
              </a:rPr>
            </a:br>
            <a:r>
              <a:rPr lang="en-US" altLang="en-US" sz="1400" dirty="0">
                <a:latin typeface="Menlo Regular" charset="0"/>
              </a:rPr>
              <a:t>  </a:t>
            </a:r>
            <a:r>
              <a:rPr lang="is-IS" altLang="en-US" sz="1400" dirty="0">
                <a:latin typeface="Menlo Regular" charset="0"/>
              </a:rPr>
              <a:t>…</a:t>
            </a:r>
          </a:p>
          <a:p>
            <a:pPr eaLnBrk="1" hangingPunct="1"/>
            <a:r>
              <a:rPr lang="en-US" altLang="en-US" sz="1400" dirty="0">
                <a:latin typeface="Menlo Regular" charset="0"/>
              </a:rPr>
              <a:t>}</a:t>
            </a:r>
          </a:p>
        </p:txBody>
      </p:sp>
    </p:spTree>
    <p:extLst>
      <p:ext uri="{BB962C8B-B14F-4D97-AF65-F5344CB8AC3E}">
        <p14:creationId xmlns:p14="http://schemas.microsoft.com/office/powerpoint/2010/main" val="1927887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latin typeface="Menlo" charset="0"/>
                <a:ea typeface="Menlo" charset="0"/>
                <a:cs typeface="Menlo" charset="0"/>
              </a:rPr>
              <a:t>factorial</a:t>
            </a:r>
            <a:r>
              <a:rPr lang="en-US" altLang="en-US" dirty="0"/>
              <a:t> Example</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154113"/>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Formalizing loop modifications and invariants </a:t>
            </a:r>
            <a:r>
              <a:rPr lang="is-IS" altLang="en-US" sz="2000" dirty="0"/>
              <a:t>…</a:t>
            </a:r>
            <a:endParaRPr lang="en-US" altLang="en-US" sz="2000" dirty="0"/>
          </a:p>
        </p:txBody>
      </p:sp>
      <p:sp>
        <p:nvSpPr>
          <p:cNvPr id="28677" name="TextBox 7"/>
          <p:cNvSpPr txBox="1">
            <a:spLocks noChangeArrowheads="1"/>
          </p:cNvSpPr>
          <p:nvPr/>
        </p:nvSpPr>
        <p:spPr bwMode="auto">
          <a:xfrm>
            <a:off x="469900" y="1785938"/>
            <a:ext cx="8356600" cy="4832092"/>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latin typeface="Menlo Regular" charset="0"/>
              </a:rPr>
              <a:t>l"""{</a:t>
            </a:r>
            <a:br>
              <a:rPr lang="en-US" altLang="en-US" sz="1400" dirty="0">
                <a:latin typeface="Menlo Regular" charset="0"/>
              </a:rPr>
            </a:br>
            <a:r>
              <a:rPr lang="en-US" altLang="en-US" sz="1400" dirty="0">
                <a:latin typeface="Menlo Regular" charset="0"/>
              </a:rPr>
              <a:t>  fact // axioms</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def</a:t>
            </a:r>
            <a:r>
              <a:rPr lang="en-US" altLang="en-US" sz="1400" dirty="0">
                <a:latin typeface="Menlo Regular" charset="0"/>
              </a:rPr>
              <a:t> f(n: Z): Z</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fZero</a:t>
            </a:r>
            <a:r>
              <a:rPr lang="en-US" altLang="en-US" sz="1400" dirty="0">
                <a:latin typeface="Menlo Regular" charset="0"/>
              </a:rPr>
              <a:t>. f(0) == 1</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fPos</a:t>
            </a:r>
            <a:r>
              <a:rPr lang="en-US" altLang="en-US" sz="1400" dirty="0">
                <a:latin typeface="Menlo Regular" charset="0"/>
              </a:rPr>
              <a:t>.  ∀x: Z  x &gt; 0 → f(x) == f(x - 1) * x</a:t>
            </a:r>
            <a:br>
              <a:rPr lang="en-US" altLang="en-US" sz="1400" dirty="0">
                <a:latin typeface="Menlo Regular" charset="0"/>
              </a:rPr>
            </a:br>
            <a:r>
              <a:rPr lang="en-US" altLang="en-US" sz="1400" dirty="0">
                <a:latin typeface="Menlo Regular" charset="0"/>
              </a:rPr>
              <a:t>}"""</a:t>
            </a:r>
            <a:br>
              <a:rPr lang="en-US" altLang="en-US" sz="1400" dirty="0">
                <a:latin typeface="Menlo Regular" charset="0"/>
              </a:rPr>
            </a:br>
            <a:r>
              <a:rPr lang="en-US" altLang="en-US" sz="1400" dirty="0">
                <a:latin typeface="Menlo Regular" charset="0"/>
              </a:rPr>
              <a:t> </a:t>
            </a:r>
            <a:br>
              <a:rPr lang="en-US" altLang="en-US" sz="1400" dirty="0">
                <a:latin typeface="Menlo Regular" charset="0"/>
              </a:rPr>
            </a:br>
            <a:r>
              <a:rPr lang="en-US" altLang="en-US" sz="1400" dirty="0" err="1">
                <a:latin typeface="Menlo Regular" charset="0"/>
              </a:rPr>
              <a:t>def</a:t>
            </a:r>
            <a:r>
              <a:rPr lang="en-US" altLang="en-US" sz="1400" dirty="0">
                <a:latin typeface="Menlo Regular" charset="0"/>
              </a:rPr>
              <a:t> factorial(n: Z): Z = {</a:t>
            </a:r>
          </a:p>
          <a:p>
            <a:pPr eaLnBrk="1" hangingPunct="1"/>
            <a:r>
              <a:rPr lang="en-US" altLang="en-US" sz="1400" dirty="0">
                <a:latin typeface="Menlo Regular" charset="0"/>
              </a:rPr>
              <a:t>  l"""{ requires n ≥ 0</a:t>
            </a:r>
            <a:br>
              <a:rPr lang="en-US" altLang="en-US" sz="1400" dirty="0">
                <a:latin typeface="Menlo Regular" charset="0"/>
              </a:rPr>
            </a:br>
            <a:r>
              <a:rPr lang="en-US" altLang="en-US" sz="1400" dirty="0">
                <a:latin typeface="Menlo Regular" charset="0"/>
              </a:rPr>
              <a:t>        ensures result == f(n)              }"""</a:t>
            </a:r>
            <a:br>
              <a:rPr lang="en-US" altLang="en-US" sz="1400" dirty="0">
                <a:latin typeface="Menlo Regular" charset="0"/>
              </a:rPr>
            </a:br>
            <a:r>
              <a:rPr lang="en-US" altLang="en-US" sz="1400" dirty="0">
                <a:latin typeface="Menlo Regular" charset="0"/>
              </a:rPr>
              <a:t> </a:t>
            </a:r>
            <a:r>
              <a:rPr lang="de-DE" altLang="en-US" sz="1400" dirty="0">
                <a:latin typeface="Menlo Regular" charset="0"/>
              </a:rPr>
              <a:t> </a:t>
            </a:r>
            <a:r>
              <a:rPr lang="de-DE" altLang="en-US" sz="1400" dirty="0" err="1">
                <a:latin typeface="Menlo Regular" charset="0"/>
              </a:rPr>
              <a:t>var</a:t>
            </a:r>
            <a:r>
              <a:rPr lang="de-DE" altLang="en-US" sz="1400" dirty="0">
                <a:latin typeface="Menlo Regular" charset="0"/>
              </a:rPr>
              <a:t> </a:t>
            </a:r>
            <a:r>
              <a:rPr lang="de-DE" altLang="en-US" sz="1400" dirty="0" err="1">
                <a:latin typeface="Menlo Regular" charset="0"/>
              </a:rPr>
              <a:t>r</a:t>
            </a:r>
            <a:r>
              <a:rPr lang="de-DE" altLang="en-US" sz="1400" dirty="0">
                <a:latin typeface="Menlo Regular" charset="0"/>
              </a:rPr>
              <a:t>: Z = 1</a:t>
            </a:r>
            <a:br>
              <a:rPr lang="de-DE" altLang="en-US" sz="1400" dirty="0">
                <a:latin typeface="Menlo Regular" charset="0"/>
              </a:rPr>
            </a:br>
            <a:r>
              <a:rPr lang="de-DE" altLang="en-US" sz="1400" dirty="0">
                <a:latin typeface="Menlo Regular" charset="0"/>
              </a:rPr>
              <a:t>  </a:t>
            </a:r>
            <a:r>
              <a:rPr lang="de-DE" altLang="en-US" sz="1400" dirty="0" err="1">
                <a:latin typeface="Menlo Regular" charset="0"/>
              </a:rPr>
              <a:t>var</a:t>
            </a:r>
            <a:r>
              <a:rPr lang="de-DE" altLang="en-US" sz="1400" dirty="0">
                <a:latin typeface="Menlo Regular" charset="0"/>
              </a:rPr>
              <a:t> i: Z = 0</a:t>
            </a:r>
            <a:br>
              <a:rPr lang="de-DE" altLang="en-US" sz="1400" dirty="0">
                <a:latin typeface="Menlo Regular" charset="0"/>
              </a:rPr>
            </a:br>
            <a:r>
              <a:rPr lang="de-DE" altLang="en-US" sz="1400" dirty="0">
                <a:latin typeface="Menlo Regular" charset="0"/>
              </a:rPr>
              <a:t>  </a:t>
            </a:r>
            <a:r>
              <a:rPr lang="de-DE" altLang="en-US" sz="1400" dirty="0" err="1">
                <a:latin typeface="Menlo Regular" charset="0"/>
              </a:rPr>
              <a:t>while</a:t>
            </a:r>
            <a:r>
              <a:rPr lang="de-DE" altLang="en-US" sz="1400" dirty="0">
                <a:latin typeface="Menlo Regular" charset="0"/>
              </a:rPr>
              <a:t> (i &lt; </a:t>
            </a:r>
            <a:r>
              <a:rPr lang="de-DE" altLang="en-US" sz="1400" dirty="0" err="1">
                <a:latin typeface="Menlo Regular" charset="0"/>
              </a:rPr>
              <a:t>n</a:t>
            </a:r>
            <a:r>
              <a:rPr lang="de-DE" altLang="en-US" sz="1400" dirty="0">
                <a:latin typeface="Menlo Regular" charset="0"/>
              </a:rPr>
              <a:t>) {</a:t>
            </a:r>
            <a:br>
              <a:rPr lang="de-DE" altLang="en-US" sz="1400" dirty="0">
                <a:latin typeface="Menlo Regular" charset="0"/>
              </a:rPr>
            </a:br>
            <a:r>
              <a:rPr lang="de-DE" altLang="en-US" sz="1400" dirty="0">
                <a:latin typeface="Menlo Regular" charset="0"/>
              </a:rPr>
              <a:t>    l"""{ invariant </a:t>
            </a:r>
            <a:r>
              <a:rPr lang="de-DE" altLang="en-US" sz="1400" dirty="0" err="1">
                <a:latin typeface="Menlo Regular" charset="0"/>
              </a:rPr>
              <a:t>r</a:t>
            </a:r>
            <a:r>
              <a:rPr lang="de-DE" altLang="en-US" sz="1400" dirty="0">
                <a:latin typeface="Menlo Regular" charset="0"/>
              </a:rPr>
              <a:t> == f(i)</a:t>
            </a:r>
            <a:br>
              <a:rPr lang="de-DE" altLang="en-US" sz="1400" dirty="0">
                <a:latin typeface="Menlo Regular" charset="0"/>
              </a:rPr>
            </a:br>
            <a:r>
              <a:rPr lang="de-DE" altLang="en-US" sz="1400" dirty="0">
                <a:latin typeface="Menlo Regular" charset="0"/>
              </a:rPr>
              <a:t>                    i ≥ 0</a:t>
            </a:r>
            <a:br>
              <a:rPr lang="de-DE" altLang="en-US" sz="1400" dirty="0">
                <a:latin typeface="Menlo Regular" charset="0"/>
              </a:rPr>
            </a:br>
            <a:r>
              <a:rPr lang="de-DE" altLang="en-US" sz="1400" dirty="0">
                <a:latin typeface="Menlo Regular" charset="0"/>
              </a:rPr>
              <a:t>                    i ≤ </a:t>
            </a:r>
            <a:r>
              <a:rPr lang="de-DE" altLang="en-US" sz="1400" dirty="0" err="1">
                <a:latin typeface="Menlo Regular" charset="0"/>
              </a:rPr>
              <a:t>n</a:t>
            </a:r>
            <a:br>
              <a:rPr lang="de-DE" altLang="en-US" sz="1400" dirty="0">
                <a:latin typeface="Menlo Regular" charset="0"/>
              </a:rPr>
            </a:br>
            <a:r>
              <a:rPr lang="de-DE" altLang="en-US" sz="1400" dirty="0">
                <a:latin typeface="Menlo Regular" charset="0"/>
              </a:rPr>
              <a:t>          </a:t>
            </a:r>
            <a:r>
              <a:rPr lang="de-DE" altLang="en-US" sz="1400" dirty="0" err="1">
                <a:latin typeface="Menlo Regular" charset="0"/>
              </a:rPr>
              <a:t>modifies</a:t>
            </a:r>
            <a:r>
              <a:rPr lang="de-DE" altLang="en-US" sz="1400" dirty="0">
                <a:latin typeface="Menlo Regular" charset="0"/>
              </a:rPr>
              <a:t> </a:t>
            </a:r>
            <a:r>
              <a:rPr lang="de-DE" altLang="en-US" sz="1400" dirty="0" err="1">
                <a:latin typeface="Menlo Regular" charset="0"/>
              </a:rPr>
              <a:t>r</a:t>
            </a:r>
            <a:r>
              <a:rPr lang="de-DE" altLang="en-US" sz="1400" dirty="0">
                <a:latin typeface="Menlo Regular" charset="0"/>
              </a:rPr>
              <a:t>, i                     }"""</a:t>
            </a:r>
            <a:br>
              <a:rPr lang="de-DE" altLang="en-US" sz="1400" dirty="0">
                <a:latin typeface="Menlo Regular" charset="0"/>
              </a:rPr>
            </a:br>
            <a:r>
              <a:rPr lang="de-DE" altLang="en-US" sz="1400" dirty="0">
                <a:latin typeface="Menlo Regular" charset="0"/>
              </a:rPr>
              <a:t>    i = i + 1</a:t>
            </a:r>
            <a:br>
              <a:rPr lang="de-DE" altLang="en-US" sz="1400" dirty="0">
                <a:latin typeface="Menlo Regular" charset="0"/>
              </a:rPr>
            </a:br>
            <a:r>
              <a:rPr lang="de-DE" altLang="en-US" sz="1400" dirty="0">
                <a:latin typeface="Menlo Regular" charset="0"/>
              </a:rPr>
              <a:t>    </a:t>
            </a:r>
            <a:r>
              <a:rPr lang="de-DE" altLang="en-US" sz="1400" dirty="0" err="1">
                <a:latin typeface="Menlo Regular" charset="0"/>
              </a:rPr>
              <a:t>r</a:t>
            </a:r>
            <a:r>
              <a:rPr lang="de-DE" altLang="en-US" sz="1400" dirty="0">
                <a:latin typeface="Menlo Regular" charset="0"/>
              </a:rPr>
              <a:t> = </a:t>
            </a:r>
            <a:r>
              <a:rPr lang="de-DE" altLang="en-US" sz="1400" dirty="0" err="1">
                <a:latin typeface="Menlo Regular" charset="0"/>
              </a:rPr>
              <a:t>r</a:t>
            </a:r>
            <a:r>
              <a:rPr lang="de-DE" altLang="en-US" sz="1400" dirty="0">
                <a:latin typeface="Menlo Regular" charset="0"/>
              </a:rPr>
              <a:t> * i</a:t>
            </a:r>
            <a:br>
              <a:rPr lang="de-DE" altLang="en-US" sz="1400" dirty="0">
                <a:latin typeface="Menlo Regular" charset="0"/>
              </a:rPr>
            </a:br>
            <a:r>
              <a:rPr lang="de-DE" altLang="en-US" sz="1400" dirty="0">
                <a:latin typeface="Menlo Regular" charset="0"/>
              </a:rPr>
              <a:t>  }</a:t>
            </a:r>
            <a:br>
              <a:rPr lang="de-DE" altLang="en-US" sz="1400" dirty="0">
                <a:latin typeface="Menlo Regular" charset="0"/>
              </a:rPr>
            </a:br>
            <a:r>
              <a:rPr lang="de-DE" altLang="en-US" sz="1400" dirty="0">
                <a:latin typeface="Menlo Regular" charset="0"/>
              </a:rPr>
              <a:t>  </a:t>
            </a:r>
            <a:r>
              <a:rPr lang="de-DE" altLang="en-US" sz="1400" dirty="0" err="1">
                <a:latin typeface="Menlo Regular" charset="0"/>
              </a:rPr>
              <a:t>return</a:t>
            </a:r>
            <a:r>
              <a:rPr lang="de-DE" altLang="en-US" sz="1400" dirty="0">
                <a:latin typeface="Menlo Regular" charset="0"/>
              </a:rPr>
              <a:t> </a:t>
            </a:r>
            <a:r>
              <a:rPr lang="de-DE" altLang="en-US" sz="1400" dirty="0" err="1">
                <a:latin typeface="Menlo Regular" charset="0"/>
              </a:rPr>
              <a:t>r</a:t>
            </a:r>
            <a:br>
              <a:rPr lang="de-DE" altLang="en-US" sz="1400" dirty="0">
                <a:latin typeface="Menlo Regular" charset="0"/>
              </a:rPr>
            </a:br>
            <a:r>
              <a:rPr lang="en-US" altLang="en-US" sz="1400" dirty="0">
                <a:latin typeface="Menlo Regular" charset="0"/>
              </a:rPr>
              <a:t>}</a:t>
            </a:r>
          </a:p>
        </p:txBody>
      </p:sp>
    </p:spTree>
    <p:extLst>
      <p:ext uri="{BB962C8B-B14F-4D97-AF65-F5344CB8AC3E}">
        <p14:creationId xmlns:p14="http://schemas.microsoft.com/office/powerpoint/2010/main" val="1802567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latin typeface="Menlo" charset="0"/>
                <a:ea typeface="Menlo" charset="0"/>
                <a:cs typeface="Menlo" charset="0"/>
              </a:rPr>
              <a:t>factorial</a:t>
            </a:r>
            <a:r>
              <a:rPr lang="en-US" altLang="en-US" dirty="0"/>
              <a:t> Example</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154113"/>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Proving the loop invariants hold at entry point </a:t>
            </a:r>
            <a:r>
              <a:rPr lang="is-IS" altLang="en-US" sz="2000" dirty="0"/>
              <a:t>…</a:t>
            </a:r>
            <a:r>
              <a:rPr lang="en-US" altLang="en-US" sz="2000" dirty="0"/>
              <a:t> </a:t>
            </a:r>
          </a:p>
        </p:txBody>
      </p:sp>
      <p:sp>
        <p:nvSpPr>
          <p:cNvPr id="28677" name="TextBox 7"/>
          <p:cNvSpPr txBox="1">
            <a:spLocks noChangeArrowheads="1"/>
          </p:cNvSpPr>
          <p:nvPr/>
        </p:nvSpPr>
        <p:spPr bwMode="auto">
          <a:xfrm>
            <a:off x="469900" y="1785938"/>
            <a:ext cx="8356600" cy="4401205"/>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is-IS" altLang="en-US" sz="1400" dirty="0">
                <a:latin typeface="Menlo Regular" charset="0"/>
              </a:rPr>
              <a:t>    …</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fZero</a:t>
            </a:r>
            <a:r>
              <a:rPr lang="en-US" altLang="en-US" sz="1400" dirty="0">
                <a:latin typeface="Menlo Regular" charset="0"/>
              </a:rPr>
              <a:t>. f(0) == 1</a:t>
            </a:r>
            <a:br>
              <a:rPr lang="en-US" altLang="en-US" sz="1400" dirty="0">
                <a:latin typeface="Menlo Regular" charset="0"/>
              </a:rPr>
            </a:br>
            <a:r>
              <a:rPr lang="en-US" altLang="en-US" sz="1400" dirty="0">
                <a:latin typeface="Menlo Regular" charset="0"/>
              </a:rPr>
              <a:t>    </a:t>
            </a:r>
            <a:r>
              <a:rPr lang="is-IS" altLang="en-US" sz="1400" dirty="0">
                <a:latin typeface="Menlo Regular" charset="0"/>
              </a:rPr>
              <a:t>…</a:t>
            </a:r>
          </a:p>
          <a:p>
            <a:pPr eaLnBrk="1" hangingPunct="1"/>
            <a:r>
              <a:rPr lang="en-US" altLang="en-US" sz="1400" dirty="0" err="1">
                <a:latin typeface="Menlo Regular" charset="0"/>
              </a:rPr>
              <a:t>def</a:t>
            </a:r>
            <a:r>
              <a:rPr lang="en-US" altLang="en-US" sz="1400" dirty="0">
                <a:latin typeface="Menlo Regular" charset="0"/>
              </a:rPr>
              <a:t> factorial(n: Z): Z = {</a:t>
            </a:r>
          </a:p>
          <a:p>
            <a:pPr eaLnBrk="1" hangingPunct="1"/>
            <a:r>
              <a:rPr lang="en-US" altLang="en-US" sz="1400" dirty="0">
                <a:latin typeface="Menlo Regular" charset="0"/>
              </a:rPr>
              <a:t>  l"""{ requires n ≥ 0</a:t>
            </a:r>
            <a:br>
              <a:rPr lang="en-US" altLang="en-US" sz="1400" dirty="0">
                <a:latin typeface="Menlo Regular" charset="0"/>
              </a:rPr>
            </a:br>
            <a:r>
              <a:rPr lang="en-US" altLang="en-US" sz="1400" dirty="0">
                <a:latin typeface="Menlo Regular" charset="0"/>
              </a:rPr>
              <a:t>        ensures result == f(n)                       }"""</a:t>
            </a:r>
            <a:br>
              <a:rPr lang="en-US" altLang="en-US" sz="1400" dirty="0">
                <a:latin typeface="Menlo Regular" charset="0"/>
              </a:rPr>
            </a:br>
            <a:r>
              <a:rPr lang="en-US" altLang="en-US" sz="1400" dirty="0">
                <a:latin typeface="Menlo Regular" charset="0"/>
              </a:rPr>
              <a:t> </a:t>
            </a:r>
            <a:r>
              <a:rPr lang="de-DE" altLang="en-US" sz="1400" dirty="0">
                <a:latin typeface="Menlo Regular" charset="0"/>
              </a:rPr>
              <a:t> </a:t>
            </a:r>
            <a:r>
              <a:rPr lang="de-DE" altLang="en-US" sz="1400" dirty="0" err="1">
                <a:latin typeface="Menlo Regular" charset="0"/>
              </a:rPr>
              <a:t>var</a:t>
            </a:r>
            <a:r>
              <a:rPr lang="de-DE" altLang="en-US" sz="1400" dirty="0">
                <a:latin typeface="Menlo Regular" charset="0"/>
              </a:rPr>
              <a:t> </a:t>
            </a:r>
            <a:r>
              <a:rPr lang="de-DE" altLang="en-US" sz="1400" dirty="0" err="1">
                <a:latin typeface="Menlo Regular" charset="0"/>
              </a:rPr>
              <a:t>r</a:t>
            </a:r>
            <a:r>
              <a:rPr lang="de-DE" altLang="en-US" sz="1400" dirty="0">
                <a:latin typeface="Menlo Regular" charset="0"/>
              </a:rPr>
              <a:t>: Z = 1</a:t>
            </a:r>
            <a:br>
              <a:rPr lang="de-DE" altLang="en-US" sz="1400" dirty="0">
                <a:latin typeface="Menlo Regular" charset="0"/>
              </a:rPr>
            </a:br>
            <a:r>
              <a:rPr lang="de-DE" altLang="en-US" sz="1400" dirty="0">
                <a:latin typeface="Menlo Regular" charset="0"/>
              </a:rPr>
              <a:t>  </a:t>
            </a:r>
            <a:r>
              <a:rPr lang="de-DE" altLang="en-US" sz="1400" dirty="0" err="1">
                <a:latin typeface="Menlo Regular" charset="0"/>
              </a:rPr>
              <a:t>var</a:t>
            </a:r>
            <a:r>
              <a:rPr lang="de-DE" altLang="en-US" sz="1400" dirty="0">
                <a:latin typeface="Menlo Regular" charset="0"/>
              </a:rPr>
              <a:t> i: Z = 0</a:t>
            </a:r>
          </a:p>
          <a:p>
            <a:pPr eaLnBrk="1" hangingPunct="1"/>
            <a:br>
              <a:rPr lang="de-DE" altLang="en-US" sz="1400" dirty="0">
                <a:latin typeface="Menlo Regular" charset="0"/>
              </a:rPr>
            </a:br>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r>
              <a:rPr lang="de-DE" altLang="en-US" sz="1400" dirty="0">
                <a:latin typeface="Menlo Regular" charset="0"/>
              </a:rPr>
              <a:t>  </a:t>
            </a:r>
            <a:r>
              <a:rPr lang="de-DE" altLang="en-US" sz="1400" dirty="0" err="1">
                <a:latin typeface="Menlo Regular" charset="0"/>
              </a:rPr>
              <a:t>while</a:t>
            </a:r>
            <a:r>
              <a:rPr lang="de-DE" altLang="en-US" sz="1400" dirty="0">
                <a:latin typeface="Menlo Regular" charset="0"/>
              </a:rPr>
              <a:t> (i &lt; </a:t>
            </a:r>
            <a:r>
              <a:rPr lang="de-DE" altLang="en-US" sz="1400" dirty="0" err="1">
                <a:latin typeface="Menlo Regular" charset="0"/>
              </a:rPr>
              <a:t>n</a:t>
            </a:r>
            <a:r>
              <a:rPr lang="de-DE" altLang="en-US" sz="1400" dirty="0">
                <a:latin typeface="Menlo Regular" charset="0"/>
              </a:rPr>
              <a:t>) {</a:t>
            </a:r>
            <a:br>
              <a:rPr lang="de-DE" altLang="en-US" sz="1400" dirty="0">
                <a:latin typeface="Menlo Regular" charset="0"/>
              </a:rPr>
            </a:br>
            <a:r>
              <a:rPr lang="de-DE" altLang="en-US" sz="1400" dirty="0">
                <a:latin typeface="Menlo Regular" charset="0"/>
              </a:rPr>
              <a:t>    l"""{ invariant </a:t>
            </a:r>
            <a:r>
              <a:rPr lang="de-DE" altLang="en-US" sz="1400" dirty="0" err="1">
                <a:latin typeface="Menlo Regular" charset="0"/>
              </a:rPr>
              <a:t>r</a:t>
            </a:r>
            <a:r>
              <a:rPr lang="de-DE" altLang="en-US" sz="1400" dirty="0">
                <a:latin typeface="Menlo Regular" charset="0"/>
              </a:rPr>
              <a:t> == f(i)</a:t>
            </a:r>
            <a:br>
              <a:rPr lang="de-DE" altLang="en-US" sz="1400" dirty="0">
                <a:latin typeface="Menlo Regular" charset="0"/>
              </a:rPr>
            </a:br>
            <a:r>
              <a:rPr lang="de-DE" altLang="en-US" sz="1400" dirty="0">
                <a:latin typeface="Menlo Regular" charset="0"/>
              </a:rPr>
              <a:t>                    i ≥ 0</a:t>
            </a:r>
            <a:br>
              <a:rPr lang="de-DE" altLang="en-US" sz="1400" dirty="0">
                <a:latin typeface="Menlo Regular" charset="0"/>
              </a:rPr>
            </a:br>
            <a:r>
              <a:rPr lang="de-DE" altLang="en-US" sz="1400" dirty="0">
                <a:latin typeface="Menlo Regular" charset="0"/>
              </a:rPr>
              <a:t>                    i ≤ </a:t>
            </a:r>
            <a:r>
              <a:rPr lang="de-DE" altLang="en-US" sz="1400" dirty="0" err="1">
                <a:latin typeface="Menlo Regular" charset="0"/>
              </a:rPr>
              <a:t>n</a:t>
            </a:r>
            <a:br>
              <a:rPr lang="de-DE" altLang="en-US" sz="1400" dirty="0">
                <a:latin typeface="Menlo Regular" charset="0"/>
              </a:rPr>
            </a:br>
            <a:r>
              <a:rPr lang="de-DE" altLang="en-US" sz="1400" dirty="0">
                <a:latin typeface="Menlo Regular" charset="0"/>
              </a:rPr>
              <a:t> </a:t>
            </a:r>
            <a:r>
              <a:rPr lang="is-IS" altLang="en-US" sz="1400" dirty="0">
                <a:latin typeface="Menlo Regular" charset="0"/>
              </a:rPr>
              <a:t>…</a:t>
            </a:r>
            <a:endParaRPr lang="en-US" altLang="en-US" sz="1400" dirty="0">
              <a:latin typeface="Menlo Regular" charset="0"/>
            </a:endParaRPr>
          </a:p>
        </p:txBody>
      </p:sp>
      <p:sp>
        <p:nvSpPr>
          <p:cNvPr id="3" name="Rectangle 2"/>
          <p:cNvSpPr/>
          <p:nvPr/>
        </p:nvSpPr>
        <p:spPr>
          <a:xfrm>
            <a:off x="485802" y="3507119"/>
            <a:ext cx="6309360" cy="1969770"/>
          </a:xfrm>
          <a:prstGeom prst="rect">
            <a:avLst/>
          </a:prstGeom>
        </p:spPr>
        <p:txBody>
          <a:bodyPr wrap="square">
            <a:spAutoFit/>
          </a:bodyPr>
          <a:lstStyle/>
          <a:p>
            <a:r>
              <a:rPr lang="de-DE" altLang="en-US" sz="1400" dirty="0">
                <a:solidFill>
                  <a:srgbClr val="000000"/>
                </a:solidFill>
                <a:latin typeface="Menlo Regular" charset="0"/>
              </a:rPr>
              <a:t>  l"""{ 1. </a:t>
            </a:r>
            <a:r>
              <a:rPr lang="de-DE" altLang="en-US" sz="1400" dirty="0" err="1">
                <a:solidFill>
                  <a:srgbClr val="000000"/>
                </a:solidFill>
                <a:latin typeface="Menlo Regular" charset="0"/>
              </a:rPr>
              <a:t>r</a:t>
            </a:r>
            <a:r>
              <a:rPr lang="de-DE" altLang="en-US" sz="1400" dirty="0">
                <a:solidFill>
                  <a:srgbClr val="000000"/>
                </a:solidFill>
                <a:latin typeface="Menlo Regular" charset="0"/>
              </a:rPr>
              <a:t> == 1                      </a:t>
            </a:r>
            <a:r>
              <a:rPr lang="de-DE" altLang="en-US" sz="1400" dirty="0" err="1">
                <a:solidFill>
                  <a:srgbClr val="000000"/>
                </a:solidFill>
                <a:latin typeface="Menlo Regular" charset="0"/>
              </a:rPr>
              <a:t>premise</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2. i == 0                      </a:t>
            </a:r>
            <a:r>
              <a:rPr lang="de-DE" altLang="en-US" sz="1400" dirty="0" err="1">
                <a:solidFill>
                  <a:srgbClr val="000000"/>
                </a:solidFill>
                <a:latin typeface="Menlo Regular" charset="0"/>
              </a:rPr>
              <a:t>premise</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3. </a:t>
            </a:r>
            <a:r>
              <a:rPr lang="de-DE" altLang="en-US" sz="1400" dirty="0" err="1">
                <a:solidFill>
                  <a:srgbClr val="000000"/>
                </a:solidFill>
                <a:latin typeface="Menlo Regular" charset="0"/>
              </a:rPr>
              <a:t>n</a:t>
            </a:r>
            <a:r>
              <a:rPr lang="de-DE" altLang="en-US" sz="1400" dirty="0">
                <a:solidFill>
                  <a:srgbClr val="000000"/>
                </a:solidFill>
                <a:latin typeface="Menlo Regular" charset="0"/>
              </a:rPr>
              <a:t> ≥ 0                       </a:t>
            </a:r>
            <a:r>
              <a:rPr lang="de-DE" altLang="en-US" sz="1400" dirty="0" err="1">
                <a:solidFill>
                  <a:srgbClr val="000000"/>
                </a:solidFill>
                <a:latin typeface="Menlo Regular" charset="0"/>
              </a:rPr>
              <a:t>premise</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4. f(0) == 1                   </a:t>
            </a:r>
            <a:r>
              <a:rPr lang="de-DE" altLang="en-US" sz="1400" dirty="0" err="1">
                <a:solidFill>
                  <a:srgbClr val="000000"/>
                </a:solidFill>
                <a:latin typeface="Menlo Regular" charset="0"/>
              </a:rPr>
              <a:t>fact</a:t>
            </a:r>
            <a:r>
              <a:rPr lang="de-DE" altLang="en-US" sz="1400" dirty="0">
                <a:solidFill>
                  <a:srgbClr val="000000"/>
                </a:solidFill>
                <a:latin typeface="Menlo Regular" charset="0"/>
              </a:rPr>
              <a:t> </a:t>
            </a:r>
            <a:r>
              <a:rPr lang="de-DE" altLang="en-US" sz="1400" dirty="0" err="1">
                <a:solidFill>
                  <a:srgbClr val="000000"/>
                </a:solidFill>
                <a:latin typeface="Menlo Regular" charset="0"/>
              </a:rPr>
              <a:t>fZero</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5. </a:t>
            </a:r>
            <a:r>
              <a:rPr lang="de-DE" altLang="en-US" sz="1400" dirty="0" err="1">
                <a:solidFill>
                  <a:srgbClr val="000000"/>
                </a:solidFill>
                <a:latin typeface="Menlo Regular" charset="0"/>
              </a:rPr>
              <a:t>r</a:t>
            </a:r>
            <a:r>
              <a:rPr lang="de-DE" altLang="en-US" sz="1400" dirty="0">
                <a:solidFill>
                  <a:srgbClr val="000000"/>
                </a:solidFill>
                <a:latin typeface="Menlo Regular" charset="0"/>
              </a:rPr>
              <a:t> == f(i)                   </a:t>
            </a:r>
            <a:r>
              <a:rPr lang="de-DE" altLang="en-US" sz="1400" dirty="0" err="1">
                <a:solidFill>
                  <a:srgbClr val="000000"/>
                </a:solidFill>
                <a:latin typeface="Menlo Regular" charset="0"/>
              </a:rPr>
              <a:t>algebra</a:t>
            </a:r>
            <a:r>
              <a:rPr lang="de-DE" altLang="en-US" sz="1400" dirty="0">
                <a:solidFill>
                  <a:srgbClr val="000000"/>
                </a:solidFill>
                <a:latin typeface="Menlo Regular" charset="0"/>
              </a:rPr>
              <a:t> 1 2 4</a:t>
            </a:r>
          </a:p>
          <a:p>
            <a:r>
              <a:rPr lang="de-DE" altLang="en-US" sz="1400" dirty="0">
                <a:solidFill>
                  <a:srgbClr val="000000"/>
                </a:solidFill>
                <a:latin typeface="Menlo Regular" charset="0"/>
              </a:rPr>
              <a:t>        6. i ≥ 0                       </a:t>
            </a:r>
            <a:r>
              <a:rPr lang="de-DE" altLang="en-US" sz="1400" dirty="0" err="1">
                <a:solidFill>
                  <a:srgbClr val="000000"/>
                </a:solidFill>
                <a:latin typeface="Menlo Regular" charset="0"/>
              </a:rPr>
              <a:t>algebra</a:t>
            </a:r>
            <a:r>
              <a:rPr lang="de-DE" altLang="en-US" sz="1400" dirty="0">
                <a:solidFill>
                  <a:srgbClr val="000000"/>
                </a:solidFill>
                <a:latin typeface="Menlo Regular" charset="0"/>
              </a:rPr>
              <a:t> 2</a:t>
            </a:r>
          </a:p>
          <a:p>
            <a:r>
              <a:rPr lang="de-DE" altLang="en-US" sz="1400" dirty="0">
                <a:solidFill>
                  <a:srgbClr val="000000"/>
                </a:solidFill>
                <a:latin typeface="Menlo Regular" charset="0"/>
              </a:rPr>
              <a:t>        7. i ≤ </a:t>
            </a:r>
            <a:r>
              <a:rPr lang="de-DE" altLang="en-US" sz="1400" dirty="0" err="1">
                <a:solidFill>
                  <a:srgbClr val="000000"/>
                </a:solidFill>
                <a:latin typeface="Menlo Regular" charset="0"/>
              </a:rPr>
              <a:t>n</a:t>
            </a:r>
            <a:r>
              <a:rPr lang="de-DE" altLang="en-US" sz="1400" dirty="0">
                <a:solidFill>
                  <a:srgbClr val="000000"/>
                </a:solidFill>
                <a:latin typeface="Menlo Regular" charset="0"/>
              </a:rPr>
              <a:t>                       </a:t>
            </a:r>
            <a:r>
              <a:rPr lang="de-DE" altLang="en-US" sz="1400" dirty="0" err="1">
                <a:solidFill>
                  <a:srgbClr val="000000"/>
                </a:solidFill>
                <a:latin typeface="Menlo Regular" charset="0"/>
              </a:rPr>
              <a:t>algebra</a:t>
            </a:r>
            <a:r>
              <a:rPr lang="de-DE" altLang="en-US" sz="1400" dirty="0">
                <a:solidFill>
                  <a:srgbClr val="000000"/>
                </a:solidFill>
                <a:latin typeface="Menlo Regular" charset="0"/>
              </a:rPr>
              <a:t> 3 2   }"""</a:t>
            </a:r>
            <a:br>
              <a:rPr lang="de-DE" altLang="en-US" sz="1400" dirty="0">
                <a:solidFill>
                  <a:srgbClr val="000000"/>
                </a:solidFill>
                <a:latin typeface="Menlo Regular" charset="0"/>
              </a:rPr>
            </a:br>
            <a:endParaRPr lang="en-US" dirty="0"/>
          </a:p>
        </p:txBody>
      </p:sp>
    </p:spTree>
    <p:extLst>
      <p:ext uri="{BB962C8B-B14F-4D97-AF65-F5344CB8AC3E}">
        <p14:creationId xmlns:p14="http://schemas.microsoft.com/office/powerpoint/2010/main" val="140228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tLang="en-US" sz="4000" dirty="0"/>
              <a:t>Loop Invariants – Why They Work</a:t>
            </a:r>
          </a:p>
        </p:txBody>
      </p:sp>
      <p:sp>
        <p:nvSpPr>
          <p:cNvPr id="31" name="Content Placeholder 30"/>
          <p:cNvSpPr>
            <a:spLocks noGrp="1"/>
          </p:cNvSpPr>
          <p:nvPr>
            <p:ph idx="1"/>
          </p:nvPr>
        </p:nvSpPr>
        <p:spPr>
          <a:xfrm>
            <a:off x="393699" y="2279176"/>
            <a:ext cx="8623079" cy="1175224"/>
          </a:xfrm>
        </p:spPr>
        <p:txBody>
          <a:bodyPr/>
          <a:lstStyle/>
          <a:p>
            <a:r>
              <a:rPr lang="en-US" altLang="en-US" sz="1800" b="1" dirty="0"/>
              <a:t>Why do we get to assume I at Point 4?  </a:t>
            </a:r>
            <a:r>
              <a:rPr lang="en-US" altLang="en-US" sz="1800" dirty="0"/>
              <a:t>There are two ways to exit loop: (a) skip completely because test condition is true at beginning, (b) do the loop some number of times (can’t tell exactly), then exit)</a:t>
            </a:r>
          </a:p>
          <a:p>
            <a:r>
              <a:rPr lang="en-US" altLang="en-US" sz="1800" dirty="0"/>
              <a:t>By appropriately applying the loop invariant concept, no matter which way we exit the loop, the invariant will hold</a:t>
            </a:r>
          </a:p>
        </p:txBody>
      </p:sp>
      <p:sp>
        <p:nvSpPr>
          <p:cNvPr id="41987" name="Footer Placeholder 2"/>
          <p:cNvSpPr>
            <a:spLocks noGrp="1"/>
          </p:cNvSpPr>
          <p:nvPr>
            <p:ph type="ftr" sz="quarter" idx="10"/>
          </p:nvPr>
        </p:nvSpPr>
        <p:spPr/>
        <p:txBody>
          <a:bodyPr/>
          <a:lstStyle/>
          <a:p>
            <a:pPr>
              <a:defRPr/>
            </a:pPr>
            <a:r>
              <a:rPr lang="en-US">
                <a:latin typeface="Tahoma" pitchFamily="4" charset="0"/>
              </a:rPr>
              <a:t>CIS 301 --- Program Logic - Conditionals and Loops</a:t>
            </a:r>
          </a:p>
        </p:txBody>
      </p:sp>
      <p:sp>
        <p:nvSpPr>
          <p:cNvPr id="33796" name="Text Box 4"/>
          <p:cNvSpPr txBox="1">
            <a:spLocks noChangeArrowheads="1"/>
          </p:cNvSpPr>
          <p:nvPr/>
        </p:nvSpPr>
        <p:spPr bwMode="auto">
          <a:xfrm>
            <a:off x="373063" y="1166813"/>
            <a:ext cx="8402637" cy="1015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dirty="0"/>
              <a:t>Since we don’t know how many times the loop will execute, we need to establish a property that summarizes its behavior and gives us knowledge about the loop ”no matter what happens”</a:t>
            </a:r>
          </a:p>
        </p:txBody>
      </p:sp>
      <p:sp>
        <p:nvSpPr>
          <p:cNvPr id="33797" name="TextBox 5"/>
          <p:cNvSpPr txBox="1">
            <a:spLocks noChangeArrowheads="1"/>
          </p:cNvSpPr>
          <p:nvPr/>
        </p:nvSpPr>
        <p:spPr bwMode="auto">
          <a:xfrm>
            <a:off x="4381500" y="4394200"/>
            <a:ext cx="1383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400" dirty="0"/>
              <a:t>while (e)</a:t>
            </a:r>
          </a:p>
        </p:txBody>
      </p:sp>
      <p:sp>
        <p:nvSpPr>
          <p:cNvPr id="33798" name="TextBox 6"/>
          <p:cNvSpPr txBox="1">
            <a:spLocks noChangeArrowheads="1"/>
          </p:cNvSpPr>
          <p:nvPr/>
        </p:nvSpPr>
        <p:spPr bwMode="auto">
          <a:xfrm>
            <a:off x="4800600" y="5308600"/>
            <a:ext cx="369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400"/>
              <a:t>C</a:t>
            </a:r>
          </a:p>
        </p:txBody>
      </p:sp>
      <p:sp>
        <p:nvSpPr>
          <p:cNvPr id="33799" name="Down Arrow 7"/>
          <p:cNvSpPr>
            <a:spLocks noChangeArrowheads="1"/>
          </p:cNvSpPr>
          <p:nvPr/>
        </p:nvSpPr>
        <p:spPr bwMode="auto">
          <a:xfrm>
            <a:off x="4775200" y="4838700"/>
            <a:ext cx="469900" cy="520700"/>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9" name="Bent Arrow 8"/>
          <p:cNvSpPr/>
          <p:nvPr/>
        </p:nvSpPr>
        <p:spPr bwMode="auto">
          <a:xfrm rot="10800000">
            <a:off x="4089400" y="5778500"/>
            <a:ext cx="965200" cy="546100"/>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33801" name="Down Arrow 9"/>
          <p:cNvSpPr>
            <a:spLocks noChangeArrowheads="1"/>
          </p:cNvSpPr>
          <p:nvPr/>
        </p:nvSpPr>
        <p:spPr bwMode="auto">
          <a:xfrm>
            <a:off x="4787900" y="3563007"/>
            <a:ext cx="469900" cy="869293"/>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11" name="Bent Arrow 10"/>
          <p:cNvSpPr/>
          <p:nvPr/>
        </p:nvSpPr>
        <p:spPr bwMode="auto">
          <a:xfrm>
            <a:off x="3784600" y="4483100"/>
            <a:ext cx="609600" cy="1765300"/>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12" name="Bent Arrow 11"/>
          <p:cNvSpPr/>
          <p:nvPr/>
        </p:nvSpPr>
        <p:spPr bwMode="auto">
          <a:xfrm rot="5400000">
            <a:off x="5537200" y="4724400"/>
            <a:ext cx="1060450" cy="704850"/>
          </a:xfrm>
          <a:prstGeom prst="bentArrow">
            <a:avLst>
              <a:gd name="adj1" fmla="val 34302"/>
              <a:gd name="adj2" fmla="val 28731"/>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13" name="TextBox 12"/>
          <p:cNvSpPr txBox="1">
            <a:spLocks noChangeArrowheads="1"/>
          </p:cNvSpPr>
          <p:nvPr/>
        </p:nvSpPr>
        <p:spPr bwMode="auto">
          <a:xfrm>
            <a:off x="4233479" y="3728983"/>
            <a:ext cx="1248034" cy="27699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b="1" dirty="0"/>
              <a:t>1: </a:t>
            </a:r>
            <a:r>
              <a:rPr lang="en-US" altLang="en-US" sz="1200" dirty="0"/>
              <a:t>Guarantee: I</a:t>
            </a:r>
          </a:p>
        </p:txBody>
      </p:sp>
      <p:sp>
        <p:nvSpPr>
          <p:cNvPr id="14" name="TextBox 13"/>
          <p:cNvSpPr txBox="1">
            <a:spLocks noChangeArrowheads="1"/>
          </p:cNvSpPr>
          <p:nvPr/>
        </p:nvSpPr>
        <p:spPr bwMode="auto">
          <a:xfrm>
            <a:off x="4501060" y="4813300"/>
            <a:ext cx="958917" cy="25391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050" b="1" dirty="0"/>
              <a:t>2:</a:t>
            </a:r>
            <a:r>
              <a:rPr lang="en-US" altLang="en-US" sz="1050" dirty="0"/>
              <a:t> Assume: I</a:t>
            </a:r>
          </a:p>
        </p:txBody>
      </p:sp>
      <p:sp>
        <p:nvSpPr>
          <p:cNvPr id="15" name="TextBox 14"/>
          <p:cNvSpPr txBox="1">
            <a:spLocks noChangeArrowheads="1"/>
          </p:cNvSpPr>
          <p:nvPr/>
        </p:nvSpPr>
        <p:spPr bwMode="auto">
          <a:xfrm>
            <a:off x="4564117" y="5835431"/>
            <a:ext cx="1251240" cy="27699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b="1" dirty="0"/>
              <a:t>3:</a:t>
            </a:r>
            <a:r>
              <a:rPr lang="en-US" altLang="en-US" sz="1200" dirty="0"/>
              <a:t> Guarantee: I</a:t>
            </a:r>
          </a:p>
        </p:txBody>
      </p:sp>
      <p:sp>
        <p:nvSpPr>
          <p:cNvPr id="16" name="TextBox 15"/>
          <p:cNvSpPr txBox="1">
            <a:spLocks noChangeArrowheads="1"/>
          </p:cNvSpPr>
          <p:nvPr/>
        </p:nvSpPr>
        <p:spPr bwMode="auto">
          <a:xfrm>
            <a:off x="5735576" y="4880741"/>
            <a:ext cx="1075936" cy="27699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b="1" dirty="0"/>
              <a:t>4:</a:t>
            </a:r>
            <a:r>
              <a:rPr lang="en-US" altLang="en-US" sz="1200" dirty="0"/>
              <a:t> Assume: I</a:t>
            </a:r>
          </a:p>
        </p:txBody>
      </p:sp>
      <p:sp>
        <p:nvSpPr>
          <p:cNvPr id="17" name="Curved Right Arrow 16"/>
          <p:cNvSpPr>
            <a:spLocks noChangeArrowheads="1"/>
          </p:cNvSpPr>
          <p:nvPr/>
        </p:nvSpPr>
        <p:spPr bwMode="auto">
          <a:xfrm>
            <a:off x="4165600" y="5003800"/>
            <a:ext cx="355600" cy="965200"/>
          </a:xfrm>
          <a:prstGeom prst="curvedRightArrow">
            <a:avLst>
              <a:gd name="adj1" fmla="val 24994"/>
              <a:gd name="adj2" fmla="val 50001"/>
              <a:gd name="adj3" fmla="val 25000"/>
            </a:avLst>
          </a:prstGeom>
          <a:solidFill>
            <a:schemeClr val="accent1"/>
          </a:solidFill>
          <a:ln w="9525">
            <a:solidFill>
              <a:schemeClr val="tx1"/>
            </a:solidFill>
            <a:miter lim="800000"/>
            <a:headEnd/>
            <a:tailEnd/>
          </a:ln>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32" name="Oval 31">
            <a:extLst>
              <a:ext uri="{FF2B5EF4-FFF2-40B4-BE49-F238E27FC236}">
                <a16:creationId xmlns:a16="http://schemas.microsoft.com/office/drawing/2014/main" id="{4D4BC79B-DFDC-E549-AA2A-0AA122BC778E}"/>
              </a:ext>
            </a:extLst>
          </p:cNvPr>
          <p:cNvSpPr/>
          <p:nvPr/>
        </p:nvSpPr>
        <p:spPr bwMode="auto">
          <a:xfrm>
            <a:off x="5306292" y="4017818"/>
            <a:ext cx="443345" cy="360219"/>
          </a:xfrm>
          <a:prstGeom prst="ellipse">
            <a:avLst/>
          </a:prstGeom>
          <a:solidFill>
            <a:srgbClr val="FFFF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104" charset="0"/>
              </a:rPr>
              <a:t>a</a:t>
            </a:r>
          </a:p>
        </p:txBody>
      </p:sp>
      <p:sp>
        <p:nvSpPr>
          <p:cNvPr id="33" name="Oval 32">
            <a:extLst>
              <a:ext uri="{FF2B5EF4-FFF2-40B4-BE49-F238E27FC236}">
                <a16:creationId xmlns:a16="http://schemas.microsoft.com/office/drawing/2014/main" id="{1D568B91-DAB5-8C4E-9061-539AA1B5DDAA}"/>
              </a:ext>
            </a:extLst>
          </p:cNvPr>
          <p:cNvSpPr/>
          <p:nvPr/>
        </p:nvSpPr>
        <p:spPr bwMode="auto">
          <a:xfrm>
            <a:off x="3948546" y="4294909"/>
            <a:ext cx="443345" cy="360219"/>
          </a:xfrm>
          <a:prstGeom prst="ellipse">
            <a:avLst/>
          </a:prstGeom>
          <a:solidFill>
            <a:srgbClr val="FFFF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ahoma" pitchFamily="-104" charset="0"/>
              </a:rPr>
              <a:t>b</a:t>
            </a:r>
            <a:endParaRPr kumimoji="0" lang="en-US" sz="2400" b="0" i="0" u="none" strike="noStrike" cap="none" normalizeH="0" baseline="0" dirty="0">
              <a:ln>
                <a:noFill/>
              </a:ln>
              <a:solidFill>
                <a:schemeClr val="tx1"/>
              </a:solidFill>
              <a:effectLst/>
              <a:latin typeface="Tahoma" pitchFamily="-104" charset="0"/>
            </a:endParaRPr>
          </a:p>
        </p:txBody>
      </p:sp>
      <p:grpSp>
        <p:nvGrpSpPr>
          <p:cNvPr id="7" name="Group 6">
            <a:extLst>
              <a:ext uri="{FF2B5EF4-FFF2-40B4-BE49-F238E27FC236}">
                <a16:creationId xmlns:a16="http://schemas.microsoft.com/office/drawing/2014/main" id="{C45BFFAA-D9F4-3145-8BB5-8C4865C2C434}"/>
              </a:ext>
            </a:extLst>
          </p:cNvPr>
          <p:cNvGrpSpPr/>
          <p:nvPr/>
        </p:nvGrpSpPr>
        <p:grpSpPr>
          <a:xfrm>
            <a:off x="5615708" y="3783004"/>
            <a:ext cx="3296228" cy="1082382"/>
            <a:chOff x="5615708" y="3783004"/>
            <a:chExt cx="3296228" cy="1082382"/>
          </a:xfrm>
        </p:grpSpPr>
        <p:sp>
          <p:nvSpPr>
            <p:cNvPr id="29" name="Text Box 12"/>
            <p:cNvSpPr txBox="1">
              <a:spLocks noChangeArrowheads="1"/>
            </p:cNvSpPr>
            <p:nvPr/>
          </p:nvSpPr>
          <p:spPr bwMode="auto">
            <a:xfrm>
              <a:off x="6789449" y="3783004"/>
              <a:ext cx="2122487" cy="954107"/>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If we exit due to </a:t>
              </a:r>
              <a:r>
                <a:rPr lang="en-US" altLang="en-US" sz="1400" b="1" i="1" dirty="0"/>
                <a:t>(a)</a:t>
              </a:r>
              <a:r>
                <a:rPr lang="en-US" altLang="en-US" sz="1400" i="1" dirty="0"/>
                <a:t>, then invariant will hold at </a:t>
              </a:r>
              <a:r>
                <a:rPr lang="en-US" altLang="en-US" sz="1400" b="1" i="1" dirty="0"/>
                <a:t>Point 4 </a:t>
              </a:r>
              <a:r>
                <a:rPr lang="en-US" altLang="en-US" sz="1400" i="1" dirty="0"/>
                <a:t>because we proved it at </a:t>
              </a:r>
              <a:r>
                <a:rPr lang="en-US" altLang="en-US" sz="1400" b="1" i="1" dirty="0"/>
                <a:t>Point 1</a:t>
              </a:r>
            </a:p>
          </p:txBody>
        </p:sp>
        <p:sp>
          <p:nvSpPr>
            <p:cNvPr id="33815" name="Line 13"/>
            <p:cNvSpPr>
              <a:spLocks noChangeShapeType="1"/>
            </p:cNvSpPr>
            <p:nvPr/>
          </p:nvSpPr>
          <p:spPr bwMode="auto">
            <a:xfrm flipH="1" flipV="1">
              <a:off x="5615708" y="3881713"/>
              <a:ext cx="1159164" cy="357777"/>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34" name="Line 13">
              <a:extLst>
                <a:ext uri="{FF2B5EF4-FFF2-40B4-BE49-F238E27FC236}">
                  <a16:creationId xmlns:a16="http://schemas.microsoft.com/office/drawing/2014/main" id="{484E92A8-3C81-334C-9C57-0ED02D983A1A}"/>
                </a:ext>
              </a:extLst>
            </p:cNvPr>
            <p:cNvSpPr>
              <a:spLocks noChangeShapeType="1"/>
            </p:cNvSpPr>
            <p:nvPr/>
          </p:nvSpPr>
          <p:spPr bwMode="auto">
            <a:xfrm flipH="1">
              <a:off x="6419272" y="4364182"/>
              <a:ext cx="355601" cy="501204"/>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grpSp>
        <p:nvGrpSpPr>
          <p:cNvPr id="8" name="Group 7">
            <a:extLst>
              <a:ext uri="{FF2B5EF4-FFF2-40B4-BE49-F238E27FC236}">
                <a16:creationId xmlns:a16="http://schemas.microsoft.com/office/drawing/2014/main" id="{2C1DBD2F-5CA1-3245-92A0-2204A414AA19}"/>
              </a:ext>
            </a:extLst>
          </p:cNvPr>
          <p:cNvGrpSpPr/>
          <p:nvPr/>
        </p:nvGrpSpPr>
        <p:grpSpPr>
          <a:xfrm>
            <a:off x="679595" y="4337186"/>
            <a:ext cx="5125459" cy="1689540"/>
            <a:chOff x="679595" y="4337186"/>
            <a:chExt cx="5125459" cy="1689540"/>
          </a:xfrm>
        </p:grpSpPr>
        <p:sp>
          <p:nvSpPr>
            <p:cNvPr id="35" name="Text Box 12">
              <a:extLst>
                <a:ext uri="{FF2B5EF4-FFF2-40B4-BE49-F238E27FC236}">
                  <a16:creationId xmlns:a16="http://schemas.microsoft.com/office/drawing/2014/main" id="{FCD0952E-B6F2-B246-9390-82394BCF233C}"/>
                </a:ext>
              </a:extLst>
            </p:cNvPr>
            <p:cNvSpPr txBox="1">
              <a:spLocks noChangeArrowheads="1"/>
            </p:cNvSpPr>
            <p:nvPr/>
          </p:nvSpPr>
          <p:spPr bwMode="auto">
            <a:xfrm>
              <a:off x="679595" y="4337186"/>
              <a:ext cx="2122487" cy="954107"/>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If we exit due to </a:t>
              </a:r>
              <a:r>
                <a:rPr lang="en-US" altLang="en-US" sz="1400" b="1" i="1" dirty="0"/>
                <a:t>(b)</a:t>
              </a:r>
              <a:r>
                <a:rPr lang="en-US" altLang="en-US" sz="1400" i="1" dirty="0"/>
                <a:t>, then invariant will hold at </a:t>
              </a:r>
              <a:r>
                <a:rPr lang="en-US" altLang="en-US" sz="1400" b="1" i="1" dirty="0"/>
                <a:t>Point 4 </a:t>
              </a:r>
              <a:r>
                <a:rPr lang="en-US" altLang="en-US" sz="1400" i="1" dirty="0"/>
                <a:t>because we proved it at </a:t>
              </a:r>
              <a:r>
                <a:rPr lang="en-US" altLang="en-US" sz="1400" b="1" i="1" dirty="0"/>
                <a:t>Point 3</a:t>
              </a:r>
            </a:p>
          </p:txBody>
        </p:sp>
        <p:sp>
          <p:nvSpPr>
            <p:cNvPr id="36" name="Line 13">
              <a:extLst>
                <a:ext uri="{FF2B5EF4-FFF2-40B4-BE49-F238E27FC236}">
                  <a16:creationId xmlns:a16="http://schemas.microsoft.com/office/drawing/2014/main" id="{DB77DF84-F180-B74F-975A-95A2A6709BA4}"/>
                </a:ext>
              </a:extLst>
            </p:cNvPr>
            <p:cNvSpPr>
              <a:spLocks noChangeShapeType="1"/>
            </p:cNvSpPr>
            <p:nvPr/>
          </p:nvSpPr>
          <p:spPr bwMode="auto">
            <a:xfrm flipH="1" flipV="1">
              <a:off x="2830943" y="4879240"/>
              <a:ext cx="2974111" cy="205377"/>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37" name="Line 13">
              <a:extLst>
                <a:ext uri="{FF2B5EF4-FFF2-40B4-BE49-F238E27FC236}">
                  <a16:creationId xmlns:a16="http://schemas.microsoft.com/office/drawing/2014/main" id="{67A9ECF1-7975-E64D-B8E6-333D10F69704}"/>
                </a:ext>
              </a:extLst>
            </p:cNvPr>
            <p:cNvSpPr>
              <a:spLocks noChangeShapeType="1"/>
            </p:cNvSpPr>
            <p:nvPr/>
          </p:nvSpPr>
          <p:spPr bwMode="auto">
            <a:xfrm flipH="1" flipV="1">
              <a:off x="2733962" y="5225603"/>
              <a:ext cx="1796474" cy="801123"/>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Tree>
    <p:extLst>
      <p:ext uri="{BB962C8B-B14F-4D97-AF65-F5344CB8AC3E}">
        <p14:creationId xmlns:p14="http://schemas.microsoft.com/office/powerpoint/2010/main" val="412645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latin typeface="Menlo" charset="0"/>
                <a:ea typeface="Menlo" charset="0"/>
                <a:cs typeface="Menlo" charset="0"/>
              </a:rPr>
              <a:t>factorial</a:t>
            </a:r>
            <a:r>
              <a:rPr lang="en-US" altLang="en-US" dirty="0"/>
              <a:t> Example</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154113"/>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Proving the loop invariants hold at loop end point </a:t>
            </a:r>
            <a:r>
              <a:rPr lang="is-IS" altLang="en-US" sz="2000" dirty="0"/>
              <a:t>…</a:t>
            </a:r>
            <a:r>
              <a:rPr lang="en-US" altLang="en-US" sz="2000" dirty="0"/>
              <a:t> </a:t>
            </a:r>
          </a:p>
        </p:txBody>
      </p:sp>
      <p:sp>
        <p:nvSpPr>
          <p:cNvPr id="28677" name="TextBox 7"/>
          <p:cNvSpPr txBox="1">
            <a:spLocks noChangeArrowheads="1"/>
          </p:cNvSpPr>
          <p:nvPr/>
        </p:nvSpPr>
        <p:spPr bwMode="auto">
          <a:xfrm>
            <a:off x="469900" y="1785938"/>
            <a:ext cx="8356600" cy="4616648"/>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is-IS" altLang="en-US" sz="1400" dirty="0">
                <a:latin typeface="Menlo Regular" charset="0"/>
              </a:rPr>
              <a:t>    …</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fPos</a:t>
            </a:r>
            <a:r>
              <a:rPr lang="en-US" altLang="en-US" sz="1400" dirty="0">
                <a:latin typeface="Menlo Regular" charset="0"/>
              </a:rPr>
              <a:t>.  ∀x: Z  x &gt; 0 → f(x) == f(x - 1) * x</a:t>
            </a:r>
            <a:br>
              <a:rPr lang="en-US" altLang="en-US" sz="1400" dirty="0">
                <a:latin typeface="Menlo Regular" charset="0"/>
              </a:rPr>
            </a:br>
            <a:r>
              <a:rPr lang="en-US" altLang="en-US" sz="1400" dirty="0">
                <a:latin typeface="Menlo Regular" charset="0"/>
              </a:rPr>
              <a:t>    </a:t>
            </a:r>
            <a:r>
              <a:rPr lang="is-IS" altLang="en-US" sz="1400" dirty="0">
                <a:latin typeface="Menlo Regular" charset="0"/>
              </a:rPr>
              <a:t>…</a:t>
            </a:r>
          </a:p>
          <a:p>
            <a:pPr eaLnBrk="1" hangingPunct="1"/>
            <a:r>
              <a:rPr lang="de-DE" altLang="en-US" sz="1400" dirty="0">
                <a:latin typeface="Menlo Regular" charset="0"/>
              </a:rPr>
              <a:t>  </a:t>
            </a:r>
            <a:r>
              <a:rPr lang="de-DE" altLang="en-US" sz="1400" dirty="0" err="1">
                <a:latin typeface="Menlo Regular" charset="0"/>
              </a:rPr>
              <a:t>while</a:t>
            </a:r>
            <a:r>
              <a:rPr lang="de-DE" altLang="en-US" sz="1400" dirty="0">
                <a:latin typeface="Menlo Regular" charset="0"/>
              </a:rPr>
              <a:t> (i &lt; </a:t>
            </a:r>
            <a:r>
              <a:rPr lang="de-DE" altLang="en-US" sz="1400" dirty="0" err="1">
                <a:latin typeface="Menlo Regular" charset="0"/>
              </a:rPr>
              <a:t>n</a:t>
            </a:r>
            <a:r>
              <a:rPr lang="de-DE" altLang="en-US" sz="1400" dirty="0">
                <a:latin typeface="Menlo Regular" charset="0"/>
              </a:rPr>
              <a:t>) {</a:t>
            </a:r>
            <a:br>
              <a:rPr lang="de-DE" altLang="en-US" sz="1400" dirty="0">
                <a:latin typeface="Menlo Regular" charset="0"/>
              </a:rPr>
            </a:br>
            <a:r>
              <a:rPr lang="de-DE" altLang="en-US" sz="1400" dirty="0">
                <a:latin typeface="Menlo Regular" charset="0"/>
              </a:rPr>
              <a:t>    l"""{ invariant </a:t>
            </a:r>
            <a:r>
              <a:rPr lang="de-DE" altLang="en-US" sz="1400" dirty="0" err="1">
                <a:latin typeface="Menlo Regular" charset="0"/>
              </a:rPr>
              <a:t>r</a:t>
            </a:r>
            <a:r>
              <a:rPr lang="de-DE" altLang="en-US" sz="1400" dirty="0">
                <a:latin typeface="Menlo Regular" charset="0"/>
              </a:rPr>
              <a:t> == f(i)</a:t>
            </a:r>
            <a:br>
              <a:rPr lang="de-DE" altLang="en-US" sz="1400" dirty="0">
                <a:latin typeface="Menlo Regular" charset="0"/>
              </a:rPr>
            </a:br>
            <a:r>
              <a:rPr lang="de-DE" altLang="en-US" sz="1400" dirty="0">
                <a:latin typeface="Menlo Regular" charset="0"/>
              </a:rPr>
              <a:t>                    i ≥ 0</a:t>
            </a:r>
            <a:br>
              <a:rPr lang="de-DE" altLang="en-US" sz="1400" dirty="0">
                <a:latin typeface="Menlo Regular" charset="0"/>
              </a:rPr>
            </a:br>
            <a:r>
              <a:rPr lang="de-DE" altLang="en-US" sz="1400" dirty="0">
                <a:latin typeface="Menlo Regular" charset="0"/>
              </a:rPr>
              <a:t>                    i ≤ </a:t>
            </a:r>
            <a:r>
              <a:rPr lang="de-DE" altLang="en-US" sz="1400" dirty="0" err="1">
                <a:latin typeface="Menlo Regular" charset="0"/>
              </a:rPr>
              <a:t>n</a:t>
            </a:r>
            <a:br>
              <a:rPr lang="de-DE" altLang="en-US" sz="1400" dirty="0">
                <a:latin typeface="Menlo Regular" charset="0"/>
              </a:rPr>
            </a:br>
            <a:r>
              <a:rPr lang="de-DE" altLang="en-US" sz="1400" dirty="0">
                <a:latin typeface="Menlo Regular" charset="0"/>
              </a:rPr>
              <a:t>          </a:t>
            </a:r>
            <a:r>
              <a:rPr lang="de-DE" altLang="en-US" sz="1400" dirty="0" err="1">
                <a:latin typeface="Menlo Regular" charset="0"/>
              </a:rPr>
              <a:t>modifies</a:t>
            </a:r>
            <a:r>
              <a:rPr lang="de-DE" altLang="en-US" sz="1400" dirty="0">
                <a:latin typeface="Menlo Regular" charset="0"/>
              </a:rPr>
              <a:t> </a:t>
            </a:r>
            <a:r>
              <a:rPr lang="de-DE" altLang="en-US" sz="1400" dirty="0" err="1">
                <a:latin typeface="Menlo Regular" charset="0"/>
              </a:rPr>
              <a:t>r</a:t>
            </a:r>
            <a:r>
              <a:rPr lang="de-DE" altLang="en-US" sz="1400" dirty="0">
                <a:latin typeface="Menlo Regular" charset="0"/>
              </a:rPr>
              <a:t>, i }"""</a:t>
            </a:r>
            <a:br>
              <a:rPr lang="de-DE" altLang="en-US" sz="1400" dirty="0">
                <a:latin typeface="Menlo Regular" charset="0"/>
              </a:rPr>
            </a:br>
            <a:r>
              <a:rPr lang="de-DE" altLang="en-US" sz="1400" dirty="0">
                <a:latin typeface="Menlo Regular" charset="0"/>
              </a:rPr>
              <a:t>    i = i + 1</a:t>
            </a:r>
            <a:br>
              <a:rPr lang="de-DE" altLang="en-US" sz="1400" dirty="0">
                <a:latin typeface="Menlo Regular" charset="0"/>
              </a:rPr>
            </a:br>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r>
              <a:rPr lang="de-DE" altLang="en-US" sz="1400" dirty="0">
                <a:latin typeface="Menlo Regular" charset="0"/>
              </a:rPr>
              <a:t>    </a:t>
            </a:r>
            <a:r>
              <a:rPr lang="de-DE" altLang="en-US" sz="1400" dirty="0" err="1">
                <a:latin typeface="Menlo Regular" charset="0"/>
              </a:rPr>
              <a:t>r</a:t>
            </a:r>
            <a:r>
              <a:rPr lang="de-DE" altLang="en-US" sz="1400" dirty="0">
                <a:latin typeface="Menlo Regular" charset="0"/>
              </a:rPr>
              <a:t> = </a:t>
            </a:r>
            <a:r>
              <a:rPr lang="de-DE" altLang="en-US" sz="1400" dirty="0" err="1">
                <a:latin typeface="Menlo Regular" charset="0"/>
              </a:rPr>
              <a:t>r</a:t>
            </a:r>
            <a:r>
              <a:rPr lang="de-DE" altLang="en-US" sz="1400" dirty="0">
                <a:latin typeface="Menlo Regular" charset="0"/>
              </a:rPr>
              <a:t> * i</a:t>
            </a:r>
            <a:br>
              <a:rPr lang="de-DE" altLang="en-US" sz="1400" dirty="0">
                <a:latin typeface="Menlo Regular" charset="0"/>
              </a:rPr>
            </a:br>
            <a:endParaRPr lang="en-US" altLang="en-US" sz="1400" dirty="0">
              <a:latin typeface="Menlo Regular" charset="0"/>
            </a:endParaRPr>
          </a:p>
          <a:p>
            <a:pPr eaLnBrk="1" hangingPunct="1"/>
            <a:endParaRPr lang="en-US" altLang="en-US" sz="1400" dirty="0">
              <a:latin typeface="Menlo Regular" charset="0"/>
            </a:endParaRPr>
          </a:p>
          <a:p>
            <a:pPr eaLnBrk="1" hangingPunct="1"/>
            <a:endParaRPr lang="en-US" altLang="en-US" sz="1400" dirty="0">
              <a:latin typeface="Menlo Regular" charset="0"/>
            </a:endParaRPr>
          </a:p>
          <a:p>
            <a:pPr eaLnBrk="1" hangingPunct="1"/>
            <a:endParaRPr lang="de-DE" altLang="en-US" sz="1400" dirty="0">
              <a:latin typeface="Menlo Regular" charset="0"/>
            </a:endParaRPr>
          </a:p>
        </p:txBody>
      </p:sp>
      <p:sp>
        <p:nvSpPr>
          <p:cNvPr id="2" name="Rectangle 1"/>
          <p:cNvSpPr/>
          <p:nvPr/>
        </p:nvSpPr>
        <p:spPr>
          <a:xfrm>
            <a:off x="469449" y="3724397"/>
            <a:ext cx="6858000" cy="1600438"/>
          </a:xfrm>
          <a:prstGeom prst="rect">
            <a:avLst/>
          </a:prstGeom>
        </p:spPr>
        <p:txBody>
          <a:bodyPr wrap="square">
            <a:spAutoFit/>
          </a:bodyPr>
          <a:lstStyle/>
          <a:p>
            <a:r>
              <a:rPr lang="de-DE" altLang="en-US" sz="1400" dirty="0">
                <a:solidFill>
                  <a:srgbClr val="000000"/>
                </a:solidFill>
                <a:latin typeface="Menlo Regular" charset="0"/>
              </a:rPr>
              <a:t>    l"""{ 1. i == </a:t>
            </a:r>
            <a:r>
              <a:rPr lang="de-DE" altLang="en-US" sz="1400" dirty="0" err="1">
                <a:solidFill>
                  <a:srgbClr val="000000"/>
                </a:solidFill>
                <a:latin typeface="Menlo Regular" charset="0"/>
              </a:rPr>
              <a:t>i_old</a:t>
            </a:r>
            <a:r>
              <a:rPr lang="de-DE" altLang="en-US" sz="1400" dirty="0">
                <a:solidFill>
                  <a:srgbClr val="000000"/>
                </a:solidFill>
                <a:latin typeface="Menlo Regular" charset="0"/>
              </a:rPr>
              <a:t> + 1            </a:t>
            </a:r>
            <a:r>
              <a:rPr lang="de-DE" altLang="en-US" sz="1400" dirty="0" err="1">
                <a:solidFill>
                  <a:srgbClr val="000000"/>
                </a:solidFill>
                <a:latin typeface="Menlo Regular" charset="0"/>
              </a:rPr>
              <a:t>premise</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2. </a:t>
            </a:r>
            <a:r>
              <a:rPr lang="de-DE" altLang="en-US" sz="1400" dirty="0" err="1">
                <a:solidFill>
                  <a:srgbClr val="000000"/>
                </a:solidFill>
                <a:latin typeface="Menlo Regular" charset="0"/>
              </a:rPr>
              <a:t>r</a:t>
            </a:r>
            <a:r>
              <a:rPr lang="de-DE" altLang="en-US" sz="1400" dirty="0">
                <a:solidFill>
                  <a:srgbClr val="000000"/>
                </a:solidFill>
                <a:latin typeface="Menlo Regular" charset="0"/>
              </a:rPr>
              <a:t> == f(</a:t>
            </a:r>
            <a:r>
              <a:rPr lang="de-DE" altLang="en-US" sz="1400" dirty="0" err="1">
                <a:solidFill>
                  <a:srgbClr val="000000"/>
                </a:solidFill>
                <a:latin typeface="Menlo Regular" charset="0"/>
              </a:rPr>
              <a:t>i_old</a:t>
            </a:r>
            <a:r>
              <a:rPr lang="de-DE" altLang="en-US" sz="1400" dirty="0">
                <a:solidFill>
                  <a:srgbClr val="000000"/>
                </a:solidFill>
                <a:latin typeface="Menlo Regular" charset="0"/>
              </a:rPr>
              <a:t>)             </a:t>
            </a:r>
            <a:r>
              <a:rPr lang="de-DE" altLang="en-US" sz="1400" dirty="0" err="1">
                <a:solidFill>
                  <a:srgbClr val="000000"/>
                </a:solidFill>
                <a:latin typeface="Menlo Regular" charset="0"/>
              </a:rPr>
              <a:t>premise</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3. </a:t>
            </a:r>
            <a:r>
              <a:rPr lang="de-DE" altLang="en-US" sz="1400" dirty="0" err="1">
                <a:solidFill>
                  <a:srgbClr val="000000"/>
                </a:solidFill>
                <a:latin typeface="Menlo Regular" charset="0"/>
              </a:rPr>
              <a:t>i_old</a:t>
            </a:r>
            <a:r>
              <a:rPr lang="de-DE" altLang="en-US" sz="1400" dirty="0">
                <a:solidFill>
                  <a:srgbClr val="000000"/>
                </a:solidFill>
                <a:latin typeface="Menlo Regular" charset="0"/>
              </a:rPr>
              <a:t> ≥ 0                 </a:t>
            </a:r>
            <a:r>
              <a:rPr lang="de-DE" altLang="en-US" sz="1400" dirty="0" err="1">
                <a:solidFill>
                  <a:srgbClr val="000000"/>
                </a:solidFill>
                <a:latin typeface="Menlo Regular" charset="0"/>
              </a:rPr>
              <a:t>premise</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5. </a:t>
            </a:r>
            <a:r>
              <a:rPr lang="de-DE" altLang="en-US" sz="1400" dirty="0" err="1">
                <a:solidFill>
                  <a:srgbClr val="000000"/>
                </a:solidFill>
                <a:latin typeface="Menlo Regular" charset="0"/>
              </a:rPr>
              <a:t>i_old</a:t>
            </a:r>
            <a:r>
              <a:rPr lang="de-DE" altLang="en-US" sz="1400" dirty="0">
                <a:solidFill>
                  <a:srgbClr val="000000"/>
                </a:solidFill>
                <a:latin typeface="Menlo Regular" charset="0"/>
              </a:rPr>
              <a:t> &lt; </a:t>
            </a:r>
            <a:r>
              <a:rPr lang="de-DE" altLang="en-US" sz="1400" dirty="0" err="1">
                <a:solidFill>
                  <a:srgbClr val="000000"/>
                </a:solidFill>
                <a:latin typeface="Menlo Regular" charset="0"/>
              </a:rPr>
              <a:t>n</a:t>
            </a:r>
            <a:r>
              <a:rPr lang="de-DE" altLang="en-US" sz="1400" dirty="0">
                <a:solidFill>
                  <a:srgbClr val="000000"/>
                </a:solidFill>
                <a:latin typeface="Menlo Regular" charset="0"/>
              </a:rPr>
              <a:t>                 </a:t>
            </a:r>
            <a:r>
              <a:rPr lang="de-DE" altLang="en-US" sz="1400" dirty="0" err="1">
                <a:solidFill>
                  <a:srgbClr val="000000"/>
                </a:solidFill>
                <a:latin typeface="Menlo Regular" charset="0"/>
              </a:rPr>
              <a:t>premise</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6. </a:t>
            </a:r>
            <a:r>
              <a:rPr lang="de-DE" altLang="en-US" sz="1400" dirty="0" err="1">
                <a:solidFill>
                  <a:srgbClr val="000000"/>
                </a:solidFill>
                <a:latin typeface="Menlo Regular" charset="0"/>
              </a:rPr>
              <a:t>r</a:t>
            </a:r>
            <a:r>
              <a:rPr lang="de-DE" altLang="en-US" sz="1400" dirty="0">
                <a:solidFill>
                  <a:srgbClr val="000000"/>
                </a:solidFill>
                <a:latin typeface="Menlo Regular" charset="0"/>
              </a:rPr>
              <a:t> == f(i - 1)             </a:t>
            </a:r>
            <a:r>
              <a:rPr lang="de-DE" altLang="en-US" sz="1400" dirty="0" err="1">
                <a:solidFill>
                  <a:srgbClr val="000000"/>
                </a:solidFill>
                <a:latin typeface="Menlo Regular" charset="0"/>
              </a:rPr>
              <a:t>algebra</a:t>
            </a:r>
            <a:r>
              <a:rPr lang="de-DE" altLang="en-US" sz="1400" dirty="0">
                <a:solidFill>
                  <a:srgbClr val="000000"/>
                </a:solidFill>
                <a:latin typeface="Menlo Regular" charset="0"/>
              </a:rPr>
              <a:t> 1 2</a:t>
            </a:r>
          </a:p>
          <a:p>
            <a:r>
              <a:rPr lang="de-DE" altLang="en-US" sz="1400" dirty="0">
                <a:solidFill>
                  <a:srgbClr val="000000"/>
                </a:solidFill>
                <a:latin typeface="Menlo Regular" charset="0"/>
              </a:rPr>
              <a:t>          7. i &gt; 0                     </a:t>
            </a:r>
            <a:r>
              <a:rPr lang="de-DE" altLang="en-US" sz="1400" dirty="0" err="1">
                <a:solidFill>
                  <a:srgbClr val="000000"/>
                </a:solidFill>
                <a:latin typeface="Menlo Regular" charset="0"/>
              </a:rPr>
              <a:t>algebra</a:t>
            </a:r>
            <a:r>
              <a:rPr lang="de-DE" altLang="en-US" sz="1400" dirty="0">
                <a:solidFill>
                  <a:srgbClr val="000000"/>
                </a:solidFill>
                <a:latin typeface="Menlo Regular" charset="0"/>
              </a:rPr>
              <a:t> 1 3</a:t>
            </a:r>
          </a:p>
          <a:p>
            <a:r>
              <a:rPr lang="de-DE" altLang="en-US" sz="1400" dirty="0">
                <a:solidFill>
                  <a:srgbClr val="000000"/>
                </a:solidFill>
                <a:latin typeface="Menlo Regular" charset="0"/>
              </a:rPr>
              <a:t>          8. i ≤ </a:t>
            </a:r>
            <a:r>
              <a:rPr lang="de-DE" altLang="en-US" sz="1400" dirty="0" err="1">
                <a:solidFill>
                  <a:srgbClr val="000000"/>
                </a:solidFill>
                <a:latin typeface="Menlo Regular" charset="0"/>
              </a:rPr>
              <a:t>n</a:t>
            </a:r>
            <a:r>
              <a:rPr lang="de-DE" altLang="en-US" sz="1400" dirty="0">
                <a:solidFill>
                  <a:srgbClr val="000000"/>
                </a:solidFill>
                <a:latin typeface="Menlo Regular" charset="0"/>
              </a:rPr>
              <a:t>                     </a:t>
            </a:r>
            <a:r>
              <a:rPr lang="de-DE" altLang="en-US" sz="1400" dirty="0" err="1">
                <a:solidFill>
                  <a:srgbClr val="000000"/>
                </a:solidFill>
                <a:latin typeface="Menlo Regular" charset="0"/>
              </a:rPr>
              <a:t>algebra</a:t>
            </a:r>
            <a:r>
              <a:rPr lang="de-DE" altLang="en-US" sz="1400" dirty="0">
                <a:solidFill>
                  <a:srgbClr val="000000"/>
                </a:solidFill>
                <a:latin typeface="Menlo Regular" charset="0"/>
              </a:rPr>
              <a:t> 5 1   }"""</a:t>
            </a:r>
            <a:endParaRPr lang="en-US" dirty="0"/>
          </a:p>
        </p:txBody>
      </p:sp>
      <p:sp>
        <p:nvSpPr>
          <p:cNvPr id="3" name="Rectangle 2"/>
          <p:cNvSpPr/>
          <p:nvPr/>
        </p:nvSpPr>
        <p:spPr>
          <a:xfrm>
            <a:off x="469449" y="5461964"/>
            <a:ext cx="6245750" cy="954107"/>
          </a:xfrm>
          <a:prstGeom prst="rect">
            <a:avLst/>
          </a:prstGeom>
        </p:spPr>
        <p:txBody>
          <a:bodyPr wrap="square">
            <a:spAutoFit/>
          </a:bodyPr>
          <a:lstStyle/>
          <a:p>
            <a:r>
              <a:rPr lang="de-DE" altLang="en-US" sz="1400" dirty="0">
                <a:solidFill>
                  <a:srgbClr val="000000"/>
                </a:solidFill>
                <a:latin typeface="Menlo Regular" charset="0"/>
              </a:rPr>
              <a:t>    l"""{ 1. </a:t>
            </a:r>
            <a:r>
              <a:rPr lang="de-DE" altLang="en-US" sz="1400" dirty="0" err="1">
                <a:solidFill>
                  <a:srgbClr val="000000"/>
                </a:solidFill>
                <a:latin typeface="Menlo Regular" charset="0"/>
              </a:rPr>
              <a:t>r</a:t>
            </a:r>
            <a:r>
              <a:rPr lang="de-DE" altLang="en-US" sz="1400" dirty="0">
                <a:solidFill>
                  <a:srgbClr val="000000"/>
                </a:solidFill>
                <a:latin typeface="Menlo Regular" charset="0"/>
              </a:rPr>
              <a:t> == </a:t>
            </a:r>
            <a:r>
              <a:rPr lang="de-DE" altLang="en-US" sz="1400" dirty="0" err="1">
                <a:solidFill>
                  <a:srgbClr val="000000"/>
                </a:solidFill>
                <a:latin typeface="Menlo Regular" charset="0"/>
              </a:rPr>
              <a:t>r_old</a:t>
            </a:r>
            <a:r>
              <a:rPr lang="de-DE" altLang="en-US" sz="1400" dirty="0">
                <a:solidFill>
                  <a:srgbClr val="000000"/>
                </a:solidFill>
                <a:latin typeface="Menlo Regular" charset="0"/>
              </a:rPr>
              <a:t> * i            </a:t>
            </a:r>
            <a:r>
              <a:rPr lang="de-DE" altLang="en-US" sz="1400" dirty="0" err="1">
                <a:solidFill>
                  <a:srgbClr val="000000"/>
                </a:solidFill>
                <a:latin typeface="Menlo Regular" charset="0"/>
              </a:rPr>
              <a:t>premise</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2. </a:t>
            </a:r>
            <a:r>
              <a:rPr lang="de-DE" altLang="en-US" sz="1400" dirty="0" err="1">
                <a:solidFill>
                  <a:srgbClr val="000000"/>
                </a:solidFill>
                <a:latin typeface="Menlo Regular" charset="0"/>
              </a:rPr>
              <a:t>r_old</a:t>
            </a:r>
            <a:r>
              <a:rPr lang="de-DE" altLang="en-US" sz="1400" dirty="0">
                <a:solidFill>
                  <a:srgbClr val="000000"/>
                </a:solidFill>
                <a:latin typeface="Menlo Regular" charset="0"/>
              </a:rPr>
              <a:t> == f(i - 1)         </a:t>
            </a:r>
            <a:r>
              <a:rPr lang="de-DE" altLang="en-US" sz="1400" dirty="0" err="1">
                <a:solidFill>
                  <a:srgbClr val="000000"/>
                </a:solidFill>
                <a:latin typeface="Menlo Regular" charset="0"/>
              </a:rPr>
              <a:t>premise</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3. i &gt; 0                     </a:t>
            </a:r>
            <a:r>
              <a:rPr lang="de-DE" altLang="en-US" sz="1400" dirty="0" err="1">
                <a:solidFill>
                  <a:srgbClr val="000000"/>
                </a:solidFill>
                <a:latin typeface="Menlo Regular" charset="0"/>
              </a:rPr>
              <a:t>premise</a:t>
            </a:r>
            <a:br>
              <a:rPr lang="de-DE" altLang="en-US" sz="1400" dirty="0">
                <a:solidFill>
                  <a:srgbClr val="000000"/>
                </a:solidFill>
                <a:latin typeface="Menlo Regular" charset="0"/>
              </a:rPr>
            </a:br>
            <a:r>
              <a:rPr lang="en-US" altLang="en-US" sz="1400" dirty="0">
                <a:solidFill>
                  <a:srgbClr val="000000"/>
                </a:solidFill>
                <a:latin typeface="Menlo Regular" charset="0"/>
              </a:rPr>
              <a:t>          </a:t>
            </a:r>
            <a:r>
              <a:rPr lang="is-IS" altLang="en-US" sz="1400" dirty="0">
                <a:solidFill>
                  <a:srgbClr val="000000"/>
                </a:solidFill>
                <a:latin typeface="Menlo Regular" charset="0"/>
              </a:rPr>
              <a:t>…</a:t>
            </a:r>
            <a:endParaRPr lang="en-US" dirty="0"/>
          </a:p>
        </p:txBody>
      </p:sp>
    </p:spTree>
    <p:extLst>
      <p:ext uri="{BB962C8B-B14F-4D97-AF65-F5344CB8AC3E}">
        <p14:creationId xmlns:p14="http://schemas.microsoft.com/office/powerpoint/2010/main" val="205892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latin typeface="Menlo" charset="0"/>
                <a:ea typeface="Menlo" charset="0"/>
                <a:cs typeface="Menlo" charset="0"/>
              </a:rPr>
              <a:t>factorial</a:t>
            </a:r>
            <a:r>
              <a:rPr lang="en-US" altLang="en-US" dirty="0"/>
              <a:t> Example</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154113"/>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Proving the loop invariants hold at loop end point </a:t>
            </a:r>
            <a:r>
              <a:rPr lang="is-IS" altLang="en-US" sz="2000" dirty="0"/>
              <a:t>…</a:t>
            </a:r>
            <a:r>
              <a:rPr lang="en-US" altLang="en-US" sz="2000" dirty="0"/>
              <a:t> (cont’d)</a:t>
            </a:r>
          </a:p>
        </p:txBody>
      </p:sp>
      <p:sp>
        <p:nvSpPr>
          <p:cNvPr id="28677" name="TextBox 7"/>
          <p:cNvSpPr txBox="1">
            <a:spLocks noChangeArrowheads="1"/>
          </p:cNvSpPr>
          <p:nvPr/>
        </p:nvSpPr>
        <p:spPr bwMode="auto">
          <a:xfrm>
            <a:off x="469900" y="1785938"/>
            <a:ext cx="8356600" cy="4832092"/>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is-IS" altLang="en-US" sz="1400" dirty="0">
                <a:latin typeface="Menlo Regular" charset="0"/>
              </a:rPr>
              <a:t>    …</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fPos</a:t>
            </a:r>
            <a:r>
              <a:rPr lang="en-US" altLang="en-US" sz="1400" dirty="0">
                <a:latin typeface="Menlo Regular" charset="0"/>
              </a:rPr>
              <a:t>.  ∀x: Z  x &gt; 0 → f(x) == f(x - 1) * x</a:t>
            </a:r>
            <a:br>
              <a:rPr lang="en-US" altLang="en-US" sz="1400" dirty="0">
                <a:latin typeface="Menlo Regular" charset="0"/>
              </a:rPr>
            </a:br>
            <a:r>
              <a:rPr lang="en-US" altLang="en-US" sz="1400" dirty="0">
                <a:latin typeface="Menlo Regular" charset="0"/>
              </a:rPr>
              <a:t>    </a:t>
            </a:r>
            <a:r>
              <a:rPr lang="is-IS" altLang="en-US" sz="1400" dirty="0">
                <a:latin typeface="Menlo Regular" charset="0"/>
              </a:rPr>
              <a:t>…</a:t>
            </a:r>
          </a:p>
          <a:p>
            <a:pPr eaLnBrk="1" hangingPunct="1"/>
            <a:r>
              <a:rPr lang="de-DE" altLang="en-US" sz="1400" dirty="0">
                <a:latin typeface="Menlo Regular" charset="0"/>
              </a:rPr>
              <a:t>  </a:t>
            </a:r>
            <a:r>
              <a:rPr lang="de-DE" altLang="en-US" sz="1400" dirty="0" err="1">
                <a:latin typeface="Menlo Regular" charset="0"/>
              </a:rPr>
              <a:t>while</a:t>
            </a:r>
            <a:r>
              <a:rPr lang="de-DE" altLang="en-US" sz="1400" dirty="0">
                <a:latin typeface="Menlo Regular" charset="0"/>
              </a:rPr>
              <a:t> (i &lt; </a:t>
            </a:r>
            <a:r>
              <a:rPr lang="de-DE" altLang="en-US" sz="1400" dirty="0" err="1">
                <a:latin typeface="Menlo Regular" charset="0"/>
              </a:rPr>
              <a:t>n</a:t>
            </a:r>
            <a:r>
              <a:rPr lang="de-DE" altLang="en-US" sz="1400" dirty="0">
                <a:latin typeface="Menlo Regular" charset="0"/>
              </a:rPr>
              <a:t>) {</a:t>
            </a:r>
            <a:br>
              <a:rPr lang="de-DE" altLang="en-US" sz="1400" dirty="0">
                <a:latin typeface="Menlo Regular" charset="0"/>
              </a:rPr>
            </a:br>
            <a:r>
              <a:rPr lang="de-DE" altLang="en-US" sz="1400" dirty="0">
                <a:latin typeface="Menlo Regular" charset="0"/>
              </a:rPr>
              <a:t>    l"""{ invariant </a:t>
            </a:r>
            <a:r>
              <a:rPr lang="de-DE" altLang="en-US" sz="1400" dirty="0" err="1">
                <a:latin typeface="Menlo Regular" charset="0"/>
              </a:rPr>
              <a:t>r</a:t>
            </a:r>
            <a:r>
              <a:rPr lang="de-DE" altLang="en-US" sz="1400" dirty="0">
                <a:latin typeface="Menlo Regular" charset="0"/>
              </a:rPr>
              <a:t> == f(i)</a:t>
            </a:r>
            <a:br>
              <a:rPr lang="de-DE" altLang="en-US" sz="1400" dirty="0">
                <a:latin typeface="Menlo Regular" charset="0"/>
              </a:rPr>
            </a:br>
            <a:r>
              <a:rPr lang="de-DE" altLang="en-US" sz="1400" dirty="0">
                <a:latin typeface="Menlo Regular" charset="0"/>
              </a:rPr>
              <a:t>                    i ≥ 0</a:t>
            </a:r>
            <a:br>
              <a:rPr lang="de-DE" altLang="en-US" sz="1400" dirty="0">
                <a:latin typeface="Menlo Regular" charset="0"/>
              </a:rPr>
            </a:br>
            <a:r>
              <a:rPr lang="de-DE" altLang="en-US" sz="1400" dirty="0">
                <a:latin typeface="Menlo Regular" charset="0"/>
              </a:rPr>
              <a:t>                    i ≤ </a:t>
            </a:r>
            <a:r>
              <a:rPr lang="de-DE" altLang="en-US" sz="1400" dirty="0" err="1">
                <a:latin typeface="Menlo Regular" charset="0"/>
              </a:rPr>
              <a:t>n</a:t>
            </a:r>
            <a:br>
              <a:rPr lang="de-DE" altLang="en-US" sz="1400" dirty="0">
                <a:latin typeface="Menlo Regular" charset="0"/>
              </a:rPr>
            </a:br>
            <a:r>
              <a:rPr lang="de-DE" altLang="en-US" sz="1400" dirty="0">
                <a:latin typeface="Menlo Regular" charset="0"/>
              </a:rPr>
              <a:t>          </a:t>
            </a:r>
            <a:r>
              <a:rPr lang="de-DE" altLang="en-US" sz="1400" dirty="0" err="1">
                <a:latin typeface="Menlo Regular" charset="0"/>
              </a:rPr>
              <a:t>modifies</a:t>
            </a:r>
            <a:r>
              <a:rPr lang="de-DE" altLang="en-US" sz="1400" dirty="0">
                <a:latin typeface="Menlo Regular" charset="0"/>
              </a:rPr>
              <a:t> </a:t>
            </a:r>
            <a:r>
              <a:rPr lang="de-DE" altLang="en-US" sz="1400" dirty="0" err="1">
                <a:latin typeface="Menlo Regular" charset="0"/>
              </a:rPr>
              <a:t>r</a:t>
            </a:r>
            <a:r>
              <a:rPr lang="de-DE" altLang="en-US" sz="1400" dirty="0">
                <a:latin typeface="Menlo Regular" charset="0"/>
              </a:rPr>
              <a:t>, i }"""</a:t>
            </a:r>
            <a:br>
              <a:rPr lang="de-DE" altLang="en-US" sz="1400" dirty="0">
                <a:latin typeface="Menlo Regular" charset="0"/>
              </a:rPr>
            </a:br>
            <a:r>
              <a:rPr lang="de-DE" altLang="en-US" sz="1400" dirty="0">
                <a:latin typeface="Menlo Regular" charset="0"/>
              </a:rPr>
              <a:t>   </a:t>
            </a:r>
            <a:r>
              <a:rPr lang="en-US" altLang="en-US" sz="1400" dirty="0">
                <a:latin typeface="Menlo Regular" charset="0"/>
              </a:rPr>
              <a:t> </a:t>
            </a:r>
            <a:r>
              <a:rPr lang="is-IS" altLang="en-US" sz="1400" dirty="0">
                <a:latin typeface="Menlo Regular" charset="0"/>
              </a:rPr>
              <a:t>…</a:t>
            </a:r>
          </a:p>
          <a:p>
            <a:pPr eaLnBrk="1" hangingPunct="1"/>
            <a:r>
              <a:rPr lang="de-DE" altLang="en-US" sz="1400" dirty="0">
                <a:latin typeface="Menlo Regular" charset="0"/>
              </a:rPr>
              <a:t>    </a:t>
            </a:r>
            <a:r>
              <a:rPr lang="de-DE" altLang="en-US" sz="1400" dirty="0" err="1">
                <a:latin typeface="Menlo Regular" charset="0"/>
              </a:rPr>
              <a:t>r</a:t>
            </a:r>
            <a:r>
              <a:rPr lang="de-DE" altLang="en-US" sz="1400" dirty="0">
                <a:latin typeface="Menlo Regular" charset="0"/>
              </a:rPr>
              <a:t> = </a:t>
            </a:r>
            <a:r>
              <a:rPr lang="de-DE" altLang="en-US" sz="1400" dirty="0" err="1">
                <a:latin typeface="Menlo Regular" charset="0"/>
              </a:rPr>
              <a:t>r</a:t>
            </a:r>
            <a:r>
              <a:rPr lang="de-DE" altLang="en-US" sz="1400" dirty="0">
                <a:latin typeface="Menlo Regular" charset="0"/>
              </a:rPr>
              <a:t> * i</a:t>
            </a:r>
            <a:br>
              <a:rPr lang="de-DE" altLang="en-US" sz="1400" dirty="0">
                <a:latin typeface="Menlo Regular" charset="0"/>
              </a:rPr>
            </a:br>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r>
              <a:rPr lang="de-DE" altLang="en-US" sz="1400" dirty="0">
                <a:latin typeface="Menlo Regular" charset="0"/>
              </a:rPr>
              <a:t>  }</a:t>
            </a:r>
            <a:endParaRPr lang="en-US" altLang="en-US" sz="1400" dirty="0">
              <a:latin typeface="Menlo Regular" charset="0"/>
            </a:endParaRPr>
          </a:p>
        </p:txBody>
      </p:sp>
      <p:sp>
        <p:nvSpPr>
          <p:cNvPr id="2" name="Rectangle 1"/>
          <p:cNvSpPr/>
          <p:nvPr/>
        </p:nvSpPr>
        <p:spPr>
          <a:xfrm>
            <a:off x="461949" y="3943325"/>
            <a:ext cx="6529691" cy="2462213"/>
          </a:xfrm>
          <a:prstGeom prst="rect">
            <a:avLst/>
          </a:prstGeom>
        </p:spPr>
        <p:txBody>
          <a:bodyPr wrap="square">
            <a:spAutoFit/>
          </a:bodyPr>
          <a:lstStyle/>
          <a:p>
            <a:r>
              <a:rPr lang="de-DE" altLang="en-US" sz="1400" dirty="0">
                <a:solidFill>
                  <a:srgbClr val="000000"/>
                </a:solidFill>
                <a:latin typeface="Menlo Regular" charset="0"/>
              </a:rPr>
              <a:t>    l"""{ 1. </a:t>
            </a:r>
            <a:r>
              <a:rPr lang="de-DE" altLang="en-US" sz="1400" dirty="0" err="1">
                <a:solidFill>
                  <a:srgbClr val="000000"/>
                </a:solidFill>
                <a:latin typeface="Menlo Regular" charset="0"/>
              </a:rPr>
              <a:t>r</a:t>
            </a:r>
            <a:r>
              <a:rPr lang="de-DE" altLang="en-US" sz="1400" dirty="0">
                <a:solidFill>
                  <a:srgbClr val="000000"/>
                </a:solidFill>
                <a:latin typeface="Menlo Regular" charset="0"/>
              </a:rPr>
              <a:t> == </a:t>
            </a:r>
            <a:r>
              <a:rPr lang="de-DE" altLang="en-US" sz="1400" dirty="0" err="1">
                <a:solidFill>
                  <a:srgbClr val="000000"/>
                </a:solidFill>
                <a:latin typeface="Menlo Regular" charset="0"/>
              </a:rPr>
              <a:t>r_old</a:t>
            </a:r>
            <a:r>
              <a:rPr lang="de-DE" altLang="en-US" sz="1400" dirty="0">
                <a:solidFill>
                  <a:srgbClr val="000000"/>
                </a:solidFill>
                <a:latin typeface="Menlo Regular" charset="0"/>
              </a:rPr>
              <a:t> * i            </a:t>
            </a:r>
            <a:r>
              <a:rPr lang="de-DE" altLang="en-US" sz="1400" dirty="0" err="1">
                <a:solidFill>
                  <a:srgbClr val="000000"/>
                </a:solidFill>
                <a:latin typeface="Menlo Regular" charset="0"/>
              </a:rPr>
              <a:t>premise</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2. </a:t>
            </a:r>
            <a:r>
              <a:rPr lang="de-DE" altLang="en-US" sz="1400" dirty="0" err="1">
                <a:solidFill>
                  <a:srgbClr val="000000"/>
                </a:solidFill>
                <a:latin typeface="Menlo Regular" charset="0"/>
              </a:rPr>
              <a:t>r_old</a:t>
            </a:r>
            <a:r>
              <a:rPr lang="de-DE" altLang="en-US" sz="1400" dirty="0">
                <a:solidFill>
                  <a:srgbClr val="000000"/>
                </a:solidFill>
                <a:latin typeface="Menlo Regular" charset="0"/>
              </a:rPr>
              <a:t> == f(i - 1)         </a:t>
            </a:r>
            <a:r>
              <a:rPr lang="de-DE" altLang="en-US" sz="1400" dirty="0" err="1">
                <a:solidFill>
                  <a:srgbClr val="000000"/>
                </a:solidFill>
                <a:latin typeface="Menlo Regular" charset="0"/>
              </a:rPr>
              <a:t>premise</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3. i &gt; 0                     </a:t>
            </a:r>
            <a:r>
              <a:rPr lang="de-DE" altLang="en-US" sz="1400" dirty="0" err="1">
                <a:solidFill>
                  <a:srgbClr val="000000"/>
                </a:solidFill>
                <a:latin typeface="Menlo Regular" charset="0"/>
              </a:rPr>
              <a:t>premise</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4. i ≥ 0                     </a:t>
            </a:r>
            <a:r>
              <a:rPr lang="de-DE" altLang="en-US" sz="1400" dirty="0" err="1">
                <a:solidFill>
                  <a:srgbClr val="000000"/>
                </a:solidFill>
                <a:latin typeface="Menlo Regular" charset="0"/>
              </a:rPr>
              <a:t>algebra</a:t>
            </a:r>
            <a:r>
              <a:rPr lang="de-DE" altLang="en-US" sz="1400" dirty="0">
                <a:solidFill>
                  <a:srgbClr val="000000"/>
                </a:solidFill>
                <a:latin typeface="Menlo Regular" charset="0"/>
              </a:rPr>
              <a:t> 3</a:t>
            </a:r>
          </a:p>
          <a:p>
            <a:r>
              <a:rPr lang="de-DE" altLang="en-US" sz="1400" dirty="0">
                <a:solidFill>
                  <a:srgbClr val="000000"/>
                </a:solidFill>
                <a:latin typeface="Menlo Regular" charset="0"/>
              </a:rPr>
              <a:t>          5. </a:t>
            </a:r>
            <a:r>
              <a:rPr lang="de-DE" altLang="en-US" sz="1400" dirty="0" err="1">
                <a:solidFill>
                  <a:srgbClr val="000000"/>
                </a:solidFill>
                <a:latin typeface="Menlo Regular" charset="0"/>
              </a:rPr>
              <a:t>r</a:t>
            </a:r>
            <a:r>
              <a:rPr lang="de-DE" altLang="en-US" sz="1400" dirty="0">
                <a:solidFill>
                  <a:srgbClr val="000000"/>
                </a:solidFill>
                <a:latin typeface="Menlo Regular" charset="0"/>
              </a:rPr>
              <a:t> == f(i - 1) * i         </a:t>
            </a:r>
            <a:r>
              <a:rPr lang="de-DE" altLang="en-US" sz="1400" dirty="0" err="1">
                <a:solidFill>
                  <a:srgbClr val="000000"/>
                </a:solidFill>
                <a:latin typeface="Menlo Regular" charset="0"/>
              </a:rPr>
              <a:t>algebra</a:t>
            </a:r>
            <a:r>
              <a:rPr lang="de-DE" altLang="en-US" sz="1400" dirty="0">
                <a:solidFill>
                  <a:srgbClr val="000000"/>
                </a:solidFill>
                <a:latin typeface="Menlo Regular" charset="0"/>
              </a:rPr>
              <a:t> 1 2</a:t>
            </a:r>
          </a:p>
          <a:p>
            <a:r>
              <a:rPr lang="de-DE" altLang="en-US" sz="1400" dirty="0">
                <a:solidFill>
                  <a:srgbClr val="000000"/>
                </a:solidFill>
                <a:latin typeface="Menlo Regular" charset="0"/>
              </a:rPr>
              <a:t>          6. ∀x: Z  x &gt; 0 →</a:t>
            </a:r>
            <a:br>
              <a:rPr lang="de-DE" altLang="en-US" sz="1400" dirty="0">
                <a:solidFill>
                  <a:srgbClr val="000000"/>
                </a:solidFill>
                <a:latin typeface="Menlo Regular" charset="0"/>
              </a:rPr>
            </a:br>
            <a:r>
              <a:rPr lang="de-DE" altLang="en-US" sz="1400" dirty="0">
                <a:solidFill>
                  <a:srgbClr val="000000"/>
                </a:solidFill>
                <a:latin typeface="Menlo Regular" charset="0"/>
              </a:rPr>
              <a:t>               f(x) == f(x - 1) * x    </a:t>
            </a:r>
            <a:r>
              <a:rPr lang="de-DE" altLang="en-US" sz="1400" dirty="0" err="1">
                <a:solidFill>
                  <a:srgbClr val="000000"/>
                </a:solidFill>
                <a:latin typeface="Menlo Regular" charset="0"/>
              </a:rPr>
              <a:t>fact</a:t>
            </a:r>
            <a:r>
              <a:rPr lang="de-DE" altLang="en-US" sz="1400" dirty="0">
                <a:solidFill>
                  <a:srgbClr val="000000"/>
                </a:solidFill>
                <a:latin typeface="Menlo Regular" charset="0"/>
              </a:rPr>
              <a:t> </a:t>
            </a:r>
            <a:r>
              <a:rPr lang="de-DE" altLang="en-US" sz="1400" dirty="0" err="1">
                <a:solidFill>
                  <a:srgbClr val="000000"/>
                </a:solidFill>
                <a:latin typeface="Menlo Regular" charset="0"/>
              </a:rPr>
              <a:t>fPos</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7. i &gt; 0 →</a:t>
            </a:r>
            <a:br>
              <a:rPr lang="de-DE" altLang="en-US" sz="1400" dirty="0">
                <a:solidFill>
                  <a:srgbClr val="000000"/>
                </a:solidFill>
                <a:latin typeface="Menlo Regular" charset="0"/>
              </a:rPr>
            </a:br>
            <a:r>
              <a:rPr lang="de-DE" altLang="en-US" sz="1400" dirty="0">
                <a:solidFill>
                  <a:srgbClr val="000000"/>
                </a:solidFill>
                <a:latin typeface="Menlo Regular" charset="0"/>
              </a:rPr>
              <a:t>               f(i) == f(i - 1) * i    ∀</a:t>
            </a:r>
            <a:r>
              <a:rPr lang="de-DE" altLang="en-US" sz="1400" dirty="0" err="1">
                <a:solidFill>
                  <a:srgbClr val="000000"/>
                </a:solidFill>
                <a:latin typeface="Menlo Regular" charset="0"/>
              </a:rPr>
              <a:t>e</a:t>
            </a:r>
            <a:r>
              <a:rPr lang="de-DE" altLang="en-US" sz="1400" dirty="0">
                <a:solidFill>
                  <a:srgbClr val="000000"/>
                </a:solidFill>
                <a:latin typeface="Menlo Regular" charset="0"/>
              </a:rPr>
              <a:t> 6 i</a:t>
            </a:r>
          </a:p>
          <a:p>
            <a:r>
              <a:rPr lang="de-DE" altLang="en-US" sz="1400" dirty="0">
                <a:solidFill>
                  <a:srgbClr val="000000"/>
                </a:solidFill>
                <a:latin typeface="Menlo Regular" charset="0"/>
              </a:rPr>
              <a:t>          8. f(i) == f(i - 1) * i      →</a:t>
            </a:r>
            <a:r>
              <a:rPr lang="de-DE" altLang="en-US" sz="1400" dirty="0" err="1">
                <a:solidFill>
                  <a:srgbClr val="000000"/>
                </a:solidFill>
                <a:latin typeface="Menlo Regular" charset="0"/>
              </a:rPr>
              <a:t>e</a:t>
            </a:r>
            <a:r>
              <a:rPr lang="de-DE" altLang="en-US" sz="1400" dirty="0">
                <a:solidFill>
                  <a:srgbClr val="000000"/>
                </a:solidFill>
                <a:latin typeface="Menlo Regular" charset="0"/>
              </a:rPr>
              <a:t> 7 3</a:t>
            </a:r>
          </a:p>
          <a:p>
            <a:r>
              <a:rPr lang="de-DE" altLang="en-US" sz="1400" dirty="0">
                <a:solidFill>
                  <a:srgbClr val="000000"/>
                </a:solidFill>
                <a:latin typeface="Menlo Regular" charset="0"/>
              </a:rPr>
              <a:t>          9. </a:t>
            </a:r>
            <a:r>
              <a:rPr lang="de-DE" altLang="en-US" sz="1400" dirty="0" err="1">
                <a:solidFill>
                  <a:srgbClr val="000000"/>
                </a:solidFill>
                <a:latin typeface="Menlo Regular" charset="0"/>
              </a:rPr>
              <a:t>r</a:t>
            </a:r>
            <a:r>
              <a:rPr lang="de-DE" altLang="en-US" sz="1400" dirty="0">
                <a:solidFill>
                  <a:srgbClr val="000000"/>
                </a:solidFill>
                <a:latin typeface="Menlo Regular" charset="0"/>
              </a:rPr>
              <a:t> == f(i)                 subst2 8 5    }"""</a:t>
            </a:r>
            <a:endParaRPr lang="en-US" dirty="0"/>
          </a:p>
        </p:txBody>
      </p:sp>
    </p:spTree>
    <p:extLst>
      <p:ext uri="{BB962C8B-B14F-4D97-AF65-F5344CB8AC3E}">
        <p14:creationId xmlns:p14="http://schemas.microsoft.com/office/powerpoint/2010/main" val="129530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latin typeface="Menlo" charset="0"/>
                <a:ea typeface="Menlo" charset="0"/>
                <a:cs typeface="Menlo" charset="0"/>
              </a:rPr>
              <a:t>factorial</a:t>
            </a:r>
            <a:r>
              <a:rPr lang="en-US" altLang="en-US" dirty="0"/>
              <a:t> Example</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154113"/>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Proving the post-condition holds </a:t>
            </a:r>
            <a:r>
              <a:rPr lang="is-IS" altLang="en-US" sz="2000" dirty="0"/>
              <a:t>…</a:t>
            </a:r>
            <a:r>
              <a:rPr lang="en-US" altLang="en-US" sz="2000" dirty="0"/>
              <a:t> </a:t>
            </a:r>
          </a:p>
        </p:txBody>
      </p:sp>
      <p:sp>
        <p:nvSpPr>
          <p:cNvPr id="28677" name="TextBox 7"/>
          <p:cNvSpPr txBox="1">
            <a:spLocks noChangeArrowheads="1"/>
          </p:cNvSpPr>
          <p:nvPr/>
        </p:nvSpPr>
        <p:spPr bwMode="auto">
          <a:xfrm>
            <a:off x="469900" y="1785938"/>
            <a:ext cx="8356600" cy="4401205"/>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err="1">
                <a:latin typeface="Menlo Regular" charset="0"/>
              </a:rPr>
              <a:t>def</a:t>
            </a:r>
            <a:r>
              <a:rPr lang="en-US" altLang="en-US" sz="1400" dirty="0">
                <a:latin typeface="Menlo Regular" charset="0"/>
              </a:rPr>
              <a:t> factorial(n: Z): Z = {</a:t>
            </a:r>
          </a:p>
          <a:p>
            <a:pPr eaLnBrk="1" hangingPunct="1"/>
            <a:r>
              <a:rPr lang="en-US" altLang="en-US" sz="1400" dirty="0">
                <a:latin typeface="Menlo Regular" charset="0"/>
              </a:rPr>
              <a:t>  l"""{ requires n ≥ 0</a:t>
            </a:r>
            <a:br>
              <a:rPr lang="en-US" altLang="en-US" sz="1400" dirty="0">
                <a:latin typeface="Menlo Regular" charset="0"/>
              </a:rPr>
            </a:br>
            <a:r>
              <a:rPr lang="en-US" altLang="en-US" sz="1400" dirty="0">
                <a:latin typeface="Menlo Regular" charset="0"/>
              </a:rPr>
              <a:t>        ensures result == f(n)                       }"""</a:t>
            </a:r>
          </a:p>
          <a:p>
            <a:pPr eaLnBrk="1" hangingPunct="1"/>
            <a:r>
              <a:rPr lang="en-US" altLang="en-US" sz="1400" dirty="0">
                <a:latin typeface="Menlo Regular" charset="0"/>
              </a:rPr>
              <a:t>  </a:t>
            </a:r>
            <a:r>
              <a:rPr lang="is-IS" altLang="en-US" sz="1400" dirty="0">
                <a:latin typeface="Menlo Regular" charset="0"/>
              </a:rPr>
              <a:t>…</a:t>
            </a:r>
            <a:br>
              <a:rPr lang="en-US" altLang="en-US" sz="1400" dirty="0">
                <a:latin typeface="Menlo Regular" charset="0"/>
              </a:rPr>
            </a:br>
            <a:r>
              <a:rPr lang="de-DE" altLang="en-US" sz="1400" dirty="0">
                <a:latin typeface="Menlo Regular" charset="0"/>
              </a:rPr>
              <a:t>  </a:t>
            </a:r>
            <a:r>
              <a:rPr lang="de-DE" altLang="en-US" sz="1400" dirty="0" err="1">
                <a:latin typeface="Menlo Regular" charset="0"/>
              </a:rPr>
              <a:t>while</a:t>
            </a:r>
            <a:r>
              <a:rPr lang="de-DE" altLang="en-US" sz="1400" dirty="0">
                <a:latin typeface="Menlo Regular" charset="0"/>
              </a:rPr>
              <a:t> (i &lt; </a:t>
            </a:r>
            <a:r>
              <a:rPr lang="de-DE" altLang="en-US" sz="1400" dirty="0" err="1">
                <a:latin typeface="Menlo Regular" charset="0"/>
              </a:rPr>
              <a:t>n</a:t>
            </a:r>
            <a:r>
              <a:rPr lang="de-DE" altLang="en-US" sz="1400" dirty="0">
                <a:latin typeface="Menlo Regular" charset="0"/>
              </a:rPr>
              <a:t>) {</a:t>
            </a:r>
            <a:br>
              <a:rPr lang="de-DE" altLang="en-US" sz="1400" dirty="0">
                <a:latin typeface="Menlo Regular" charset="0"/>
              </a:rPr>
            </a:br>
            <a:r>
              <a:rPr lang="de-DE" altLang="en-US" sz="1400" dirty="0">
                <a:latin typeface="Menlo Regular" charset="0"/>
              </a:rPr>
              <a:t>    l"""{ invariant </a:t>
            </a:r>
            <a:r>
              <a:rPr lang="de-DE" altLang="en-US" sz="1400" dirty="0" err="1">
                <a:latin typeface="Menlo Regular" charset="0"/>
              </a:rPr>
              <a:t>r</a:t>
            </a:r>
            <a:r>
              <a:rPr lang="de-DE" altLang="en-US" sz="1400" dirty="0">
                <a:latin typeface="Menlo Regular" charset="0"/>
              </a:rPr>
              <a:t> == f(i)</a:t>
            </a:r>
            <a:br>
              <a:rPr lang="de-DE" altLang="en-US" sz="1400" dirty="0">
                <a:latin typeface="Menlo Regular" charset="0"/>
              </a:rPr>
            </a:br>
            <a:r>
              <a:rPr lang="de-DE" altLang="en-US" sz="1400" dirty="0">
                <a:latin typeface="Menlo Regular" charset="0"/>
              </a:rPr>
              <a:t>                    i ≥ 0</a:t>
            </a:r>
            <a:br>
              <a:rPr lang="de-DE" altLang="en-US" sz="1400" dirty="0">
                <a:latin typeface="Menlo Regular" charset="0"/>
              </a:rPr>
            </a:br>
            <a:r>
              <a:rPr lang="de-DE" altLang="en-US" sz="1400" dirty="0">
                <a:latin typeface="Menlo Regular" charset="0"/>
              </a:rPr>
              <a:t>                    i ≤ </a:t>
            </a:r>
            <a:r>
              <a:rPr lang="de-DE" altLang="en-US" sz="1400" dirty="0" err="1">
                <a:latin typeface="Menlo Regular" charset="0"/>
              </a:rPr>
              <a:t>n</a:t>
            </a:r>
            <a:br>
              <a:rPr lang="de-DE" altLang="en-US" sz="1400" dirty="0">
                <a:latin typeface="Menlo Regular" charset="0"/>
              </a:rPr>
            </a:br>
            <a:r>
              <a:rPr lang="de-DE" altLang="en-US" sz="1400" dirty="0">
                <a:latin typeface="Menlo Regular" charset="0"/>
              </a:rPr>
              <a:t>          </a:t>
            </a:r>
            <a:r>
              <a:rPr lang="de-DE" altLang="en-US" sz="1400" dirty="0" err="1">
                <a:latin typeface="Menlo Regular" charset="0"/>
              </a:rPr>
              <a:t>modifies</a:t>
            </a:r>
            <a:r>
              <a:rPr lang="de-DE" altLang="en-US" sz="1400" dirty="0">
                <a:latin typeface="Menlo Regular" charset="0"/>
              </a:rPr>
              <a:t> </a:t>
            </a:r>
            <a:r>
              <a:rPr lang="de-DE" altLang="en-US" sz="1400" dirty="0" err="1">
                <a:latin typeface="Menlo Regular" charset="0"/>
              </a:rPr>
              <a:t>r</a:t>
            </a:r>
            <a:r>
              <a:rPr lang="de-DE" altLang="en-US" sz="1400" dirty="0">
                <a:latin typeface="Menlo Regular" charset="0"/>
              </a:rPr>
              <a:t>, i                              }"""</a:t>
            </a:r>
            <a:br>
              <a:rPr lang="de-DE" altLang="en-US" sz="1400" dirty="0">
                <a:latin typeface="Menlo Regular" charset="0"/>
              </a:rPr>
            </a:br>
            <a:r>
              <a:rPr lang="de-DE" altLang="en-US" sz="1400" dirty="0">
                <a:latin typeface="Menlo Regular" charset="0"/>
              </a:rPr>
              <a:t>   </a:t>
            </a:r>
            <a:r>
              <a:rPr lang="en-US" altLang="en-US" sz="1400" dirty="0">
                <a:latin typeface="Menlo Regular" charset="0"/>
              </a:rPr>
              <a:t> </a:t>
            </a:r>
            <a:r>
              <a:rPr lang="is-IS" altLang="en-US" sz="1400" dirty="0">
                <a:latin typeface="Menlo Regular" charset="0"/>
              </a:rPr>
              <a:t>…</a:t>
            </a:r>
            <a:br>
              <a:rPr lang="en-US" altLang="en-US" sz="1400" dirty="0">
                <a:latin typeface="Menlo Regular" charset="0"/>
              </a:rPr>
            </a:br>
            <a:r>
              <a:rPr lang="de-DE" altLang="en-US" sz="1400" dirty="0">
                <a:latin typeface="Menlo Regular" charset="0"/>
              </a:rPr>
              <a:t>  }</a:t>
            </a: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endParaRPr lang="de-DE" altLang="en-US" sz="1400" dirty="0">
              <a:latin typeface="Menlo Regular" charset="0"/>
            </a:endParaRPr>
          </a:p>
          <a:p>
            <a:pPr eaLnBrk="1" hangingPunct="1"/>
            <a:br>
              <a:rPr lang="de-DE" altLang="en-US" sz="1400" dirty="0">
                <a:latin typeface="Menlo Regular" charset="0"/>
              </a:rPr>
            </a:br>
            <a:r>
              <a:rPr lang="de-DE" altLang="en-US" sz="1400" dirty="0">
                <a:latin typeface="Menlo Regular" charset="0"/>
              </a:rPr>
              <a:t>  </a:t>
            </a:r>
            <a:r>
              <a:rPr lang="de-DE" altLang="en-US" sz="1400" dirty="0" err="1">
                <a:latin typeface="Menlo Regular" charset="0"/>
              </a:rPr>
              <a:t>return</a:t>
            </a:r>
            <a:r>
              <a:rPr lang="de-DE" altLang="en-US" sz="1400" dirty="0">
                <a:latin typeface="Menlo Regular" charset="0"/>
              </a:rPr>
              <a:t> </a:t>
            </a:r>
            <a:r>
              <a:rPr lang="de-DE" altLang="en-US" sz="1400" dirty="0" err="1">
                <a:latin typeface="Menlo Regular" charset="0"/>
              </a:rPr>
              <a:t>r</a:t>
            </a:r>
            <a:br>
              <a:rPr lang="de-DE" altLang="en-US" sz="1400" dirty="0">
                <a:latin typeface="Menlo Regular" charset="0"/>
              </a:rPr>
            </a:br>
            <a:r>
              <a:rPr lang="en-US" altLang="en-US" sz="1400" dirty="0">
                <a:latin typeface="Menlo Regular" charset="0"/>
              </a:rPr>
              <a:t>}</a:t>
            </a:r>
          </a:p>
        </p:txBody>
      </p:sp>
      <p:sp>
        <p:nvSpPr>
          <p:cNvPr id="3" name="Rectangle 2"/>
          <p:cNvSpPr/>
          <p:nvPr/>
        </p:nvSpPr>
        <p:spPr>
          <a:xfrm>
            <a:off x="449250" y="4456088"/>
            <a:ext cx="6341166" cy="954107"/>
          </a:xfrm>
          <a:prstGeom prst="rect">
            <a:avLst/>
          </a:prstGeom>
        </p:spPr>
        <p:txBody>
          <a:bodyPr wrap="square">
            <a:spAutoFit/>
          </a:bodyPr>
          <a:lstStyle/>
          <a:p>
            <a:r>
              <a:rPr lang="de-DE" altLang="en-US" sz="1400" dirty="0">
                <a:solidFill>
                  <a:srgbClr val="000000"/>
                </a:solidFill>
                <a:latin typeface="Menlo Regular" charset="0"/>
              </a:rPr>
              <a:t>  l"""{ 1. </a:t>
            </a:r>
            <a:r>
              <a:rPr lang="de-DE" altLang="en-US" sz="1400" dirty="0" err="1">
                <a:solidFill>
                  <a:srgbClr val="000000"/>
                </a:solidFill>
                <a:latin typeface="Menlo Regular" charset="0"/>
              </a:rPr>
              <a:t>r</a:t>
            </a:r>
            <a:r>
              <a:rPr lang="de-DE" altLang="en-US" sz="1400" dirty="0">
                <a:solidFill>
                  <a:srgbClr val="000000"/>
                </a:solidFill>
                <a:latin typeface="Menlo Regular" charset="0"/>
              </a:rPr>
              <a:t> == f(i)                   </a:t>
            </a:r>
            <a:r>
              <a:rPr lang="de-DE" altLang="en-US" sz="1400" dirty="0" err="1">
                <a:solidFill>
                  <a:srgbClr val="000000"/>
                </a:solidFill>
                <a:latin typeface="Menlo Regular" charset="0"/>
              </a:rPr>
              <a:t>premise</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2. ¬(i &lt; </a:t>
            </a:r>
            <a:r>
              <a:rPr lang="de-DE" altLang="en-US" sz="1400" dirty="0" err="1">
                <a:solidFill>
                  <a:srgbClr val="000000"/>
                </a:solidFill>
                <a:latin typeface="Menlo Regular" charset="0"/>
              </a:rPr>
              <a:t>n</a:t>
            </a:r>
            <a:r>
              <a:rPr lang="de-DE" altLang="en-US" sz="1400" dirty="0">
                <a:solidFill>
                  <a:srgbClr val="000000"/>
                </a:solidFill>
                <a:latin typeface="Menlo Regular" charset="0"/>
              </a:rPr>
              <a:t>)                    </a:t>
            </a:r>
            <a:r>
              <a:rPr lang="de-DE" altLang="en-US" sz="1400" dirty="0" err="1">
                <a:solidFill>
                  <a:srgbClr val="000000"/>
                </a:solidFill>
                <a:latin typeface="Menlo Regular" charset="0"/>
              </a:rPr>
              <a:t>premise</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3. i ≤ </a:t>
            </a:r>
            <a:r>
              <a:rPr lang="de-DE" altLang="en-US" sz="1400" dirty="0" err="1">
                <a:solidFill>
                  <a:srgbClr val="000000"/>
                </a:solidFill>
                <a:latin typeface="Menlo Regular" charset="0"/>
              </a:rPr>
              <a:t>n</a:t>
            </a:r>
            <a:r>
              <a:rPr lang="de-DE" altLang="en-US" sz="1400" dirty="0">
                <a:solidFill>
                  <a:srgbClr val="000000"/>
                </a:solidFill>
                <a:latin typeface="Menlo Regular" charset="0"/>
              </a:rPr>
              <a:t>                       </a:t>
            </a:r>
            <a:r>
              <a:rPr lang="de-DE" altLang="en-US" sz="1400" dirty="0" err="1">
                <a:solidFill>
                  <a:srgbClr val="000000"/>
                </a:solidFill>
                <a:latin typeface="Menlo Regular" charset="0"/>
              </a:rPr>
              <a:t>premise</a:t>
            </a:r>
            <a:endParaRPr lang="de-DE" altLang="en-US" sz="1400" dirty="0">
              <a:solidFill>
                <a:srgbClr val="000000"/>
              </a:solidFill>
              <a:latin typeface="Menlo Regular" charset="0"/>
            </a:endParaRPr>
          </a:p>
          <a:p>
            <a:r>
              <a:rPr lang="de-DE" altLang="en-US" sz="1400" dirty="0">
                <a:solidFill>
                  <a:srgbClr val="000000"/>
                </a:solidFill>
                <a:latin typeface="Menlo Regular" charset="0"/>
              </a:rPr>
              <a:t>        4. </a:t>
            </a:r>
            <a:r>
              <a:rPr lang="de-DE" altLang="en-US" sz="1400" dirty="0" err="1">
                <a:solidFill>
                  <a:srgbClr val="000000"/>
                </a:solidFill>
                <a:latin typeface="Menlo Regular" charset="0"/>
              </a:rPr>
              <a:t>r</a:t>
            </a:r>
            <a:r>
              <a:rPr lang="de-DE" altLang="en-US" sz="1400" dirty="0">
                <a:solidFill>
                  <a:srgbClr val="000000"/>
                </a:solidFill>
                <a:latin typeface="Menlo Regular" charset="0"/>
              </a:rPr>
              <a:t> == f(</a:t>
            </a:r>
            <a:r>
              <a:rPr lang="de-DE" altLang="en-US" sz="1400" dirty="0" err="1">
                <a:solidFill>
                  <a:srgbClr val="000000"/>
                </a:solidFill>
                <a:latin typeface="Menlo Regular" charset="0"/>
              </a:rPr>
              <a:t>n</a:t>
            </a:r>
            <a:r>
              <a:rPr lang="de-DE" altLang="en-US" sz="1400" dirty="0">
                <a:solidFill>
                  <a:srgbClr val="000000"/>
                </a:solidFill>
                <a:latin typeface="Menlo Regular" charset="0"/>
              </a:rPr>
              <a:t>)                   </a:t>
            </a:r>
            <a:r>
              <a:rPr lang="de-DE" altLang="en-US" sz="1400" dirty="0" err="1">
                <a:solidFill>
                  <a:srgbClr val="000000"/>
                </a:solidFill>
                <a:latin typeface="Menlo Regular" charset="0"/>
              </a:rPr>
              <a:t>algebra</a:t>
            </a:r>
            <a:r>
              <a:rPr lang="de-DE" altLang="en-US" sz="1400" dirty="0">
                <a:solidFill>
                  <a:srgbClr val="000000"/>
                </a:solidFill>
                <a:latin typeface="Menlo Regular" charset="0"/>
              </a:rPr>
              <a:t> 1 2 3 }"""</a:t>
            </a:r>
          </a:p>
        </p:txBody>
      </p:sp>
    </p:spTree>
    <p:extLst>
      <p:ext uri="{BB962C8B-B14F-4D97-AF65-F5344CB8AC3E}">
        <p14:creationId xmlns:p14="http://schemas.microsoft.com/office/powerpoint/2010/main" val="18063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dirty="0"/>
              <a:t>That was… Painful!</a:t>
            </a:r>
          </a:p>
        </p:txBody>
      </p:sp>
      <p:sp>
        <p:nvSpPr>
          <p:cNvPr id="3" name="Footer Placeholder 2"/>
          <p:cNvSpPr>
            <a:spLocks noGrp="1"/>
          </p:cNvSpPr>
          <p:nvPr>
            <p:ph type="ftr" sz="quarter" idx="10"/>
          </p:nvPr>
        </p:nvSpPr>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pic>
        <p:nvPicPr>
          <p:cNvPr id="327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255713"/>
            <a:ext cx="7804150"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274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latin typeface="Menlo" charset="0"/>
                <a:ea typeface="Menlo" charset="0"/>
                <a:cs typeface="Menlo" charset="0"/>
              </a:rPr>
              <a:t>factorial</a:t>
            </a:r>
            <a:r>
              <a:rPr lang="en-US" altLang="en-US" dirty="0"/>
              <a:t> Example</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154113"/>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That was long!!  But now, the good news…  </a:t>
            </a:r>
            <a:r>
              <a:rPr lang="en-US" altLang="en-US" sz="2000" i="1" dirty="0"/>
              <a:t>auto</a:t>
            </a:r>
            <a:r>
              <a:rPr lang="en-US" altLang="en-US" sz="2000" dirty="0"/>
              <a:t> mode…</a:t>
            </a:r>
          </a:p>
        </p:txBody>
      </p:sp>
      <p:sp>
        <p:nvSpPr>
          <p:cNvPr id="28677" name="TextBox 7"/>
          <p:cNvSpPr txBox="1">
            <a:spLocks noChangeArrowheads="1"/>
          </p:cNvSpPr>
          <p:nvPr/>
        </p:nvSpPr>
        <p:spPr bwMode="auto">
          <a:xfrm>
            <a:off x="469900" y="1785938"/>
            <a:ext cx="8356600" cy="4185761"/>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err="1">
                <a:latin typeface="Menlo Regular" charset="0"/>
              </a:rPr>
              <a:t>def</a:t>
            </a:r>
            <a:r>
              <a:rPr lang="en-US" altLang="en-US" sz="1400" dirty="0">
                <a:latin typeface="Menlo Regular" charset="0"/>
              </a:rPr>
              <a:t> factorial(n: Z): Z = {</a:t>
            </a:r>
            <a:br>
              <a:rPr lang="en-US" altLang="en-US" sz="1400" dirty="0">
                <a:latin typeface="Menlo Regular" charset="0"/>
              </a:rPr>
            </a:br>
            <a:r>
              <a:rPr lang="en-US" altLang="en-US" sz="1400" dirty="0">
                <a:latin typeface="Menlo Regular" charset="0"/>
              </a:rPr>
              <a:t>  l"""{ requires n ≥ 0</a:t>
            </a:r>
            <a:br>
              <a:rPr lang="en-US" altLang="en-US" sz="1400" dirty="0">
                <a:latin typeface="Menlo Regular" charset="0"/>
              </a:rPr>
            </a:br>
            <a:r>
              <a:rPr lang="en-US" altLang="en-US" sz="1400" dirty="0">
                <a:latin typeface="Menlo Regular" charset="0"/>
              </a:rPr>
              <a:t>        ensures result == f(n)              }"""</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r: Z = 1</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Z = 0</a:t>
            </a:r>
          </a:p>
          <a:p>
            <a:pPr eaLnBrk="1" hangingPunct="1"/>
            <a:r>
              <a:rPr lang="en-US" altLang="en-US" sz="1400" dirty="0">
                <a:latin typeface="Menlo Regular" charset="0"/>
              </a:rPr>
              <a:t>  while (</a:t>
            </a:r>
            <a:r>
              <a:rPr lang="en-US" altLang="en-US" sz="1400" dirty="0" err="1">
                <a:latin typeface="Menlo Regular" charset="0"/>
              </a:rPr>
              <a:t>i</a:t>
            </a:r>
            <a:r>
              <a:rPr lang="en-US" altLang="en-US" sz="1400" dirty="0">
                <a:latin typeface="Menlo Regular" charset="0"/>
              </a:rPr>
              <a:t> &lt; n) {</a:t>
            </a:r>
            <a:br>
              <a:rPr lang="en-US" altLang="en-US" sz="1400" dirty="0">
                <a:latin typeface="Menlo Regular" charset="0"/>
              </a:rPr>
            </a:br>
            <a:r>
              <a:rPr lang="en-US" altLang="en-US" sz="1400" dirty="0">
                <a:latin typeface="Menlo Regular" charset="0"/>
              </a:rPr>
              <a:t>    l"""{ invariant r == f(</a:t>
            </a:r>
            <a:r>
              <a:rPr lang="en-US" altLang="en-US" sz="1400" dirty="0" err="1">
                <a:latin typeface="Menlo Regular" charset="0"/>
              </a:rPr>
              <a:t>i</a:t>
            </a:r>
            <a:r>
              <a:rPr lang="en-US" altLang="en-US" sz="1400" dirty="0">
                <a:latin typeface="Menlo Regular" charset="0"/>
              </a:rPr>
              <a:t>)</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 0</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 n</a:t>
            </a:r>
            <a:br>
              <a:rPr lang="en-US" altLang="en-US" sz="1400" dirty="0">
                <a:latin typeface="Menlo Regular" charset="0"/>
              </a:rPr>
            </a:br>
            <a:r>
              <a:rPr lang="en-US" altLang="en-US" sz="1400" dirty="0">
                <a:latin typeface="Menlo Regular" charset="0"/>
              </a:rPr>
              <a:t>          modifies r, </a:t>
            </a:r>
            <a:r>
              <a:rPr lang="en-US" altLang="en-US" sz="1400" dirty="0" err="1">
                <a:latin typeface="Menlo Regular" charset="0"/>
              </a:rPr>
              <a:t>i</a:t>
            </a:r>
            <a:r>
              <a:rPr lang="en-US" altLang="en-US" sz="1400" dirty="0">
                <a:latin typeface="Menlo Regular" charset="0"/>
              </a:rPr>
              <a:t> }""”</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 </a:t>
            </a:r>
            <a:r>
              <a:rPr lang="en-US" altLang="en-US" sz="1400" dirty="0" err="1">
                <a:latin typeface="Menlo Regular" charset="0"/>
              </a:rPr>
              <a:t>i</a:t>
            </a:r>
            <a:r>
              <a:rPr lang="en-US" altLang="en-US" sz="1400" dirty="0">
                <a:latin typeface="Menlo Regular" charset="0"/>
              </a:rPr>
              <a:t> + 1</a:t>
            </a:r>
            <a:br>
              <a:rPr lang="en-US" altLang="en-US" sz="1400" dirty="0">
                <a:latin typeface="Menlo Regular" charset="0"/>
              </a:rPr>
            </a:br>
            <a:r>
              <a:rPr lang="en-US" altLang="en-US" sz="1400" dirty="0">
                <a:latin typeface="Menlo Regular" charset="0"/>
              </a:rPr>
              <a:t>    </a:t>
            </a:r>
            <a:r>
              <a:rPr lang="de-DE" altLang="en-US" sz="1400" dirty="0">
                <a:latin typeface="Menlo Regular" charset="0"/>
              </a:rPr>
              <a:t>l"""{ 1. </a:t>
            </a:r>
            <a:r>
              <a:rPr lang="de-DE" altLang="en-US" sz="1400" dirty="0" err="1">
                <a:latin typeface="Menlo Regular" charset="0"/>
              </a:rPr>
              <a:t>r</a:t>
            </a:r>
            <a:r>
              <a:rPr lang="de-DE" altLang="en-US" sz="1400" dirty="0">
                <a:latin typeface="Menlo Regular" charset="0"/>
              </a:rPr>
              <a:t> == f(i - 1)             </a:t>
            </a:r>
            <a:r>
              <a:rPr lang="de-DE" altLang="en-US" sz="1400" dirty="0" err="1">
                <a:latin typeface="Menlo Regular" charset="0"/>
              </a:rPr>
              <a:t>auto</a:t>
            </a:r>
            <a:br>
              <a:rPr lang="de-DE" altLang="en-US" sz="1400" dirty="0">
                <a:latin typeface="Menlo Regular" charset="0"/>
              </a:rPr>
            </a:br>
            <a:r>
              <a:rPr lang="de-DE" altLang="en-US" sz="1400" dirty="0">
                <a:latin typeface="Menlo Regular" charset="0"/>
              </a:rPr>
              <a:t>          2. i &gt; 0                     </a:t>
            </a:r>
            <a:r>
              <a:rPr lang="de-DE" altLang="en-US" sz="1400" dirty="0" err="1">
                <a:latin typeface="Menlo Regular" charset="0"/>
              </a:rPr>
              <a:t>auto</a:t>
            </a:r>
            <a:br>
              <a:rPr lang="de-DE" altLang="en-US" sz="1400" dirty="0">
                <a:latin typeface="Menlo Regular" charset="0"/>
              </a:rPr>
            </a:br>
            <a:r>
              <a:rPr lang="de-DE" altLang="en-US" sz="1400" dirty="0">
                <a:latin typeface="Menlo Regular" charset="0"/>
              </a:rPr>
              <a:t>          3. i ≤ </a:t>
            </a:r>
            <a:r>
              <a:rPr lang="de-DE" altLang="en-US" sz="1400" dirty="0" err="1">
                <a:latin typeface="Menlo Regular" charset="0"/>
              </a:rPr>
              <a:t>n</a:t>
            </a:r>
            <a:r>
              <a:rPr lang="de-DE" altLang="en-US" sz="1400" dirty="0">
                <a:latin typeface="Menlo Regular" charset="0"/>
              </a:rPr>
              <a:t>                     </a:t>
            </a:r>
            <a:r>
              <a:rPr lang="de-DE" altLang="en-US" sz="1400" dirty="0" err="1">
                <a:latin typeface="Menlo Regular" charset="0"/>
              </a:rPr>
              <a:t>auto</a:t>
            </a:r>
            <a:r>
              <a:rPr lang="de-DE" altLang="en-US" sz="1400" dirty="0">
                <a:latin typeface="Menlo Regular" charset="0"/>
              </a:rPr>
              <a:t> }"""</a:t>
            </a:r>
            <a:endParaRPr lang="en-US" altLang="en-US" sz="1400" dirty="0">
              <a:latin typeface="Menlo Regular" charset="0"/>
            </a:endParaRPr>
          </a:p>
          <a:p>
            <a:pPr eaLnBrk="1" hangingPunct="1"/>
            <a:r>
              <a:rPr lang="en-US" altLang="en-US" sz="1400" dirty="0">
                <a:latin typeface="Menlo Regular" charset="0"/>
              </a:rPr>
              <a:t>    r = r * </a:t>
            </a:r>
            <a:r>
              <a:rPr lang="en-US" altLang="en-US" sz="1400" dirty="0" err="1">
                <a:latin typeface="Menlo Regular" charset="0"/>
              </a:rPr>
              <a:t>i</a:t>
            </a:r>
            <a:br>
              <a:rPr lang="en-US" altLang="en-US" sz="1400" dirty="0">
                <a:latin typeface="Menlo Regular" charset="0"/>
              </a:rPr>
            </a:br>
            <a:r>
              <a:rPr lang="en-US" altLang="en-US" sz="1400" dirty="0">
                <a:latin typeface="Menlo Regular" charset="0"/>
              </a:rPr>
              <a:t>    </a:t>
            </a:r>
            <a:r>
              <a:rPr lang="de-DE" altLang="en-US" sz="1400" dirty="0">
                <a:latin typeface="Menlo Regular" charset="0"/>
              </a:rPr>
              <a:t>l"""{ 1. </a:t>
            </a:r>
            <a:r>
              <a:rPr lang="de-DE" altLang="en-US" sz="1400" dirty="0" err="1">
                <a:latin typeface="Menlo Regular" charset="0"/>
              </a:rPr>
              <a:t>r</a:t>
            </a:r>
            <a:r>
              <a:rPr lang="de-DE" altLang="en-US" sz="1400" dirty="0">
                <a:latin typeface="Menlo Regular" charset="0"/>
              </a:rPr>
              <a:t> == f(i)                 </a:t>
            </a:r>
            <a:r>
              <a:rPr lang="de-DE" altLang="en-US" sz="1400" dirty="0" err="1">
                <a:latin typeface="Menlo Regular" charset="0"/>
              </a:rPr>
              <a:t>auto</a:t>
            </a:r>
            <a:r>
              <a:rPr lang="de-DE" altLang="en-US" sz="1400" dirty="0">
                <a:latin typeface="Menlo Regular" charset="0"/>
              </a:rPr>
              <a:t> }"""</a:t>
            </a:r>
            <a:br>
              <a:rPr lang="de-DE" altLang="en-US" sz="1400" dirty="0">
                <a:latin typeface="Menlo Regular" charset="0"/>
              </a:rPr>
            </a:br>
            <a:r>
              <a:rPr lang="en-US" altLang="en-US" sz="1400" dirty="0">
                <a:latin typeface="Menlo Regular" charset="0"/>
              </a:rPr>
              <a:t>  }</a:t>
            </a:r>
          </a:p>
          <a:p>
            <a:pPr eaLnBrk="1" hangingPunct="1"/>
            <a:r>
              <a:rPr lang="en-US" altLang="en-US" sz="1400" dirty="0">
                <a:latin typeface="Menlo Regular" charset="0"/>
              </a:rPr>
              <a:t>  return r</a:t>
            </a:r>
            <a:br>
              <a:rPr lang="en-US" altLang="en-US" sz="1400" dirty="0">
                <a:latin typeface="Menlo Regular" charset="0"/>
              </a:rPr>
            </a:br>
            <a:r>
              <a:rPr lang="en-US" altLang="en-US" sz="1400" dirty="0">
                <a:latin typeface="Menlo Regular" charset="0"/>
              </a:rPr>
              <a:t>}</a:t>
            </a:r>
          </a:p>
        </p:txBody>
      </p:sp>
      <p:grpSp>
        <p:nvGrpSpPr>
          <p:cNvPr id="6" name="Group 10"/>
          <p:cNvGrpSpPr>
            <a:grpSpLocks/>
          </p:cNvGrpSpPr>
          <p:nvPr/>
        </p:nvGrpSpPr>
        <p:grpSpPr bwMode="auto">
          <a:xfrm>
            <a:off x="5208103" y="4870847"/>
            <a:ext cx="3324412" cy="1332807"/>
            <a:chOff x="4849359" y="3440049"/>
            <a:chExt cx="2999399" cy="1335255"/>
          </a:xfrm>
        </p:grpSpPr>
        <p:sp>
          <p:nvSpPr>
            <p:cNvPr id="7" name="Text Box 12"/>
            <p:cNvSpPr txBox="1">
              <a:spLocks noChangeArrowheads="1"/>
            </p:cNvSpPr>
            <p:nvPr/>
          </p:nvSpPr>
          <p:spPr bwMode="auto">
            <a:xfrm>
              <a:off x="5857865" y="4035283"/>
              <a:ext cx="1990893" cy="740021"/>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In this example, auto mode can prove everything automatically.</a:t>
              </a:r>
            </a:p>
          </p:txBody>
        </p:sp>
        <p:sp>
          <p:nvSpPr>
            <p:cNvPr id="8" name="Line 13"/>
            <p:cNvSpPr>
              <a:spLocks noChangeShapeType="1"/>
            </p:cNvSpPr>
            <p:nvPr/>
          </p:nvSpPr>
          <p:spPr bwMode="auto">
            <a:xfrm>
              <a:off x="4849359" y="3440049"/>
              <a:ext cx="969667" cy="675298"/>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
        <p:nvSpPr>
          <p:cNvPr id="9" name="TextBox 12"/>
          <p:cNvSpPr txBox="1">
            <a:spLocks noChangeArrowheads="1"/>
          </p:cNvSpPr>
          <p:nvPr/>
        </p:nvSpPr>
        <p:spPr bwMode="auto">
          <a:xfrm>
            <a:off x="400285" y="6006350"/>
            <a:ext cx="53405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600"/>
              <a:t>There is a special preference setting (command line setting) that must be enabled for auto mode to be used.</a:t>
            </a:r>
          </a:p>
        </p:txBody>
      </p:sp>
    </p:spTree>
    <p:extLst>
      <p:ext uri="{BB962C8B-B14F-4D97-AF65-F5344CB8AC3E}">
        <p14:creationId xmlns:p14="http://schemas.microsoft.com/office/powerpoint/2010/main" val="2056446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latin typeface="Menlo" charset="0"/>
                <a:ea typeface="Menlo" charset="0"/>
                <a:cs typeface="Menlo" charset="0"/>
              </a:rPr>
              <a:t>factorial</a:t>
            </a:r>
            <a:r>
              <a:rPr lang="en-US" altLang="en-US" dirty="0"/>
              <a:t> Example</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154113"/>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Even better</a:t>
            </a:r>
            <a:r>
              <a:rPr lang="is-IS" altLang="en-US" sz="2000" dirty="0"/>
              <a:t>…</a:t>
            </a:r>
            <a:r>
              <a:rPr lang="en-US" altLang="en-US" sz="2000" dirty="0"/>
              <a:t>  </a:t>
            </a:r>
            <a:r>
              <a:rPr lang="en-US" altLang="en-US" sz="2000" i="1" dirty="0" err="1"/>
              <a:t>SymExe</a:t>
            </a:r>
            <a:r>
              <a:rPr lang="en-US" altLang="en-US" sz="2000" dirty="0"/>
              <a:t> (summarizing) mode…</a:t>
            </a:r>
          </a:p>
        </p:txBody>
      </p:sp>
      <p:sp>
        <p:nvSpPr>
          <p:cNvPr id="28677" name="TextBox 7"/>
          <p:cNvSpPr txBox="1">
            <a:spLocks noChangeArrowheads="1"/>
          </p:cNvSpPr>
          <p:nvPr/>
        </p:nvSpPr>
        <p:spPr bwMode="auto">
          <a:xfrm>
            <a:off x="469900" y="1785938"/>
            <a:ext cx="8356600" cy="3323987"/>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err="1">
                <a:latin typeface="Menlo Regular" charset="0"/>
              </a:rPr>
              <a:t>def</a:t>
            </a:r>
            <a:r>
              <a:rPr lang="en-US" altLang="en-US" sz="1400" dirty="0">
                <a:latin typeface="Menlo Regular" charset="0"/>
              </a:rPr>
              <a:t> factorial(n: Z): Z = {</a:t>
            </a:r>
            <a:br>
              <a:rPr lang="en-US" altLang="en-US" sz="1400" dirty="0">
                <a:latin typeface="Menlo Regular" charset="0"/>
              </a:rPr>
            </a:br>
            <a:r>
              <a:rPr lang="en-US" altLang="en-US" sz="1400" dirty="0">
                <a:latin typeface="Menlo Regular" charset="0"/>
              </a:rPr>
              <a:t>  l"""{ requires n ≥ 0</a:t>
            </a:r>
            <a:br>
              <a:rPr lang="en-US" altLang="en-US" sz="1400" dirty="0">
                <a:latin typeface="Menlo Regular" charset="0"/>
              </a:rPr>
            </a:br>
            <a:r>
              <a:rPr lang="en-US" altLang="en-US" sz="1400" dirty="0">
                <a:latin typeface="Menlo Regular" charset="0"/>
              </a:rPr>
              <a:t>        ensures  result == f(n)             }"""</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r: Z = 1</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Z = 0</a:t>
            </a:r>
          </a:p>
          <a:p>
            <a:pPr eaLnBrk="1" hangingPunct="1"/>
            <a:r>
              <a:rPr lang="en-US" altLang="en-US" sz="1400" dirty="0">
                <a:latin typeface="Menlo Regular" charset="0"/>
              </a:rPr>
              <a:t>  while (</a:t>
            </a:r>
            <a:r>
              <a:rPr lang="en-US" altLang="en-US" sz="1400" dirty="0" err="1">
                <a:latin typeface="Menlo Regular" charset="0"/>
              </a:rPr>
              <a:t>i</a:t>
            </a:r>
            <a:r>
              <a:rPr lang="en-US" altLang="en-US" sz="1400" dirty="0">
                <a:latin typeface="Menlo Regular" charset="0"/>
              </a:rPr>
              <a:t> &lt; n) {</a:t>
            </a:r>
            <a:br>
              <a:rPr lang="en-US" altLang="en-US" sz="1400" dirty="0">
                <a:latin typeface="Menlo Regular" charset="0"/>
              </a:rPr>
            </a:br>
            <a:r>
              <a:rPr lang="en-US" altLang="en-US" sz="1400" dirty="0">
                <a:latin typeface="Menlo Regular" charset="0"/>
              </a:rPr>
              <a:t>    l"""{ invariant r == f(</a:t>
            </a:r>
            <a:r>
              <a:rPr lang="en-US" altLang="en-US" sz="1400" dirty="0" err="1">
                <a:latin typeface="Menlo Regular" charset="0"/>
              </a:rPr>
              <a:t>i</a:t>
            </a:r>
            <a:r>
              <a:rPr lang="en-US" altLang="en-US" sz="1400" dirty="0">
                <a:latin typeface="Menlo Regular" charset="0"/>
              </a:rPr>
              <a:t>)</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 0</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 n</a:t>
            </a:r>
            <a:br>
              <a:rPr lang="en-US" altLang="en-US" sz="1400" dirty="0">
                <a:latin typeface="Menlo Regular" charset="0"/>
              </a:rPr>
            </a:br>
            <a:r>
              <a:rPr lang="en-US" altLang="en-US" sz="1400" dirty="0">
                <a:latin typeface="Menlo Regular" charset="0"/>
              </a:rPr>
              <a:t>          modifies r, </a:t>
            </a:r>
            <a:r>
              <a:rPr lang="en-US" altLang="en-US" sz="1400" dirty="0" err="1">
                <a:latin typeface="Menlo Regular" charset="0"/>
              </a:rPr>
              <a:t>i</a:t>
            </a:r>
            <a:r>
              <a:rPr lang="en-US" altLang="en-US" sz="1400" dirty="0">
                <a:latin typeface="Menlo Regular" charset="0"/>
              </a:rPr>
              <a:t> }""”</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 </a:t>
            </a:r>
            <a:r>
              <a:rPr lang="en-US" altLang="en-US" sz="1400" dirty="0" err="1">
                <a:latin typeface="Menlo Regular" charset="0"/>
              </a:rPr>
              <a:t>i</a:t>
            </a:r>
            <a:r>
              <a:rPr lang="en-US" altLang="en-US" sz="1400" dirty="0">
                <a:latin typeface="Menlo Regular" charset="0"/>
              </a:rPr>
              <a:t> + 1</a:t>
            </a:r>
            <a:br>
              <a:rPr lang="en-US" altLang="en-US" sz="1400" dirty="0">
                <a:latin typeface="Menlo Regular" charset="0"/>
              </a:rPr>
            </a:br>
            <a:r>
              <a:rPr lang="en-US" altLang="en-US" sz="1400" dirty="0">
                <a:latin typeface="Menlo Regular" charset="0"/>
              </a:rPr>
              <a:t>    r = r * </a:t>
            </a:r>
            <a:r>
              <a:rPr lang="en-US" altLang="en-US" sz="1400" dirty="0" err="1">
                <a:latin typeface="Menlo Regular" charset="0"/>
              </a:rPr>
              <a:t>i</a:t>
            </a:r>
            <a:br>
              <a:rPr lang="en-US" altLang="en-US" sz="1400" dirty="0">
                <a:latin typeface="Menlo Regular" charset="0"/>
              </a:rPr>
            </a:br>
            <a:r>
              <a:rPr lang="en-US" altLang="en-US" sz="1400" dirty="0">
                <a:latin typeface="Menlo Regular" charset="0"/>
              </a:rPr>
              <a:t>  }</a:t>
            </a:r>
          </a:p>
          <a:p>
            <a:pPr eaLnBrk="1" hangingPunct="1"/>
            <a:r>
              <a:rPr lang="en-US" altLang="en-US" sz="1400" dirty="0">
                <a:latin typeface="Menlo Regular" charset="0"/>
              </a:rPr>
              <a:t>  return r</a:t>
            </a:r>
            <a:br>
              <a:rPr lang="en-US" altLang="en-US" sz="1400" dirty="0">
                <a:latin typeface="Menlo Regular" charset="0"/>
              </a:rPr>
            </a:br>
            <a:r>
              <a:rPr lang="en-US" altLang="en-US" sz="1400" dirty="0">
                <a:latin typeface="Menlo Regular" charset="0"/>
              </a:rPr>
              <a:t>}</a:t>
            </a:r>
          </a:p>
        </p:txBody>
      </p:sp>
      <p:grpSp>
        <p:nvGrpSpPr>
          <p:cNvPr id="6" name="Group 10"/>
          <p:cNvGrpSpPr>
            <a:grpSpLocks/>
          </p:cNvGrpSpPr>
          <p:nvPr/>
        </p:nvGrpSpPr>
        <p:grpSpPr bwMode="auto">
          <a:xfrm>
            <a:off x="5589765" y="4966628"/>
            <a:ext cx="3324412" cy="1440529"/>
            <a:chOff x="4849359" y="3440049"/>
            <a:chExt cx="2999399" cy="1443175"/>
          </a:xfrm>
        </p:grpSpPr>
        <p:sp>
          <p:nvSpPr>
            <p:cNvPr id="7" name="Text Box 12"/>
            <p:cNvSpPr txBox="1">
              <a:spLocks noChangeArrowheads="1"/>
            </p:cNvSpPr>
            <p:nvPr/>
          </p:nvSpPr>
          <p:spPr bwMode="auto">
            <a:xfrm>
              <a:off x="5857865" y="3927364"/>
              <a:ext cx="1990893" cy="95586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In this example, </a:t>
              </a:r>
              <a:r>
                <a:rPr lang="en-US" altLang="en-US" sz="1400" i="1" dirty="0" err="1"/>
                <a:t>SymExe</a:t>
              </a:r>
              <a:r>
                <a:rPr lang="en-US" altLang="en-US" sz="1400" i="1" dirty="0"/>
                <a:t> mode can prove everything automatically without any proof steps.</a:t>
              </a:r>
            </a:p>
          </p:txBody>
        </p:sp>
        <p:sp>
          <p:nvSpPr>
            <p:cNvPr id="8" name="Line 13"/>
            <p:cNvSpPr>
              <a:spLocks noChangeShapeType="1"/>
            </p:cNvSpPr>
            <p:nvPr/>
          </p:nvSpPr>
          <p:spPr bwMode="auto">
            <a:xfrm>
              <a:off x="4849359" y="3440049"/>
              <a:ext cx="969667" cy="675298"/>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
        <p:nvSpPr>
          <p:cNvPr id="9" name="TextBox 12"/>
          <p:cNvSpPr txBox="1">
            <a:spLocks noChangeArrowheads="1"/>
          </p:cNvSpPr>
          <p:nvPr/>
        </p:nvSpPr>
        <p:spPr bwMode="auto">
          <a:xfrm>
            <a:off x="400284" y="5249547"/>
            <a:ext cx="56983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600" dirty="0"/>
              <a:t>There is a special preference setting (command line setting) that must be enabled for </a:t>
            </a:r>
            <a:r>
              <a:rPr lang="en-US" altLang="en-US" sz="1600" dirty="0" err="1"/>
              <a:t>SymExe</a:t>
            </a:r>
            <a:r>
              <a:rPr lang="en-US" altLang="en-US" sz="1600" dirty="0"/>
              <a:t> mode to be used.</a:t>
            </a:r>
          </a:p>
        </p:txBody>
      </p:sp>
      <p:sp>
        <p:nvSpPr>
          <p:cNvPr id="10" name="TextBox 12"/>
          <p:cNvSpPr txBox="1">
            <a:spLocks noChangeArrowheads="1"/>
          </p:cNvSpPr>
          <p:nvPr/>
        </p:nvSpPr>
        <p:spPr bwMode="auto">
          <a:xfrm>
            <a:off x="400284" y="5901373"/>
            <a:ext cx="6135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600" dirty="0" err="1"/>
              <a:t>SymExe</a:t>
            </a:r>
            <a:r>
              <a:rPr lang="en-US" altLang="en-US" sz="1600" dirty="0"/>
              <a:t> rewrites </a:t>
            </a:r>
            <a:r>
              <a:rPr lang="en-US" altLang="en-US" sz="1600" b="1" i="1" dirty="0" err="1"/>
              <a:t>x</a:t>
            </a:r>
            <a:r>
              <a:rPr lang="en-US" altLang="en-US" sz="1600" b="1" dirty="0" err="1"/>
              <a:t>_old</a:t>
            </a:r>
            <a:r>
              <a:rPr lang="en-US" altLang="en-US" sz="1600" dirty="0"/>
              <a:t> into a fresh variable </a:t>
            </a:r>
            <a:r>
              <a:rPr lang="en-US" altLang="en-US" sz="1600" b="1" i="1" dirty="0" err="1"/>
              <a:t>x</a:t>
            </a:r>
            <a:r>
              <a:rPr lang="en-US" altLang="en-US" sz="1600" b="1" dirty="0" err="1"/>
              <a:t>_</a:t>
            </a:r>
            <a:r>
              <a:rPr lang="en-US" altLang="en-US" sz="1600" b="1" i="1" dirty="0" err="1"/>
              <a:t>N</a:t>
            </a:r>
            <a:r>
              <a:rPr lang="en-US" altLang="en-US" sz="1600" dirty="0"/>
              <a:t> instead of throwing away the information (where </a:t>
            </a:r>
            <a:r>
              <a:rPr lang="en-US" altLang="en-US" sz="1600" b="1" i="1" dirty="0"/>
              <a:t>N</a:t>
            </a:r>
            <a:r>
              <a:rPr lang="en-US" altLang="en-US" sz="1600" dirty="0"/>
              <a:t> is a natural number).</a:t>
            </a:r>
          </a:p>
        </p:txBody>
      </p:sp>
    </p:spTree>
    <p:extLst>
      <p:ext uri="{BB962C8B-B14F-4D97-AF65-F5344CB8AC3E}">
        <p14:creationId xmlns:p14="http://schemas.microsoft.com/office/powerpoint/2010/main" val="85526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tLang="en-US" sz="4000" dirty="0"/>
              <a:t>Claim Transformer -- While Loops</a:t>
            </a:r>
          </a:p>
        </p:txBody>
      </p:sp>
      <p:sp>
        <p:nvSpPr>
          <p:cNvPr id="9" name="Footer Placeholder 2"/>
          <p:cNvSpPr>
            <a:spLocks noGrp="1"/>
          </p:cNvSpPr>
          <p:nvPr>
            <p:ph type="ftr" sz="quarter" idx="10"/>
          </p:nvPr>
        </p:nvSpPr>
        <p:spPr/>
        <p:txBody>
          <a:bodyPr/>
          <a:lstStyle/>
          <a:p>
            <a:pPr>
              <a:defRPr/>
            </a:pPr>
            <a:r>
              <a:rPr lang="en-US">
                <a:latin typeface="Tahoma" pitchFamily="4" charset="0"/>
              </a:rPr>
              <a:t>CIS 301 --- Program Logic - Conditionals and Loops</a:t>
            </a:r>
          </a:p>
        </p:txBody>
      </p:sp>
      <p:sp>
        <p:nvSpPr>
          <p:cNvPr id="35843" name="TextBox 3"/>
          <p:cNvSpPr txBox="1">
            <a:spLocks noChangeArrowheads="1"/>
          </p:cNvSpPr>
          <p:nvPr/>
        </p:nvSpPr>
        <p:spPr bwMode="auto">
          <a:xfrm>
            <a:off x="665163" y="1511300"/>
            <a:ext cx="4999037" cy="4801314"/>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ru-RU" altLang="en-US" sz="1800" dirty="0" err="1">
                <a:latin typeface="Menlo Regular" charset="0"/>
              </a:rPr>
              <a:t>l</a:t>
            </a:r>
            <a:r>
              <a:rPr lang="ru-RU" altLang="en-US" sz="1800" dirty="0">
                <a:latin typeface="Menlo Regular" charset="0"/>
              </a:rPr>
              <a:t>"""</a:t>
            </a:r>
            <a:r>
              <a:rPr lang="en-US" altLang="en-US" sz="1800" dirty="0">
                <a:latin typeface="Menlo Regular" charset="0"/>
              </a:rPr>
              <a:t>{ ... I }</a:t>
            </a:r>
            <a:r>
              <a:rPr lang="ru-RU" altLang="en-US" sz="1800" dirty="0">
                <a:latin typeface="Menlo Regular" charset="0"/>
              </a:rPr>
              <a:t>"""</a:t>
            </a:r>
            <a:endParaRPr lang="en-US" altLang="en-US" sz="1800" dirty="0">
              <a:latin typeface="Menlo Regular" charset="0"/>
            </a:endParaRPr>
          </a:p>
          <a:p>
            <a:pPr eaLnBrk="1" hangingPunct="1">
              <a:spcBef>
                <a:spcPct val="0"/>
              </a:spcBef>
              <a:buClrTx/>
              <a:buSzTx/>
              <a:buFontTx/>
              <a:buNone/>
            </a:pPr>
            <a:r>
              <a:rPr lang="en-US" altLang="en-US" sz="1800" dirty="0">
                <a:latin typeface="Menlo Regular" charset="0"/>
              </a:rPr>
              <a:t>while (B) {</a:t>
            </a:r>
          </a:p>
          <a:p>
            <a:pPr eaLnBrk="1" hangingPunct="1">
              <a:spcBef>
                <a:spcPct val="0"/>
              </a:spcBef>
              <a:buClrTx/>
              <a:buSzTx/>
              <a:buFontTx/>
              <a:buNone/>
            </a:pPr>
            <a:r>
              <a:rPr lang="en-US" altLang="en-US" sz="1800" dirty="0">
                <a:latin typeface="Menlo Regular" charset="0"/>
              </a:rPr>
              <a:t>  </a:t>
            </a:r>
            <a:r>
              <a:rPr lang="ru-RU" altLang="en-US" sz="1800" dirty="0" err="1">
                <a:latin typeface="Menlo Regular" charset="0"/>
              </a:rPr>
              <a:t>l</a:t>
            </a:r>
            <a:r>
              <a:rPr lang="ru-RU" altLang="en-US" sz="1800" dirty="0">
                <a:latin typeface="Menlo Regular" charset="0"/>
              </a:rPr>
              <a:t>"""</a:t>
            </a:r>
            <a:r>
              <a:rPr lang="en-US" altLang="en-US" sz="1800" dirty="0">
                <a:latin typeface="Menlo Regular" charset="0"/>
              </a:rPr>
              <a:t>{ invariant  I</a:t>
            </a:r>
          </a:p>
          <a:p>
            <a:pPr eaLnBrk="1" hangingPunct="1">
              <a:spcBef>
                <a:spcPct val="0"/>
              </a:spcBef>
              <a:buClrTx/>
              <a:buSzTx/>
              <a:buFontTx/>
              <a:buNone/>
            </a:pPr>
            <a:r>
              <a:rPr lang="en-US" altLang="en-US" sz="1800" dirty="0">
                <a:latin typeface="Menlo Regular" charset="0"/>
              </a:rPr>
              <a:t>        modifies   &lt;variable list&gt;</a:t>
            </a:r>
          </a:p>
          <a:p>
            <a:pPr eaLnBrk="1" hangingPunct="1">
              <a:spcBef>
                <a:spcPct val="0"/>
              </a:spcBef>
              <a:buClrTx/>
              <a:buSzTx/>
              <a:buFontTx/>
              <a:buNone/>
            </a:pPr>
            <a:r>
              <a:rPr lang="en-US" altLang="en-US" sz="1800" dirty="0">
                <a:latin typeface="Menlo Regular" charset="0"/>
              </a:rPr>
              <a:t>  }</a:t>
            </a:r>
            <a:r>
              <a:rPr lang="ru-RU" altLang="en-US" sz="1800" dirty="0">
                <a:latin typeface="Menlo Regular" charset="0"/>
              </a:rPr>
              <a:t>"""</a:t>
            </a:r>
            <a:endParaRPr lang="en-US" altLang="en-US" sz="1800" dirty="0">
              <a:latin typeface="Menlo Regular" charset="0"/>
            </a:endParaRPr>
          </a:p>
          <a:p>
            <a:pPr eaLnBrk="1" hangingPunct="1">
              <a:spcBef>
                <a:spcPct val="0"/>
              </a:spcBef>
              <a:buClrTx/>
              <a:buSzTx/>
              <a:buFontTx/>
              <a:buNone/>
            </a:pPr>
            <a:r>
              <a:rPr lang="en-US" altLang="en-US" sz="1800" dirty="0">
                <a:latin typeface="Menlo Regular" charset="0"/>
              </a:rPr>
              <a:t>  </a:t>
            </a:r>
            <a:r>
              <a:rPr lang="ru-RU" altLang="en-US" sz="1800" dirty="0" err="1">
                <a:latin typeface="Menlo Regular" charset="0"/>
              </a:rPr>
              <a:t>l</a:t>
            </a:r>
            <a:r>
              <a:rPr lang="ru-RU" altLang="en-US" sz="1800" dirty="0">
                <a:latin typeface="Menlo Regular" charset="0"/>
              </a:rPr>
              <a:t>"""</a:t>
            </a:r>
            <a:r>
              <a:rPr lang="en-US" altLang="en-US" sz="1800" dirty="0">
                <a:latin typeface="Menlo Regular" charset="0"/>
              </a:rPr>
              <a:t>{ 1. B   premise</a:t>
            </a:r>
          </a:p>
          <a:p>
            <a:pPr eaLnBrk="1" hangingPunct="1">
              <a:spcBef>
                <a:spcPct val="0"/>
              </a:spcBef>
              <a:buClrTx/>
              <a:buSzTx/>
              <a:buFontTx/>
              <a:buNone/>
            </a:pPr>
            <a:r>
              <a:rPr lang="en-US" altLang="en-US" sz="1800" dirty="0">
                <a:latin typeface="Menlo Regular" charset="0"/>
              </a:rPr>
              <a:t>        2. I   premise</a:t>
            </a:r>
          </a:p>
          <a:p>
            <a:pPr eaLnBrk="1" hangingPunct="1">
              <a:spcBef>
                <a:spcPct val="0"/>
              </a:spcBef>
              <a:buClrTx/>
              <a:buSzTx/>
              <a:buFontTx/>
              <a:buNone/>
            </a:pPr>
            <a:r>
              <a:rPr lang="en-US" altLang="en-US" sz="1800" dirty="0">
                <a:latin typeface="Menlo Regular" charset="0"/>
              </a:rPr>
              <a:t>        ...</a:t>
            </a:r>
          </a:p>
          <a:p>
            <a:pPr eaLnBrk="1" hangingPunct="1">
              <a:spcBef>
                <a:spcPct val="0"/>
              </a:spcBef>
              <a:buClrTx/>
              <a:buSzTx/>
              <a:buFontTx/>
              <a:buNone/>
            </a:pPr>
            <a:r>
              <a:rPr lang="en-US" altLang="en-US" sz="1800" dirty="0">
                <a:latin typeface="Menlo Regular" charset="0"/>
              </a:rPr>
              <a:t>  }</a:t>
            </a:r>
            <a:r>
              <a:rPr lang="ru-RU" altLang="en-US" sz="1800" dirty="0">
                <a:latin typeface="Menlo Regular" charset="0"/>
              </a:rPr>
              <a:t>"""</a:t>
            </a:r>
            <a:endParaRPr lang="en-US" altLang="en-US" sz="1800" dirty="0">
              <a:latin typeface="Menlo Regular" charset="0"/>
            </a:endParaRPr>
          </a:p>
          <a:p>
            <a:pPr eaLnBrk="1" hangingPunct="1">
              <a:spcBef>
                <a:spcPct val="0"/>
              </a:spcBef>
              <a:buClrTx/>
              <a:buSzTx/>
              <a:buFontTx/>
              <a:buNone/>
            </a:pPr>
            <a:r>
              <a:rPr lang="en-US" altLang="en-US" sz="1800" dirty="0">
                <a:latin typeface="Menlo Regular" charset="0"/>
              </a:rPr>
              <a:t>  C</a:t>
            </a:r>
          </a:p>
          <a:p>
            <a:pPr eaLnBrk="1" hangingPunct="1">
              <a:spcBef>
                <a:spcPct val="0"/>
              </a:spcBef>
              <a:buClrTx/>
              <a:buSzTx/>
              <a:buFontTx/>
              <a:buNone/>
            </a:pPr>
            <a:r>
              <a:rPr lang="en-US" altLang="en-US" sz="1800" dirty="0">
                <a:latin typeface="Menlo Regular" charset="0"/>
              </a:rPr>
              <a:t>  </a:t>
            </a:r>
            <a:r>
              <a:rPr lang="ru-RU" altLang="en-US" sz="1800" dirty="0" err="1">
                <a:latin typeface="Menlo Regular" charset="0"/>
              </a:rPr>
              <a:t>l</a:t>
            </a:r>
            <a:r>
              <a:rPr lang="ru-RU" altLang="en-US" sz="1800" dirty="0">
                <a:latin typeface="Menlo Regular" charset="0"/>
              </a:rPr>
              <a:t>"""</a:t>
            </a:r>
            <a:r>
              <a:rPr lang="en-US" altLang="en-US" sz="1800" dirty="0">
                <a:latin typeface="Menlo Regular" charset="0"/>
              </a:rPr>
              <a:t>{ ...I }</a:t>
            </a:r>
            <a:r>
              <a:rPr lang="ru-RU" altLang="en-US" sz="1800" dirty="0">
                <a:latin typeface="Menlo Regular" charset="0"/>
              </a:rPr>
              <a:t>"""</a:t>
            </a:r>
            <a:endParaRPr lang="en-US" altLang="en-US" sz="1800" dirty="0">
              <a:latin typeface="Menlo Regular" charset="0"/>
            </a:endParaRPr>
          </a:p>
          <a:p>
            <a:pPr eaLnBrk="1" hangingPunct="1">
              <a:spcBef>
                <a:spcPct val="0"/>
              </a:spcBef>
              <a:buClrTx/>
              <a:buSzTx/>
              <a:buFontTx/>
              <a:buNone/>
            </a:pPr>
            <a:r>
              <a:rPr lang="en-US" altLang="en-US" sz="1800" dirty="0">
                <a:latin typeface="Menlo Regular" charset="0"/>
              </a:rPr>
              <a:t>}</a:t>
            </a:r>
          </a:p>
          <a:p>
            <a:pPr eaLnBrk="1" hangingPunct="1">
              <a:spcBef>
                <a:spcPct val="0"/>
              </a:spcBef>
              <a:buClrTx/>
              <a:buSzTx/>
              <a:buFontTx/>
              <a:buNone/>
            </a:pPr>
            <a:r>
              <a:rPr lang="ru-RU" altLang="en-US" sz="1800" dirty="0" err="1">
                <a:latin typeface="Menlo Regular" charset="0"/>
              </a:rPr>
              <a:t>l</a:t>
            </a:r>
            <a:r>
              <a:rPr lang="ru-RU" altLang="en-US" sz="1800" dirty="0">
                <a:latin typeface="Menlo Regular" charset="0"/>
              </a:rPr>
              <a:t>"""</a:t>
            </a:r>
            <a:r>
              <a:rPr lang="en-US" altLang="en-US" sz="1800" dirty="0">
                <a:latin typeface="Menlo Regular" charset="0"/>
              </a:rPr>
              <a:t>{ 1. </a:t>
            </a:r>
            <a:r>
              <a:rPr lang="en-US" sz="1800" dirty="0"/>
              <a:t>¬(</a:t>
            </a:r>
            <a:r>
              <a:rPr lang="en-US" altLang="en-US" sz="1800" dirty="0">
                <a:latin typeface="Menlo Regular" charset="0"/>
              </a:rPr>
              <a:t>B)  premise</a:t>
            </a:r>
          </a:p>
          <a:p>
            <a:pPr eaLnBrk="1" hangingPunct="1">
              <a:spcBef>
                <a:spcPct val="0"/>
              </a:spcBef>
              <a:buClrTx/>
              <a:buSzTx/>
              <a:buFontTx/>
              <a:buNone/>
            </a:pPr>
            <a:r>
              <a:rPr lang="en-US" altLang="en-US" sz="1800" dirty="0">
                <a:latin typeface="Menlo Regular" charset="0"/>
              </a:rPr>
              <a:t>      2. I     premise</a:t>
            </a:r>
          </a:p>
          <a:p>
            <a:pPr eaLnBrk="1" hangingPunct="1">
              <a:spcBef>
                <a:spcPct val="0"/>
              </a:spcBef>
              <a:buClrTx/>
              <a:buSzTx/>
              <a:buFontTx/>
              <a:buNone/>
            </a:pPr>
            <a:r>
              <a:rPr lang="en-US" altLang="en-US" sz="1800" dirty="0">
                <a:latin typeface="Menlo Regular" charset="0"/>
              </a:rPr>
              <a:t>      ...</a:t>
            </a:r>
          </a:p>
          <a:p>
            <a:pPr eaLnBrk="1" hangingPunct="1">
              <a:spcBef>
                <a:spcPct val="0"/>
              </a:spcBef>
              <a:buClrTx/>
              <a:buSzTx/>
              <a:buFontTx/>
              <a:buNone/>
            </a:pPr>
            <a:r>
              <a:rPr lang="en-US" altLang="en-US" sz="1800" dirty="0">
                <a:latin typeface="Menlo Regular" charset="0"/>
              </a:rPr>
              <a:t>}</a:t>
            </a:r>
            <a:r>
              <a:rPr lang="ru-RU" altLang="en-US" sz="1800" dirty="0">
                <a:latin typeface="Menlo Regular" charset="0"/>
              </a:rPr>
              <a:t>"""</a:t>
            </a:r>
            <a:endParaRPr lang="en-US" altLang="en-US" sz="1800" dirty="0">
              <a:latin typeface="Menlo Regular" charset="0"/>
            </a:endParaRPr>
          </a:p>
          <a:p>
            <a:pPr eaLnBrk="1" hangingPunct="1">
              <a:spcBef>
                <a:spcPct val="0"/>
              </a:spcBef>
              <a:buClrTx/>
              <a:buSzTx/>
              <a:buFontTx/>
              <a:buNone/>
            </a:pPr>
            <a:endParaRPr lang="en-US" altLang="en-US" sz="1800" dirty="0">
              <a:latin typeface="Menlo Regular" charset="0"/>
            </a:endParaRPr>
          </a:p>
        </p:txBody>
      </p:sp>
      <p:grpSp>
        <p:nvGrpSpPr>
          <p:cNvPr id="2" name="Group 4"/>
          <p:cNvGrpSpPr>
            <a:grpSpLocks/>
          </p:cNvGrpSpPr>
          <p:nvPr/>
        </p:nvGrpSpPr>
        <p:grpSpPr bwMode="auto">
          <a:xfrm>
            <a:off x="2593975" y="1336675"/>
            <a:ext cx="5267325" cy="522288"/>
            <a:chOff x="2593445" y="1336213"/>
            <a:chExt cx="5267855" cy="523220"/>
          </a:xfrm>
        </p:grpSpPr>
        <p:sp>
          <p:nvSpPr>
            <p:cNvPr id="6" name="Text Box 12"/>
            <p:cNvSpPr txBox="1">
              <a:spLocks noChangeArrowheads="1"/>
            </p:cNvSpPr>
            <p:nvPr/>
          </p:nvSpPr>
          <p:spPr bwMode="auto">
            <a:xfrm>
              <a:off x="5397252" y="1336213"/>
              <a:ext cx="2464048" cy="52322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Must prove invariant holds before entering loop</a:t>
              </a:r>
            </a:p>
          </p:txBody>
        </p:sp>
        <p:sp>
          <p:nvSpPr>
            <p:cNvPr id="35862" name="Line 13"/>
            <p:cNvSpPr>
              <a:spLocks noChangeShapeType="1"/>
            </p:cNvSpPr>
            <p:nvPr/>
          </p:nvSpPr>
          <p:spPr bwMode="auto">
            <a:xfrm flipH="1">
              <a:off x="2593445" y="1663698"/>
              <a:ext cx="2791353" cy="73288"/>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3" name="Group 8"/>
          <p:cNvGrpSpPr>
            <a:grpSpLocks/>
          </p:cNvGrpSpPr>
          <p:nvPr/>
        </p:nvGrpSpPr>
        <p:grpSpPr bwMode="auto">
          <a:xfrm>
            <a:off x="3541713" y="1958975"/>
            <a:ext cx="5246687" cy="522288"/>
            <a:chOff x="2404192" y="1387013"/>
            <a:chExt cx="4428408" cy="523220"/>
          </a:xfrm>
        </p:grpSpPr>
        <p:sp>
          <p:nvSpPr>
            <p:cNvPr id="10" name="Text Box 12"/>
            <p:cNvSpPr txBox="1">
              <a:spLocks noChangeArrowheads="1"/>
            </p:cNvSpPr>
            <p:nvPr/>
          </p:nvSpPr>
          <p:spPr bwMode="auto">
            <a:xfrm>
              <a:off x="4368503" y="1387013"/>
              <a:ext cx="2464097" cy="52322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Specification/Declaration of invariant.</a:t>
              </a:r>
            </a:p>
          </p:txBody>
        </p:sp>
        <p:sp>
          <p:nvSpPr>
            <p:cNvPr id="35860" name="Line 13"/>
            <p:cNvSpPr>
              <a:spLocks noChangeShapeType="1"/>
            </p:cNvSpPr>
            <p:nvPr/>
          </p:nvSpPr>
          <p:spPr bwMode="auto">
            <a:xfrm flipH="1">
              <a:off x="2404192" y="1676398"/>
              <a:ext cx="1990007" cy="1497"/>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4" name="Group 13"/>
          <p:cNvGrpSpPr>
            <a:grpSpLocks/>
          </p:cNvGrpSpPr>
          <p:nvPr/>
        </p:nvGrpSpPr>
        <p:grpSpPr bwMode="auto">
          <a:xfrm>
            <a:off x="5424488" y="2601913"/>
            <a:ext cx="3376612" cy="552450"/>
            <a:chOff x="5424050" y="2601295"/>
            <a:chExt cx="3377050" cy="553538"/>
          </a:xfrm>
        </p:grpSpPr>
        <p:sp>
          <p:nvSpPr>
            <p:cNvPr id="12" name="Text Box 12"/>
            <p:cNvSpPr txBox="1">
              <a:spLocks noChangeArrowheads="1"/>
            </p:cNvSpPr>
            <p:nvPr/>
          </p:nvSpPr>
          <p:spPr bwMode="auto">
            <a:xfrm>
              <a:off x="5881309" y="2631516"/>
              <a:ext cx="2919791" cy="523317"/>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Frame-condition for loop (so we know what premises to cancel)</a:t>
              </a:r>
            </a:p>
          </p:txBody>
        </p:sp>
        <p:sp>
          <p:nvSpPr>
            <p:cNvPr id="35858" name="Line 13"/>
            <p:cNvSpPr>
              <a:spLocks noChangeShapeType="1"/>
            </p:cNvSpPr>
            <p:nvPr/>
          </p:nvSpPr>
          <p:spPr bwMode="auto">
            <a:xfrm flipH="1" flipV="1">
              <a:off x="5424050" y="2601295"/>
              <a:ext cx="481450" cy="294304"/>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5" name="Group 14"/>
          <p:cNvGrpSpPr>
            <a:grpSpLocks/>
          </p:cNvGrpSpPr>
          <p:nvPr/>
        </p:nvGrpSpPr>
        <p:grpSpPr bwMode="auto">
          <a:xfrm>
            <a:off x="3863975" y="3236913"/>
            <a:ext cx="4962525" cy="774700"/>
            <a:chOff x="3837992" y="2563251"/>
            <a:chExt cx="4963108" cy="775504"/>
          </a:xfrm>
        </p:grpSpPr>
        <p:sp>
          <p:nvSpPr>
            <p:cNvPr id="16" name="Text Box 12"/>
            <p:cNvSpPr txBox="1">
              <a:spLocks noChangeArrowheads="1"/>
            </p:cNvSpPr>
            <p:nvPr/>
          </p:nvSpPr>
          <p:spPr bwMode="auto">
            <a:xfrm>
              <a:off x="5881345" y="2599801"/>
              <a:ext cx="2919755" cy="738954"/>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a:t>Assume invariant holds (and test – just like in the conditional statement)</a:t>
              </a:r>
            </a:p>
          </p:txBody>
        </p:sp>
        <p:sp>
          <p:nvSpPr>
            <p:cNvPr id="35856" name="Line 13"/>
            <p:cNvSpPr>
              <a:spLocks noChangeShapeType="1"/>
            </p:cNvSpPr>
            <p:nvPr/>
          </p:nvSpPr>
          <p:spPr bwMode="auto">
            <a:xfrm flipH="1" flipV="1">
              <a:off x="3837992" y="2563251"/>
              <a:ext cx="2067507" cy="332348"/>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7" name="Group 17"/>
          <p:cNvGrpSpPr>
            <a:grpSpLocks/>
          </p:cNvGrpSpPr>
          <p:nvPr/>
        </p:nvGrpSpPr>
        <p:grpSpPr bwMode="auto">
          <a:xfrm>
            <a:off x="2724150" y="4270375"/>
            <a:ext cx="6026150" cy="522288"/>
            <a:chOff x="2774300" y="2708309"/>
            <a:chExt cx="6026800" cy="522724"/>
          </a:xfrm>
        </p:grpSpPr>
        <p:sp>
          <p:nvSpPr>
            <p:cNvPr id="19" name="Text Box 12"/>
            <p:cNvSpPr txBox="1">
              <a:spLocks noChangeArrowheads="1"/>
            </p:cNvSpPr>
            <p:nvPr/>
          </p:nvSpPr>
          <p:spPr bwMode="auto">
            <a:xfrm>
              <a:off x="5881373" y="2708309"/>
              <a:ext cx="2919727" cy="522724"/>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Prove that I holds (just like proving a post-condition)</a:t>
              </a:r>
            </a:p>
          </p:txBody>
        </p:sp>
        <p:sp>
          <p:nvSpPr>
            <p:cNvPr id="35854" name="Line 13"/>
            <p:cNvSpPr>
              <a:spLocks noChangeShapeType="1"/>
            </p:cNvSpPr>
            <p:nvPr/>
          </p:nvSpPr>
          <p:spPr bwMode="auto">
            <a:xfrm flipH="1">
              <a:off x="2774300" y="2895600"/>
              <a:ext cx="3131199" cy="2589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8" name="Group 20"/>
          <p:cNvGrpSpPr>
            <a:grpSpLocks/>
          </p:cNvGrpSpPr>
          <p:nvPr/>
        </p:nvGrpSpPr>
        <p:grpSpPr bwMode="auto">
          <a:xfrm>
            <a:off x="3840163" y="4962525"/>
            <a:ext cx="4897437" cy="1169988"/>
            <a:chOff x="3903942" y="2384394"/>
            <a:chExt cx="4897158" cy="1169805"/>
          </a:xfrm>
        </p:grpSpPr>
        <p:sp>
          <p:nvSpPr>
            <p:cNvPr id="22" name="Text Box 12"/>
            <p:cNvSpPr txBox="1">
              <a:spLocks noChangeArrowheads="1"/>
            </p:cNvSpPr>
            <p:nvPr/>
          </p:nvSpPr>
          <p:spPr bwMode="auto">
            <a:xfrm>
              <a:off x="5881854" y="2384394"/>
              <a:ext cx="2919246" cy="116980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Get to assume that invariant holds (just like caller assuming post-condition of function) and get to assume that test is false (just like else branch of a conditional).</a:t>
              </a:r>
            </a:p>
          </p:txBody>
        </p:sp>
        <p:sp>
          <p:nvSpPr>
            <p:cNvPr id="35852" name="Line 13"/>
            <p:cNvSpPr>
              <a:spLocks noChangeShapeType="1"/>
            </p:cNvSpPr>
            <p:nvPr/>
          </p:nvSpPr>
          <p:spPr bwMode="auto">
            <a:xfrm flipH="1" flipV="1">
              <a:off x="3903942" y="2708531"/>
              <a:ext cx="2001558" cy="187068"/>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sp>
        <p:nvSpPr>
          <p:cNvPr id="23" name="Text Box 4"/>
          <p:cNvSpPr txBox="1">
            <a:spLocks noChangeArrowheads="1"/>
          </p:cNvSpPr>
          <p:nvPr/>
        </p:nvSpPr>
        <p:spPr bwMode="auto">
          <a:xfrm>
            <a:off x="134938" y="1169988"/>
            <a:ext cx="4301890" cy="338137"/>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600" dirty="0"/>
              <a:t>Forward Rule </a:t>
            </a:r>
            <a:r>
              <a:rPr lang="en-US" altLang="en-US" sz="1600"/>
              <a:t>for While-Loop</a:t>
            </a:r>
            <a:endParaRPr lang="en-US" altLang="en-US" sz="1600">
              <a:latin typeface="Lucida Console" charset="0"/>
            </a:endParaRPr>
          </a:p>
        </p:txBody>
      </p:sp>
    </p:spTree>
    <p:extLst>
      <p:ext uri="{BB962C8B-B14F-4D97-AF65-F5344CB8AC3E}">
        <p14:creationId xmlns:p14="http://schemas.microsoft.com/office/powerpoint/2010/main" val="671789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tLang="en-US" sz="3600" dirty="0"/>
              <a:t>Claim Transformer --</a:t>
            </a:r>
            <a:br>
              <a:rPr lang="en-US" altLang="en-US" sz="3600" dirty="0"/>
            </a:br>
            <a:r>
              <a:rPr lang="en-US" altLang="en-US" sz="3600" dirty="0"/>
              <a:t>While Loops (Auto &amp; </a:t>
            </a:r>
            <a:r>
              <a:rPr lang="en-US" altLang="en-US" sz="3600" dirty="0" err="1"/>
              <a:t>SymExe</a:t>
            </a:r>
            <a:r>
              <a:rPr lang="en-US" altLang="en-US" sz="3600" dirty="0"/>
              <a:t>)</a:t>
            </a:r>
          </a:p>
        </p:txBody>
      </p:sp>
      <p:sp>
        <p:nvSpPr>
          <p:cNvPr id="9" name="Footer Placeholder 2"/>
          <p:cNvSpPr>
            <a:spLocks noGrp="1"/>
          </p:cNvSpPr>
          <p:nvPr>
            <p:ph type="ftr" sz="quarter" idx="10"/>
          </p:nvPr>
        </p:nvSpPr>
        <p:spPr/>
        <p:txBody>
          <a:bodyPr/>
          <a:lstStyle/>
          <a:p>
            <a:pPr>
              <a:defRPr/>
            </a:pPr>
            <a:r>
              <a:rPr lang="en-US">
                <a:latin typeface="Tahoma" pitchFamily="4" charset="0"/>
              </a:rPr>
              <a:t>CIS 301 --- Program Logic - Conditionals and Loops</a:t>
            </a:r>
          </a:p>
        </p:txBody>
      </p:sp>
      <p:sp>
        <p:nvSpPr>
          <p:cNvPr id="35843" name="TextBox 3"/>
          <p:cNvSpPr txBox="1">
            <a:spLocks noChangeArrowheads="1"/>
          </p:cNvSpPr>
          <p:nvPr/>
        </p:nvSpPr>
        <p:spPr bwMode="auto">
          <a:xfrm>
            <a:off x="665162" y="1511300"/>
            <a:ext cx="5576611" cy="5016758"/>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ru-RU" altLang="en-US" sz="1600" dirty="0" err="1">
                <a:latin typeface="Menlo Regular" charset="0"/>
              </a:rPr>
              <a:t>l</a:t>
            </a:r>
            <a:r>
              <a:rPr lang="ru-RU" altLang="en-US" sz="1600" dirty="0">
                <a:latin typeface="Menlo Regular" charset="0"/>
              </a:rPr>
              <a:t>"""</a:t>
            </a:r>
            <a:r>
              <a:rPr lang="en-US" altLang="en-US" sz="1600" dirty="0">
                <a:latin typeface="Menlo Regular" charset="0"/>
              </a:rPr>
              <a:t>{ ... P</a:t>
            </a:r>
          </a:p>
          <a:p>
            <a:pPr eaLnBrk="1" hangingPunct="1">
              <a:spcBef>
                <a:spcPct val="0"/>
              </a:spcBef>
              <a:buClrTx/>
              <a:buSzTx/>
              <a:buFontTx/>
              <a:buNone/>
            </a:pPr>
            <a:r>
              <a:rPr lang="en-US" altLang="en-US" sz="1600" dirty="0">
                <a:latin typeface="Menlo Regular" charset="0"/>
              </a:rPr>
              <a:t>      ... I }</a:t>
            </a:r>
            <a:r>
              <a:rPr lang="ru-RU" altLang="en-US" sz="1600" dirty="0">
                <a:latin typeface="Menlo Regular" charset="0"/>
              </a:rPr>
              <a:t>"""</a:t>
            </a:r>
            <a:endParaRPr lang="en-US" altLang="en-US" sz="1600" dirty="0">
              <a:latin typeface="Menlo Regular" charset="0"/>
            </a:endParaRPr>
          </a:p>
          <a:p>
            <a:pPr eaLnBrk="1" hangingPunct="1">
              <a:spcBef>
                <a:spcPct val="0"/>
              </a:spcBef>
              <a:buClrTx/>
              <a:buSzTx/>
              <a:buFontTx/>
              <a:buNone/>
            </a:pPr>
            <a:r>
              <a:rPr lang="en-US" altLang="en-US" sz="1600" dirty="0">
                <a:latin typeface="Menlo Regular" charset="0"/>
              </a:rPr>
              <a:t>while (B) {</a:t>
            </a:r>
          </a:p>
          <a:p>
            <a:pPr eaLnBrk="1" hangingPunct="1">
              <a:spcBef>
                <a:spcPct val="0"/>
              </a:spcBef>
              <a:buClrTx/>
              <a:buSzTx/>
              <a:buFontTx/>
              <a:buNone/>
            </a:pPr>
            <a:r>
              <a:rPr lang="en-US" altLang="en-US" sz="1600" dirty="0">
                <a:latin typeface="Menlo Regular" charset="0"/>
              </a:rPr>
              <a:t>  </a:t>
            </a:r>
            <a:r>
              <a:rPr lang="ru-RU" altLang="en-US" sz="1600" dirty="0" err="1">
                <a:latin typeface="Menlo Regular" charset="0"/>
              </a:rPr>
              <a:t>l</a:t>
            </a:r>
            <a:r>
              <a:rPr lang="ru-RU" altLang="en-US" sz="1600" dirty="0">
                <a:latin typeface="Menlo Regular" charset="0"/>
              </a:rPr>
              <a:t>"""</a:t>
            </a:r>
            <a:r>
              <a:rPr lang="en-US" altLang="en-US" sz="1600" dirty="0">
                <a:latin typeface="Menlo Regular" charset="0"/>
              </a:rPr>
              <a:t>{ invariant  I</a:t>
            </a:r>
          </a:p>
          <a:p>
            <a:pPr eaLnBrk="1" hangingPunct="1">
              <a:spcBef>
                <a:spcPct val="0"/>
              </a:spcBef>
              <a:buClrTx/>
              <a:buSzTx/>
              <a:buFontTx/>
              <a:buNone/>
            </a:pPr>
            <a:r>
              <a:rPr lang="en-US" altLang="en-US" sz="1600" dirty="0">
                <a:latin typeface="Menlo Regular" charset="0"/>
              </a:rPr>
              <a:t>        modifies   &lt;variable list&gt; }</a:t>
            </a:r>
            <a:r>
              <a:rPr lang="ru-RU" altLang="en-US" sz="1600" dirty="0">
                <a:latin typeface="Menlo Regular" charset="0"/>
              </a:rPr>
              <a:t>"""</a:t>
            </a:r>
            <a:endParaRPr lang="en-US" altLang="en-US" sz="1600" dirty="0">
              <a:latin typeface="Menlo Regular" charset="0"/>
            </a:endParaRPr>
          </a:p>
          <a:p>
            <a:pPr eaLnBrk="1" hangingPunct="1">
              <a:spcBef>
                <a:spcPct val="0"/>
              </a:spcBef>
              <a:buClrTx/>
              <a:buSzTx/>
              <a:buFontTx/>
              <a:buNone/>
            </a:pPr>
            <a:r>
              <a:rPr lang="en-US" altLang="en-US" sz="1600" dirty="0">
                <a:latin typeface="Menlo Regular" charset="0"/>
              </a:rPr>
              <a:t>  </a:t>
            </a:r>
            <a:r>
              <a:rPr lang="ru-RU" altLang="en-US" sz="1600" dirty="0" err="1">
                <a:latin typeface="Menlo Regular" charset="0"/>
              </a:rPr>
              <a:t>l</a:t>
            </a:r>
            <a:r>
              <a:rPr lang="ru-RU" altLang="en-US" sz="1600" dirty="0">
                <a:latin typeface="Menlo Regular" charset="0"/>
              </a:rPr>
              <a:t>"""</a:t>
            </a:r>
            <a:r>
              <a:rPr lang="en-US" altLang="en-US" sz="1600" dirty="0">
                <a:latin typeface="Menlo Regular" charset="0"/>
              </a:rPr>
              <a:t>{ 1. B   premise</a:t>
            </a:r>
          </a:p>
          <a:p>
            <a:pPr eaLnBrk="1" hangingPunct="1">
              <a:spcBef>
                <a:spcPct val="0"/>
              </a:spcBef>
              <a:buClrTx/>
              <a:buSzTx/>
              <a:buFontTx/>
              <a:buNone/>
            </a:pPr>
            <a:r>
              <a:rPr lang="en-US" altLang="en-US" sz="1600" dirty="0">
                <a:latin typeface="Menlo Regular" charset="0"/>
              </a:rPr>
              <a:t>        2. I   premise</a:t>
            </a:r>
          </a:p>
          <a:p>
            <a:pPr eaLnBrk="1" hangingPunct="1">
              <a:spcBef>
                <a:spcPct val="0"/>
              </a:spcBef>
              <a:buClrTx/>
              <a:buSzTx/>
              <a:buFontTx/>
              <a:buNone/>
            </a:pPr>
            <a:r>
              <a:rPr lang="en-US" altLang="en-US" sz="1600" dirty="0">
                <a:latin typeface="Menlo Regular" charset="0"/>
              </a:rPr>
              <a:t>        3. P   premise // if all </a:t>
            </a:r>
            <a:r>
              <a:rPr lang="en-US" altLang="en-US" sz="1600" dirty="0" err="1">
                <a:latin typeface="Menlo Regular" charset="0"/>
              </a:rPr>
              <a:t>vars</a:t>
            </a:r>
            <a:r>
              <a:rPr lang="en-US" altLang="en-US" sz="1600" dirty="0">
                <a:latin typeface="Menlo Regular" charset="0"/>
              </a:rPr>
              <a:t> in</a:t>
            </a:r>
          </a:p>
          <a:p>
            <a:pPr eaLnBrk="1" hangingPunct="1">
              <a:spcBef>
                <a:spcPct val="0"/>
              </a:spcBef>
              <a:buClrTx/>
              <a:buSzTx/>
              <a:buFontTx/>
              <a:buNone/>
            </a:pPr>
            <a:r>
              <a:rPr lang="en-US" altLang="en-US" sz="1600" dirty="0">
                <a:latin typeface="Menlo Regular" charset="0"/>
              </a:rPr>
              <a:t>                       // P are unmodified</a:t>
            </a:r>
          </a:p>
          <a:p>
            <a:pPr eaLnBrk="1" hangingPunct="1">
              <a:spcBef>
                <a:spcPct val="0"/>
              </a:spcBef>
              <a:buClrTx/>
              <a:buSzTx/>
              <a:buFontTx/>
              <a:buNone/>
            </a:pPr>
            <a:r>
              <a:rPr lang="en-US" altLang="en-US" sz="1600" dirty="0">
                <a:latin typeface="Menlo Regular" charset="0"/>
              </a:rPr>
              <a:t>        ...</a:t>
            </a:r>
          </a:p>
          <a:p>
            <a:pPr eaLnBrk="1" hangingPunct="1">
              <a:spcBef>
                <a:spcPct val="0"/>
              </a:spcBef>
              <a:buClrTx/>
              <a:buSzTx/>
              <a:buFontTx/>
              <a:buNone/>
            </a:pPr>
            <a:r>
              <a:rPr lang="en-US" altLang="en-US" sz="1600" dirty="0">
                <a:latin typeface="Menlo Regular" charset="0"/>
              </a:rPr>
              <a:t>  }</a:t>
            </a:r>
            <a:r>
              <a:rPr lang="ru-RU" altLang="en-US" sz="1600" dirty="0">
                <a:latin typeface="Menlo Regular" charset="0"/>
              </a:rPr>
              <a:t>"""</a:t>
            </a:r>
            <a:endParaRPr lang="en-US" altLang="en-US" sz="1600" dirty="0">
              <a:latin typeface="Menlo Regular" charset="0"/>
            </a:endParaRPr>
          </a:p>
          <a:p>
            <a:pPr eaLnBrk="1" hangingPunct="1">
              <a:spcBef>
                <a:spcPct val="0"/>
              </a:spcBef>
              <a:buClrTx/>
              <a:buSzTx/>
              <a:buFontTx/>
              <a:buNone/>
            </a:pPr>
            <a:r>
              <a:rPr lang="en-US" altLang="en-US" sz="1600" dirty="0">
                <a:latin typeface="Menlo Regular" charset="0"/>
              </a:rPr>
              <a:t>  C</a:t>
            </a:r>
          </a:p>
          <a:p>
            <a:pPr eaLnBrk="1" hangingPunct="1">
              <a:spcBef>
                <a:spcPct val="0"/>
              </a:spcBef>
              <a:buClrTx/>
              <a:buSzTx/>
              <a:buFontTx/>
              <a:buNone/>
            </a:pPr>
            <a:r>
              <a:rPr lang="en-US" altLang="en-US" sz="1600" dirty="0">
                <a:latin typeface="Menlo Regular" charset="0"/>
              </a:rPr>
              <a:t>  </a:t>
            </a:r>
            <a:r>
              <a:rPr lang="ru-RU" altLang="en-US" sz="1600" dirty="0" err="1">
                <a:latin typeface="Menlo Regular" charset="0"/>
              </a:rPr>
              <a:t>l</a:t>
            </a:r>
            <a:r>
              <a:rPr lang="ru-RU" altLang="en-US" sz="1600" dirty="0">
                <a:latin typeface="Menlo Regular" charset="0"/>
              </a:rPr>
              <a:t>"""</a:t>
            </a:r>
            <a:r>
              <a:rPr lang="en-US" altLang="en-US" sz="1600" dirty="0">
                <a:latin typeface="Menlo Regular" charset="0"/>
              </a:rPr>
              <a:t>{ ...I }</a:t>
            </a:r>
            <a:r>
              <a:rPr lang="ru-RU" altLang="en-US" sz="1600" dirty="0">
                <a:latin typeface="Menlo Regular" charset="0"/>
              </a:rPr>
              <a:t>"""</a:t>
            </a:r>
            <a:endParaRPr lang="en-US" altLang="en-US" sz="1600" dirty="0">
              <a:latin typeface="Menlo Regular" charset="0"/>
            </a:endParaRPr>
          </a:p>
          <a:p>
            <a:pPr eaLnBrk="1" hangingPunct="1">
              <a:spcBef>
                <a:spcPct val="0"/>
              </a:spcBef>
              <a:buClrTx/>
              <a:buSzTx/>
              <a:buFontTx/>
              <a:buNone/>
            </a:pPr>
            <a:r>
              <a:rPr lang="en-US" altLang="en-US" sz="1600" dirty="0">
                <a:latin typeface="Menlo Regular" charset="0"/>
              </a:rPr>
              <a:t>}</a:t>
            </a:r>
          </a:p>
          <a:p>
            <a:pPr eaLnBrk="1" hangingPunct="1">
              <a:spcBef>
                <a:spcPct val="0"/>
              </a:spcBef>
              <a:buClrTx/>
              <a:buSzTx/>
              <a:buFontTx/>
              <a:buNone/>
            </a:pPr>
            <a:r>
              <a:rPr lang="ru-RU" altLang="en-US" sz="1600" dirty="0" err="1">
                <a:latin typeface="Menlo Regular" charset="0"/>
              </a:rPr>
              <a:t>l</a:t>
            </a:r>
            <a:r>
              <a:rPr lang="ru-RU" altLang="en-US" sz="1600" dirty="0">
                <a:latin typeface="Menlo Regular" charset="0"/>
              </a:rPr>
              <a:t>"""</a:t>
            </a:r>
            <a:r>
              <a:rPr lang="en-US" altLang="en-US" sz="1600" dirty="0">
                <a:latin typeface="Menlo Regular" charset="0"/>
              </a:rPr>
              <a:t>{ 1. </a:t>
            </a:r>
            <a:r>
              <a:rPr lang="en-US" sz="1600" dirty="0"/>
              <a:t>¬(</a:t>
            </a:r>
            <a:r>
              <a:rPr lang="en-US" altLang="en-US" sz="1600" dirty="0">
                <a:latin typeface="Menlo Regular" charset="0"/>
              </a:rPr>
              <a:t>B)  premise</a:t>
            </a:r>
          </a:p>
          <a:p>
            <a:pPr eaLnBrk="1" hangingPunct="1">
              <a:spcBef>
                <a:spcPct val="0"/>
              </a:spcBef>
              <a:buClrTx/>
              <a:buSzTx/>
              <a:buFontTx/>
              <a:buNone/>
            </a:pPr>
            <a:r>
              <a:rPr lang="en-US" altLang="en-US" sz="1600" dirty="0">
                <a:latin typeface="Menlo Regular" charset="0"/>
              </a:rPr>
              <a:t>      2. I     premise</a:t>
            </a:r>
          </a:p>
          <a:p>
            <a:pPr eaLnBrk="1" hangingPunct="1">
              <a:spcBef>
                <a:spcPct val="0"/>
              </a:spcBef>
              <a:buClrTx/>
              <a:buSzTx/>
              <a:buFontTx/>
              <a:buNone/>
            </a:pPr>
            <a:r>
              <a:rPr lang="en-US" altLang="en-US" sz="1600" dirty="0">
                <a:latin typeface="Menlo Regular" charset="0"/>
              </a:rPr>
              <a:t>      3. P     premise // if all </a:t>
            </a:r>
            <a:r>
              <a:rPr lang="en-US" altLang="en-US" sz="1600" dirty="0" err="1">
                <a:latin typeface="Menlo Regular" charset="0"/>
              </a:rPr>
              <a:t>vars</a:t>
            </a:r>
            <a:r>
              <a:rPr lang="en-US" altLang="en-US" sz="1600" dirty="0">
                <a:latin typeface="Menlo Regular" charset="0"/>
              </a:rPr>
              <a:t> in</a:t>
            </a:r>
          </a:p>
          <a:p>
            <a:pPr eaLnBrk="1" hangingPunct="1">
              <a:spcBef>
                <a:spcPct val="0"/>
              </a:spcBef>
              <a:buClrTx/>
              <a:buSzTx/>
              <a:buFontTx/>
              <a:buNone/>
            </a:pPr>
            <a:r>
              <a:rPr lang="en-US" altLang="en-US" sz="1600" dirty="0">
                <a:latin typeface="Menlo Regular" charset="0"/>
              </a:rPr>
              <a:t>                       // P are unmodified</a:t>
            </a:r>
          </a:p>
          <a:p>
            <a:pPr eaLnBrk="1" hangingPunct="1">
              <a:spcBef>
                <a:spcPct val="0"/>
              </a:spcBef>
              <a:buClrTx/>
              <a:buSzTx/>
              <a:buFontTx/>
              <a:buNone/>
            </a:pPr>
            <a:r>
              <a:rPr lang="en-US" altLang="en-US" sz="1600" dirty="0">
                <a:latin typeface="Menlo Regular" charset="0"/>
              </a:rPr>
              <a:t>      ...</a:t>
            </a:r>
          </a:p>
          <a:p>
            <a:pPr eaLnBrk="1" hangingPunct="1">
              <a:spcBef>
                <a:spcPct val="0"/>
              </a:spcBef>
              <a:buClrTx/>
              <a:buSzTx/>
              <a:buFontTx/>
              <a:buNone/>
            </a:pPr>
            <a:r>
              <a:rPr lang="en-US" altLang="en-US" sz="1600" dirty="0">
                <a:latin typeface="Menlo Regular" charset="0"/>
              </a:rPr>
              <a:t>}</a:t>
            </a:r>
            <a:r>
              <a:rPr lang="ru-RU" altLang="en-US" sz="1600" dirty="0">
                <a:latin typeface="Menlo Regular" charset="0"/>
              </a:rPr>
              <a:t>"""</a:t>
            </a:r>
            <a:endParaRPr lang="en-US" altLang="en-US" sz="1600" dirty="0">
              <a:latin typeface="Menlo Regular" charset="0"/>
            </a:endParaRPr>
          </a:p>
        </p:txBody>
      </p:sp>
      <p:sp>
        <p:nvSpPr>
          <p:cNvPr id="23" name="Text Box 4"/>
          <p:cNvSpPr txBox="1">
            <a:spLocks noChangeArrowheads="1"/>
          </p:cNvSpPr>
          <p:nvPr/>
        </p:nvSpPr>
        <p:spPr bwMode="auto">
          <a:xfrm>
            <a:off x="134937" y="1169988"/>
            <a:ext cx="5359413" cy="338554"/>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600" dirty="0"/>
              <a:t>Forward Rule for While-Loop in Auto and </a:t>
            </a:r>
            <a:r>
              <a:rPr lang="en-US" altLang="en-US" sz="1600" dirty="0" err="1"/>
              <a:t>SymExe</a:t>
            </a:r>
            <a:r>
              <a:rPr lang="en-US" altLang="en-US" sz="1600" dirty="0"/>
              <a:t> modes</a:t>
            </a:r>
            <a:endParaRPr lang="en-US" altLang="en-US" sz="1600" dirty="0">
              <a:latin typeface="Lucida Console" charset="0"/>
            </a:endParaRPr>
          </a:p>
        </p:txBody>
      </p:sp>
      <p:grpSp>
        <p:nvGrpSpPr>
          <p:cNvPr id="11" name="Group 10"/>
          <p:cNvGrpSpPr/>
          <p:nvPr/>
        </p:nvGrpSpPr>
        <p:grpSpPr>
          <a:xfrm>
            <a:off x="2130946" y="1651551"/>
            <a:ext cx="6824767" cy="3795093"/>
            <a:chOff x="2130946" y="1651551"/>
            <a:chExt cx="6824767" cy="3795093"/>
          </a:xfrm>
        </p:grpSpPr>
        <p:grpSp>
          <p:nvGrpSpPr>
            <p:cNvPr id="8" name="Group 20"/>
            <p:cNvGrpSpPr>
              <a:grpSpLocks/>
            </p:cNvGrpSpPr>
            <p:nvPr/>
          </p:nvGrpSpPr>
          <p:grpSpPr bwMode="auto">
            <a:xfrm>
              <a:off x="2130946" y="1651551"/>
              <a:ext cx="6824767" cy="830516"/>
              <a:chOff x="2008521" y="1031064"/>
              <a:chExt cx="6824383" cy="830386"/>
            </a:xfrm>
          </p:grpSpPr>
          <p:sp>
            <p:nvSpPr>
              <p:cNvPr id="22" name="Text Box 12"/>
              <p:cNvSpPr txBox="1">
                <a:spLocks noChangeArrowheads="1"/>
              </p:cNvSpPr>
              <p:nvPr/>
            </p:nvSpPr>
            <p:spPr bwMode="auto">
              <a:xfrm>
                <a:off x="5913658" y="1122901"/>
                <a:ext cx="2919246" cy="73854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p>
                <a:pPr eaLnBrk="1" hangingPunct="1">
                  <a:defRPr/>
                </a:pPr>
                <a:r>
                  <a:rPr lang="en-US" sz="1400" i="1" dirty="0">
                    <a:ea typeface="+mn-ea"/>
                  </a:rPr>
                  <a:t>Any claim whose variables are not modified by the loop can be considered as a loop invariant</a:t>
                </a:r>
              </a:p>
            </p:txBody>
          </p:sp>
          <p:sp>
            <p:nvSpPr>
              <p:cNvPr id="35852" name="Line 13"/>
              <p:cNvSpPr>
                <a:spLocks noChangeShapeType="1"/>
              </p:cNvSpPr>
              <p:nvPr/>
            </p:nvSpPr>
            <p:spPr bwMode="auto">
              <a:xfrm flipH="1" flipV="1">
                <a:off x="2008521" y="1031064"/>
                <a:ext cx="3905136" cy="225257"/>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
          <p:nvSpPr>
            <p:cNvPr id="24" name="Line 13"/>
            <p:cNvSpPr>
              <a:spLocks noChangeShapeType="1"/>
            </p:cNvSpPr>
            <p:nvPr/>
          </p:nvSpPr>
          <p:spPr bwMode="auto">
            <a:xfrm flipH="1">
              <a:off x="5200152" y="2484826"/>
              <a:ext cx="1979876" cy="2961818"/>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25" name="Line 13"/>
            <p:cNvSpPr>
              <a:spLocks noChangeShapeType="1"/>
            </p:cNvSpPr>
            <p:nvPr/>
          </p:nvSpPr>
          <p:spPr bwMode="auto">
            <a:xfrm flipH="1">
              <a:off x="4818488" y="2484826"/>
              <a:ext cx="1217813" cy="7911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Tree>
    <p:extLst>
      <p:ext uri="{BB962C8B-B14F-4D97-AF65-F5344CB8AC3E}">
        <p14:creationId xmlns:p14="http://schemas.microsoft.com/office/powerpoint/2010/main" val="1870072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vs. Auto vs. </a:t>
            </a:r>
            <a:r>
              <a:rPr lang="en-US" dirty="0" err="1"/>
              <a:t>SymExe</a:t>
            </a:r>
            <a:endParaRPr lang="en-US" dirty="0"/>
          </a:p>
        </p:txBody>
      </p:sp>
      <p:sp>
        <p:nvSpPr>
          <p:cNvPr id="3" name="Content Placeholder 2"/>
          <p:cNvSpPr>
            <a:spLocks noGrp="1"/>
          </p:cNvSpPr>
          <p:nvPr>
            <p:ph idx="1"/>
          </p:nvPr>
        </p:nvSpPr>
        <p:spPr>
          <a:xfrm>
            <a:off x="685800" y="1253666"/>
            <a:ext cx="8458200" cy="5299534"/>
          </a:xfrm>
        </p:spPr>
        <p:txBody>
          <a:bodyPr/>
          <a:lstStyle/>
          <a:p>
            <a:r>
              <a:rPr lang="en-US" sz="2800" dirty="0"/>
              <a:t>Manual</a:t>
            </a:r>
          </a:p>
          <a:p>
            <a:pPr lvl="1"/>
            <a:r>
              <a:rPr lang="en-US" sz="2400" dirty="0"/>
              <a:t>Pro:   readable proofs (human auditable)</a:t>
            </a:r>
          </a:p>
          <a:p>
            <a:pPr lvl="1"/>
            <a:r>
              <a:rPr lang="en-US" sz="2400" dirty="0"/>
              <a:t>Con:  tedious, too much effort (but good for learning!)</a:t>
            </a:r>
          </a:p>
          <a:p>
            <a:pPr lvl="1"/>
            <a:r>
              <a:rPr lang="is-IS" sz="2400" dirty="0"/>
              <a:t>... </a:t>
            </a:r>
            <a:r>
              <a:rPr lang="en-US" sz="2400" dirty="0"/>
              <a:t>n</a:t>
            </a:r>
            <a:r>
              <a:rPr lang="is-IS" sz="2400" dirty="0"/>
              <a:t>ote that</a:t>
            </a:r>
            <a:r>
              <a:rPr lang="en-US" sz="2400" dirty="0"/>
              <a:t> </a:t>
            </a:r>
            <a:r>
              <a:rPr lang="en-US" sz="2400" dirty="0" err="1"/>
              <a:t>Logika</a:t>
            </a:r>
            <a:r>
              <a:rPr lang="en-US" sz="2400" dirty="0"/>
              <a:t> automates algebra reasoning</a:t>
            </a:r>
          </a:p>
          <a:p>
            <a:pPr lvl="2"/>
            <a:r>
              <a:rPr lang="en-US" sz="1600" dirty="0"/>
              <a:t>some programs cannot be proven, still need a way to manually prove algebra</a:t>
            </a:r>
          </a:p>
          <a:p>
            <a:r>
              <a:rPr lang="en-US" sz="2800" dirty="0"/>
              <a:t>Auto</a:t>
            </a:r>
          </a:p>
          <a:p>
            <a:pPr lvl="1"/>
            <a:r>
              <a:rPr lang="en-US" sz="2400" dirty="0"/>
              <a:t>Pro:   shorter proofs</a:t>
            </a:r>
          </a:p>
          <a:p>
            <a:pPr lvl="1"/>
            <a:r>
              <a:rPr lang="en-US" sz="2400" dirty="0"/>
              <a:t>Cons: depending on tools, non-obvious (hard to follow)</a:t>
            </a:r>
          </a:p>
          <a:p>
            <a:r>
              <a:rPr lang="en-US" sz="2800" dirty="0" err="1"/>
              <a:t>SymExe</a:t>
            </a:r>
            <a:r>
              <a:rPr lang="en-US" sz="2800" dirty="0"/>
              <a:t> (Summarizing)</a:t>
            </a:r>
          </a:p>
          <a:p>
            <a:pPr lvl="1"/>
            <a:r>
              <a:rPr lang="en-US" sz="2400" dirty="0"/>
              <a:t>Pro:   shortest proofs</a:t>
            </a:r>
          </a:p>
          <a:p>
            <a:pPr lvl="1"/>
            <a:r>
              <a:rPr lang="en-US" sz="2400" dirty="0"/>
              <a:t>Cons: depending on tools, non-obvious, need to keep track many more claims and variables</a:t>
            </a:r>
          </a:p>
        </p:txBody>
      </p:sp>
      <p:sp>
        <p:nvSpPr>
          <p:cNvPr id="4" name="Footer Placeholder 3"/>
          <p:cNvSpPr>
            <a:spLocks noGrp="1"/>
          </p:cNvSpPr>
          <p:nvPr>
            <p:ph type="ftr" sz="quarter" idx="10"/>
          </p:nvPr>
        </p:nvSpPr>
        <p:spPr/>
        <p:txBody>
          <a:bodyPr/>
          <a:lstStyle/>
          <a:p>
            <a:pPr>
              <a:defRPr/>
            </a:pPr>
            <a:r>
              <a:rPr lang="en-US" altLang="en-US"/>
              <a:t>CIS 301 --- Program Logic - Conditionals and Loops</a:t>
            </a:r>
          </a:p>
        </p:txBody>
      </p:sp>
    </p:spTree>
    <p:extLst>
      <p:ext uri="{BB962C8B-B14F-4D97-AF65-F5344CB8AC3E}">
        <p14:creationId xmlns:p14="http://schemas.microsoft.com/office/powerpoint/2010/main" val="99978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For You To Do</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154113"/>
            <a:ext cx="827445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Prove the following program manually, using auto, and using </a:t>
            </a:r>
            <a:r>
              <a:rPr lang="en-US" altLang="en-US" sz="2000" dirty="0" err="1"/>
              <a:t>SymExe</a:t>
            </a:r>
            <a:r>
              <a:rPr lang="en-US" altLang="en-US" sz="2000" dirty="0"/>
              <a:t> </a:t>
            </a:r>
            <a:r>
              <a:rPr lang="is-IS" altLang="en-US" sz="2000" dirty="0"/>
              <a:t>…</a:t>
            </a:r>
            <a:endParaRPr lang="en-US" altLang="en-US" sz="2000" dirty="0"/>
          </a:p>
        </p:txBody>
      </p:sp>
      <p:sp>
        <p:nvSpPr>
          <p:cNvPr id="28677" name="TextBox 7"/>
          <p:cNvSpPr txBox="1">
            <a:spLocks noChangeArrowheads="1"/>
          </p:cNvSpPr>
          <p:nvPr/>
        </p:nvSpPr>
        <p:spPr bwMode="auto">
          <a:xfrm>
            <a:off x="469900" y="1785938"/>
            <a:ext cx="8356600" cy="4832092"/>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latin typeface="Menlo Regular" charset="0"/>
              </a:rPr>
              <a:t>import </a:t>
            </a:r>
            <a:r>
              <a:rPr lang="en-US" altLang="en-US" sz="1400" dirty="0" err="1">
                <a:latin typeface="Menlo Regular" charset="0"/>
              </a:rPr>
              <a:t>org.sireum.logika</a:t>
            </a:r>
            <a:r>
              <a:rPr lang="en-US" altLang="en-US" sz="1400" dirty="0">
                <a:latin typeface="Menlo Regular" charset="0"/>
              </a:rPr>
              <a:t>._</a:t>
            </a:r>
            <a:br>
              <a:rPr lang="en-US" altLang="en-US" sz="1400" dirty="0">
                <a:latin typeface="Menlo Regular" charset="0"/>
              </a:rPr>
            </a:br>
            <a:br>
              <a:rPr lang="en-US" altLang="en-US" sz="1400" dirty="0">
                <a:latin typeface="Menlo Regular" charset="0"/>
              </a:rPr>
            </a:br>
            <a:r>
              <a:rPr lang="en-US" altLang="en-US" sz="1400" dirty="0">
                <a:latin typeface="Menlo Regular" charset="0"/>
              </a:rPr>
              <a:t>l"""{</a:t>
            </a:r>
            <a:br>
              <a:rPr lang="en-US" altLang="en-US" sz="1400" dirty="0">
                <a:latin typeface="Menlo Regular" charset="0"/>
              </a:rPr>
            </a:br>
            <a:r>
              <a:rPr lang="en-US" altLang="en-US" sz="1400" dirty="0">
                <a:latin typeface="Menlo Regular" charset="0"/>
              </a:rPr>
              <a:t>  fact</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def</a:t>
            </a:r>
            <a:r>
              <a:rPr lang="en-US" altLang="en-US" sz="1400" dirty="0">
                <a:latin typeface="Menlo Regular" charset="0"/>
              </a:rPr>
              <a:t> f(n: Z): Z</a:t>
            </a:r>
            <a:br>
              <a:rPr lang="en-US" altLang="en-US" sz="1400" dirty="0">
                <a:latin typeface="Menlo Regular" charset="0"/>
              </a:rPr>
            </a:br>
            <a:r>
              <a:rPr lang="en-US" altLang="en-US" sz="1400" dirty="0">
                <a:latin typeface="Menlo Regular" charset="0"/>
              </a:rPr>
              <a:t>    f0.  f(0) == 0</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fPos</a:t>
            </a:r>
            <a:r>
              <a:rPr lang="en-US" altLang="en-US" sz="1400" dirty="0">
                <a:latin typeface="Menlo Regular" charset="0"/>
              </a:rPr>
              <a:t>. ∀x: Z  x &gt; 0 → f(x) == f(x - 1) + x</a:t>
            </a:r>
            <a:br>
              <a:rPr lang="en-US" altLang="en-US" sz="1400" dirty="0">
                <a:latin typeface="Menlo Regular" charset="0"/>
              </a:rPr>
            </a:br>
            <a:r>
              <a:rPr lang="en-US" altLang="en-US" sz="1400" dirty="0">
                <a:latin typeface="Menlo Regular" charset="0"/>
              </a:rPr>
              <a:t>}"""</a:t>
            </a:r>
            <a:br>
              <a:rPr lang="en-US" altLang="en-US" sz="1400" dirty="0">
                <a:latin typeface="Menlo Regular" charset="0"/>
              </a:rPr>
            </a:br>
            <a:br>
              <a:rPr lang="en-US" altLang="en-US" sz="1400" dirty="0">
                <a:latin typeface="Menlo Regular" charset="0"/>
              </a:rPr>
            </a:br>
            <a:r>
              <a:rPr lang="en-US" altLang="en-US" sz="1400" dirty="0">
                <a:latin typeface="Menlo Regular" charset="0"/>
              </a:rPr>
              <a:t>// Given a non-negative integer N, returns 1 + 2 + ... + (N - 1)</a:t>
            </a:r>
            <a:br>
              <a:rPr lang="en-US" altLang="en-US" sz="1400" dirty="0">
                <a:latin typeface="Menlo Regular" charset="0"/>
              </a:rPr>
            </a:br>
            <a:r>
              <a:rPr lang="en-US" altLang="en-US" sz="1400" dirty="0" err="1">
                <a:latin typeface="Menlo Regular" charset="0"/>
              </a:rPr>
              <a:t>def</a:t>
            </a:r>
            <a:r>
              <a:rPr lang="en-US" altLang="en-US" sz="1400" dirty="0">
                <a:latin typeface="Menlo Regular" charset="0"/>
              </a:rPr>
              <a:t> </a:t>
            </a:r>
            <a:r>
              <a:rPr lang="en-US" altLang="en-US" sz="1400" dirty="0" err="1">
                <a:latin typeface="Menlo Regular" charset="0"/>
              </a:rPr>
              <a:t>sumTillN</a:t>
            </a:r>
            <a:r>
              <a:rPr lang="en-US" altLang="en-US" sz="1400" dirty="0">
                <a:latin typeface="Menlo Regular" charset="0"/>
              </a:rPr>
              <a:t>(n: Z): Z = {</a:t>
            </a:r>
          </a:p>
          <a:p>
            <a:pPr eaLnBrk="1" hangingPunct="1"/>
            <a:r>
              <a:rPr lang="en-US" altLang="en-US" sz="1400" dirty="0">
                <a:latin typeface="Menlo Regular" charset="0"/>
              </a:rPr>
              <a:t>  l"""{ requires ??? // TODO</a:t>
            </a:r>
            <a:br>
              <a:rPr lang="en-US" altLang="en-US" sz="1400" dirty="0">
                <a:latin typeface="Menlo Regular" charset="0"/>
              </a:rPr>
            </a:br>
            <a:r>
              <a:rPr lang="en-US" altLang="en-US" sz="1400" dirty="0">
                <a:latin typeface="Menlo Regular" charset="0"/>
              </a:rPr>
              <a:t>        ensures  ??? // TODO (use f above)</a:t>
            </a:r>
          </a:p>
          <a:p>
            <a:pPr eaLnBrk="1" hangingPunct="1"/>
            <a:r>
              <a:rPr lang="en-US" altLang="en-US" sz="1400" dirty="0">
                <a:latin typeface="Menlo Regular" charset="0"/>
              </a:rPr>
              <a:t>  }"""</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r: Z = 0</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var</a:t>
            </a: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Z = 0</a:t>
            </a:r>
            <a:br>
              <a:rPr lang="en-US" altLang="en-US" sz="1400" dirty="0">
                <a:latin typeface="Menlo Regular" charset="0"/>
              </a:rPr>
            </a:br>
            <a:r>
              <a:rPr lang="en-US" altLang="en-US" sz="1400" dirty="0">
                <a:latin typeface="Menlo Regular" charset="0"/>
              </a:rPr>
              <a:t>  while (</a:t>
            </a:r>
            <a:r>
              <a:rPr lang="en-US" altLang="en-US" sz="1400" dirty="0" err="1">
                <a:latin typeface="Menlo Regular" charset="0"/>
              </a:rPr>
              <a:t>i</a:t>
            </a:r>
            <a:r>
              <a:rPr lang="en-US" altLang="en-US" sz="1400" dirty="0">
                <a:latin typeface="Menlo Regular" charset="0"/>
              </a:rPr>
              <a:t> &lt; n) {</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i</a:t>
            </a:r>
            <a:r>
              <a:rPr lang="en-US" altLang="en-US" sz="1400" dirty="0">
                <a:latin typeface="Menlo Regular" charset="0"/>
              </a:rPr>
              <a:t> = </a:t>
            </a:r>
            <a:r>
              <a:rPr lang="en-US" altLang="en-US" sz="1400" dirty="0" err="1">
                <a:latin typeface="Menlo Regular" charset="0"/>
              </a:rPr>
              <a:t>i</a:t>
            </a:r>
            <a:r>
              <a:rPr lang="en-US" altLang="en-US" sz="1400" dirty="0">
                <a:latin typeface="Menlo Regular" charset="0"/>
              </a:rPr>
              <a:t> + 1</a:t>
            </a:r>
            <a:br>
              <a:rPr lang="en-US" altLang="en-US" sz="1400" dirty="0">
                <a:latin typeface="Menlo Regular" charset="0"/>
              </a:rPr>
            </a:br>
            <a:r>
              <a:rPr lang="en-US" altLang="en-US" sz="1400" dirty="0">
                <a:latin typeface="Menlo Regular" charset="0"/>
              </a:rPr>
              <a:t>    r = r + </a:t>
            </a:r>
            <a:r>
              <a:rPr lang="en-US" altLang="en-US" sz="1400" dirty="0" err="1">
                <a:latin typeface="Menlo Regular" charset="0"/>
              </a:rPr>
              <a:t>i</a:t>
            </a:r>
            <a:br>
              <a:rPr lang="en-US" altLang="en-US" sz="1400" dirty="0">
                <a:latin typeface="Menlo Regular" charset="0"/>
              </a:rPr>
            </a:br>
            <a:r>
              <a:rPr lang="en-US" altLang="en-US" sz="1400" dirty="0">
                <a:latin typeface="Menlo Regular" charset="0"/>
              </a:rPr>
              <a:t>  }</a:t>
            </a:r>
            <a:br>
              <a:rPr lang="en-US" altLang="en-US" sz="1400" dirty="0">
                <a:latin typeface="Menlo Regular" charset="0"/>
              </a:rPr>
            </a:br>
            <a:r>
              <a:rPr lang="en-US" altLang="en-US" sz="1400" dirty="0">
                <a:latin typeface="Menlo Regular" charset="0"/>
              </a:rPr>
              <a:t>  return r</a:t>
            </a:r>
            <a:br>
              <a:rPr lang="en-US" altLang="en-US" sz="1400" dirty="0">
                <a:latin typeface="Menlo Regular" charset="0"/>
              </a:rPr>
            </a:br>
            <a:r>
              <a:rPr lang="en-US" altLang="en-US" sz="1400" dirty="0">
                <a:latin typeface="Menlo Regular" charset="0"/>
              </a:rPr>
              <a:t>}</a:t>
            </a:r>
          </a:p>
        </p:txBody>
      </p:sp>
    </p:spTree>
    <p:extLst>
      <p:ext uri="{BB962C8B-B14F-4D97-AF65-F5344CB8AC3E}">
        <p14:creationId xmlns:p14="http://schemas.microsoft.com/office/powerpoint/2010/main" val="132933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tLang="en-US" sz="4000" dirty="0"/>
              <a:t>Loop Invariants – Why They Work</a:t>
            </a:r>
          </a:p>
        </p:txBody>
      </p:sp>
      <p:sp>
        <p:nvSpPr>
          <p:cNvPr id="31" name="Content Placeholder 30"/>
          <p:cNvSpPr>
            <a:spLocks noGrp="1"/>
          </p:cNvSpPr>
          <p:nvPr>
            <p:ph idx="1"/>
          </p:nvPr>
        </p:nvSpPr>
        <p:spPr>
          <a:xfrm>
            <a:off x="393699" y="2279176"/>
            <a:ext cx="8623079" cy="1175224"/>
          </a:xfrm>
        </p:spPr>
        <p:txBody>
          <a:bodyPr/>
          <a:lstStyle/>
          <a:p>
            <a:r>
              <a:rPr lang="en-US" altLang="en-US" sz="1600" b="1" dirty="0"/>
              <a:t>Why do we get to assume I at Point 2?  </a:t>
            </a:r>
            <a:r>
              <a:rPr lang="en-US" altLang="en-US" sz="1600" dirty="0"/>
              <a:t>There are two ways to arrive at loop body: (a) enter the first time when starting from Point 1 above, (b) start after repeating the loop some number of times (can’t tell exactly) arriving from Point 3</a:t>
            </a:r>
          </a:p>
          <a:p>
            <a:r>
              <a:rPr lang="en-US" altLang="en-US" sz="1600" dirty="0"/>
              <a:t>By appropriately applying the loop invariant concept, no matter which way we arrive at the top of the loop body, the invariant will hold</a:t>
            </a:r>
          </a:p>
        </p:txBody>
      </p:sp>
      <p:sp>
        <p:nvSpPr>
          <p:cNvPr id="41987" name="Footer Placeholder 2"/>
          <p:cNvSpPr>
            <a:spLocks noGrp="1"/>
          </p:cNvSpPr>
          <p:nvPr>
            <p:ph type="ftr" sz="quarter" idx="10"/>
          </p:nvPr>
        </p:nvSpPr>
        <p:spPr/>
        <p:txBody>
          <a:bodyPr/>
          <a:lstStyle/>
          <a:p>
            <a:pPr>
              <a:defRPr/>
            </a:pPr>
            <a:r>
              <a:rPr lang="en-US">
                <a:latin typeface="Tahoma" pitchFamily="4" charset="0"/>
              </a:rPr>
              <a:t>CIS 301 --- Program Logic - Conditionals and Loops</a:t>
            </a:r>
          </a:p>
        </p:txBody>
      </p:sp>
      <p:sp>
        <p:nvSpPr>
          <p:cNvPr id="33796" name="Text Box 4"/>
          <p:cNvSpPr txBox="1">
            <a:spLocks noChangeArrowheads="1"/>
          </p:cNvSpPr>
          <p:nvPr/>
        </p:nvSpPr>
        <p:spPr bwMode="auto">
          <a:xfrm>
            <a:off x="373063" y="1166813"/>
            <a:ext cx="8402637" cy="1015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dirty="0"/>
              <a:t>Since we don’t know how many times the loop will execute, we need to establish a property that summarizes its behavior and gives us knowledge about the loop ”no matter what happens”</a:t>
            </a:r>
          </a:p>
        </p:txBody>
      </p:sp>
      <p:sp>
        <p:nvSpPr>
          <p:cNvPr id="33797" name="TextBox 5"/>
          <p:cNvSpPr txBox="1">
            <a:spLocks noChangeArrowheads="1"/>
          </p:cNvSpPr>
          <p:nvPr/>
        </p:nvSpPr>
        <p:spPr bwMode="auto">
          <a:xfrm>
            <a:off x="4381500" y="4394200"/>
            <a:ext cx="1383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400" dirty="0"/>
              <a:t>while (e)</a:t>
            </a:r>
          </a:p>
        </p:txBody>
      </p:sp>
      <p:sp>
        <p:nvSpPr>
          <p:cNvPr id="33798" name="TextBox 6"/>
          <p:cNvSpPr txBox="1">
            <a:spLocks noChangeArrowheads="1"/>
          </p:cNvSpPr>
          <p:nvPr/>
        </p:nvSpPr>
        <p:spPr bwMode="auto">
          <a:xfrm>
            <a:off x="4800600" y="5308600"/>
            <a:ext cx="369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400"/>
              <a:t>C</a:t>
            </a:r>
          </a:p>
        </p:txBody>
      </p:sp>
      <p:sp>
        <p:nvSpPr>
          <p:cNvPr id="33799" name="Down Arrow 7"/>
          <p:cNvSpPr>
            <a:spLocks noChangeArrowheads="1"/>
          </p:cNvSpPr>
          <p:nvPr/>
        </p:nvSpPr>
        <p:spPr bwMode="auto">
          <a:xfrm>
            <a:off x="4775200" y="4838700"/>
            <a:ext cx="469900" cy="520700"/>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9" name="Bent Arrow 8"/>
          <p:cNvSpPr/>
          <p:nvPr/>
        </p:nvSpPr>
        <p:spPr bwMode="auto">
          <a:xfrm rot="10800000">
            <a:off x="4089400" y="5778500"/>
            <a:ext cx="965200" cy="546100"/>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33801" name="Down Arrow 9"/>
          <p:cNvSpPr>
            <a:spLocks noChangeArrowheads="1"/>
          </p:cNvSpPr>
          <p:nvPr/>
        </p:nvSpPr>
        <p:spPr bwMode="auto">
          <a:xfrm>
            <a:off x="4787900" y="3563007"/>
            <a:ext cx="469900" cy="869293"/>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11" name="Bent Arrow 10"/>
          <p:cNvSpPr/>
          <p:nvPr/>
        </p:nvSpPr>
        <p:spPr bwMode="auto">
          <a:xfrm>
            <a:off x="3784600" y="4483100"/>
            <a:ext cx="609600" cy="1765300"/>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12" name="Bent Arrow 11"/>
          <p:cNvSpPr/>
          <p:nvPr/>
        </p:nvSpPr>
        <p:spPr bwMode="auto">
          <a:xfrm rot="5400000">
            <a:off x="5537200" y="4724400"/>
            <a:ext cx="1060450" cy="704850"/>
          </a:xfrm>
          <a:prstGeom prst="bentArrow">
            <a:avLst>
              <a:gd name="adj1" fmla="val 34302"/>
              <a:gd name="adj2" fmla="val 28731"/>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13" name="TextBox 12"/>
          <p:cNvSpPr txBox="1">
            <a:spLocks noChangeArrowheads="1"/>
          </p:cNvSpPr>
          <p:nvPr/>
        </p:nvSpPr>
        <p:spPr bwMode="auto">
          <a:xfrm>
            <a:off x="4233479" y="3728983"/>
            <a:ext cx="1248034" cy="27699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b="1" dirty="0"/>
              <a:t>1: </a:t>
            </a:r>
            <a:r>
              <a:rPr lang="en-US" altLang="en-US" sz="1200" dirty="0"/>
              <a:t>Guarantee: I</a:t>
            </a:r>
          </a:p>
        </p:txBody>
      </p:sp>
      <p:sp>
        <p:nvSpPr>
          <p:cNvPr id="14" name="TextBox 13"/>
          <p:cNvSpPr txBox="1">
            <a:spLocks noChangeArrowheads="1"/>
          </p:cNvSpPr>
          <p:nvPr/>
        </p:nvSpPr>
        <p:spPr bwMode="auto">
          <a:xfrm>
            <a:off x="4501060" y="4813300"/>
            <a:ext cx="958917" cy="25391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050" b="1" dirty="0"/>
              <a:t>2:</a:t>
            </a:r>
            <a:r>
              <a:rPr lang="en-US" altLang="en-US" sz="1050" dirty="0"/>
              <a:t> Assume: I</a:t>
            </a:r>
          </a:p>
        </p:txBody>
      </p:sp>
      <p:sp>
        <p:nvSpPr>
          <p:cNvPr id="15" name="TextBox 14"/>
          <p:cNvSpPr txBox="1">
            <a:spLocks noChangeArrowheads="1"/>
          </p:cNvSpPr>
          <p:nvPr/>
        </p:nvSpPr>
        <p:spPr bwMode="auto">
          <a:xfrm>
            <a:off x="4564117" y="5835431"/>
            <a:ext cx="1251240" cy="27699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b="1" dirty="0"/>
              <a:t>3:</a:t>
            </a:r>
            <a:r>
              <a:rPr lang="en-US" altLang="en-US" sz="1200" dirty="0"/>
              <a:t> Guarantee: I</a:t>
            </a:r>
          </a:p>
        </p:txBody>
      </p:sp>
      <p:sp>
        <p:nvSpPr>
          <p:cNvPr id="16" name="TextBox 15"/>
          <p:cNvSpPr txBox="1">
            <a:spLocks noChangeArrowheads="1"/>
          </p:cNvSpPr>
          <p:nvPr/>
        </p:nvSpPr>
        <p:spPr bwMode="auto">
          <a:xfrm>
            <a:off x="5735576" y="4880741"/>
            <a:ext cx="1075936" cy="27699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b="1" dirty="0"/>
              <a:t>4:</a:t>
            </a:r>
            <a:r>
              <a:rPr lang="en-US" altLang="en-US" sz="1200" dirty="0"/>
              <a:t> Assume: I</a:t>
            </a:r>
          </a:p>
        </p:txBody>
      </p:sp>
      <p:sp>
        <p:nvSpPr>
          <p:cNvPr id="17" name="Curved Right Arrow 16"/>
          <p:cNvSpPr>
            <a:spLocks noChangeArrowheads="1"/>
          </p:cNvSpPr>
          <p:nvPr/>
        </p:nvSpPr>
        <p:spPr bwMode="auto">
          <a:xfrm>
            <a:off x="4165600" y="5003800"/>
            <a:ext cx="355600" cy="965200"/>
          </a:xfrm>
          <a:prstGeom prst="curvedRightArrow">
            <a:avLst>
              <a:gd name="adj1" fmla="val 24994"/>
              <a:gd name="adj2" fmla="val 50001"/>
              <a:gd name="adj3" fmla="val 25000"/>
            </a:avLst>
          </a:prstGeom>
          <a:solidFill>
            <a:schemeClr val="accent1"/>
          </a:solidFill>
          <a:ln w="9525">
            <a:solidFill>
              <a:schemeClr val="tx1"/>
            </a:solidFill>
            <a:miter lim="800000"/>
            <a:headEnd/>
            <a:tailEnd/>
          </a:ln>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32" name="Oval 31">
            <a:extLst>
              <a:ext uri="{FF2B5EF4-FFF2-40B4-BE49-F238E27FC236}">
                <a16:creationId xmlns:a16="http://schemas.microsoft.com/office/drawing/2014/main" id="{4D4BC79B-DFDC-E549-AA2A-0AA122BC778E}"/>
              </a:ext>
            </a:extLst>
          </p:cNvPr>
          <p:cNvSpPr/>
          <p:nvPr/>
        </p:nvSpPr>
        <p:spPr bwMode="auto">
          <a:xfrm>
            <a:off x="5306292" y="4017818"/>
            <a:ext cx="443345" cy="360219"/>
          </a:xfrm>
          <a:prstGeom prst="ellipse">
            <a:avLst/>
          </a:prstGeom>
          <a:solidFill>
            <a:srgbClr val="FFFF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104" charset="0"/>
              </a:rPr>
              <a:t>a</a:t>
            </a:r>
          </a:p>
        </p:txBody>
      </p:sp>
      <p:sp>
        <p:nvSpPr>
          <p:cNvPr id="33" name="Oval 32">
            <a:extLst>
              <a:ext uri="{FF2B5EF4-FFF2-40B4-BE49-F238E27FC236}">
                <a16:creationId xmlns:a16="http://schemas.microsoft.com/office/drawing/2014/main" id="{1D568B91-DAB5-8C4E-9061-539AA1B5DDAA}"/>
              </a:ext>
            </a:extLst>
          </p:cNvPr>
          <p:cNvSpPr/>
          <p:nvPr/>
        </p:nvSpPr>
        <p:spPr bwMode="auto">
          <a:xfrm>
            <a:off x="3948546" y="4294909"/>
            <a:ext cx="443345" cy="360219"/>
          </a:xfrm>
          <a:prstGeom prst="ellipse">
            <a:avLst/>
          </a:prstGeom>
          <a:solidFill>
            <a:srgbClr val="FFFF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ahoma" pitchFamily="-104" charset="0"/>
              </a:rPr>
              <a:t>b</a:t>
            </a:r>
            <a:endParaRPr kumimoji="0" lang="en-US" sz="2400" b="0" i="0" u="none" strike="noStrike" cap="none" normalizeH="0" baseline="0" dirty="0">
              <a:ln>
                <a:noFill/>
              </a:ln>
              <a:solidFill>
                <a:schemeClr val="tx1"/>
              </a:solidFill>
              <a:effectLst/>
              <a:latin typeface="Tahoma" pitchFamily="-104" charset="0"/>
            </a:endParaRPr>
          </a:p>
        </p:txBody>
      </p:sp>
      <p:grpSp>
        <p:nvGrpSpPr>
          <p:cNvPr id="2" name="Group 1">
            <a:extLst>
              <a:ext uri="{FF2B5EF4-FFF2-40B4-BE49-F238E27FC236}">
                <a16:creationId xmlns:a16="http://schemas.microsoft.com/office/drawing/2014/main" id="{CA897C64-EE7A-DD4C-AF44-C9BDAD8F0505}"/>
              </a:ext>
            </a:extLst>
          </p:cNvPr>
          <p:cNvGrpSpPr/>
          <p:nvPr/>
        </p:nvGrpSpPr>
        <p:grpSpPr>
          <a:xfrm>
            <a:off x="5444836" y="3783004"/>
            <a:ext cx="3467100" cy="1135360"/>
            <a:chOff x="5444836" y="3783004"/>
            <a:chExt cx="3467100" cy="1135360"/>
          </a:xfrm>
        </p:grpSpPr>
        <p:sp>
          <p:nvSpPr>
            <p:cNvPr id="29" name="Text Box 12"/>
            <p:cNvSpPr txBox="1">
              <a:spLocks noChangeArrowheads="1"/>
            </p:cNvSpPr>
            <p:nvPr/>
          </p:nvSpPr>
          <p:spPr bwMode="auto">
            <a:xfrm>
              <a:off x="6789449" y="3783004"/>
              <a:ext cx="2122487" cy="954107"/>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If we arrive due to </a:t>
              </a:r>
              <a:r>
                <a:rPr lang="en-US" altLang="en-US" sz="1400" b="1" i="1" dirty="0"/>
                <a:t>(a)</a:t>
              </a:r>
              <a:r>
                <a:rPr lang="en-US" altLang="en-US" sz="1400" i="1" dirty="0"/>
                <a:t>, then invariant will hold at </a:t>
              </a:r>
              <a:r>
                <a:rPr lang="en-US" altLang="en-US" sz="1400" b="1" i="1" dirty="0"/>
                <a:t>Point 2 </a:t>
              </a:r>
              <a:r>
                <a:rPr lang="en-US" altLang="en-US" sz="1400" i="1" dirty="0"/>
                <a:t>because we proved it at </a:t>
              </a:r>
              <a:r>
                <a:rPr lang="en-US" altLang="en-US" sz="1400" b="1" i="1" dirty="0"/>
                <a:t>Point 1</a:t>
              </a:r>
            </a:p>
          </p:txBody>
        </p:sp>
        <p:sp>
          <p:nvSpPr>
            <p:cNvPr id="33815" name="Line 13"/>
            <p:cNvSpPr>
              <a:spLocks noChangeShapeType="1"/>
            </p:cNvSpPr>
            <p:nvPr/>
          </p:nvSpPr>
          <p:spPr bwMode="auto">
            <a:xfrm flipH="1" flipV="1">
              <a:off x="5615708" y="3881713"/>
              <a:ext cx="1159164" cy="357777"/>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34" name="Line 13">
              <a:extLst>
                <a:ext uri="{FF2B5EF4-FFF2-40B4-BE49-F238E27FC236}">
                  <a16:creationId xmlns:a16="http://schemas.microsoft.com/office/drawing/2014/main" id="{484E92A8-3C81-334C-9C57-0ED02D983A1A}"/>
                </a:ext>
              </a:extLst>
            </p:cNvPr>
            <p:cNvSpPr>
              <a:spLocks noChangeShapeType="1"/>
            </p:cNvSpPr>
            <p:nvPr/>
          </p:nvSpPr>
          <p:spPr bwMode="auto">
            <a:xfrm flipH="1">
              <a:off x="5444836" y="4364182"/>
              <a:ext cx="1330037" cy="55418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grpSp>
        <p:nvGrpSpPr>
          <p:cNvPr id="3" name="Group 2">
            <a:extLst>
              <a:ext uri="{FF2B5EF4-FFF2-40B4-BE49-F238E27FC236}">
                <a16:creationId xmlns:a16="http://schemas.microsoft.com/office/drawing/2014/main" id="{93AB3393-F1CE-8B4F-91DE-AE295F92401D}"/>
              </a:ext>
            </a:extLst>
          </p:cNvPr>
          <p:cNvGrpSpPr/>
          <p:nvPr/>
        </p:nvGrpSpPr>
        <p:grpSpPr>
          <a:xfrm>
            <a:off x="679595" y="4229464"/>
            <a:ext cx="3850841" cy="1797262"/>
            <a:chOff x="679595" y="4229464"/>
            <a:chExt cx="3850841" cy="1797262"/>
          </a:xfrm>
        </p:grpSpPr>
        <p:sp>
          <p:nvSpPr>
            <p:cNvPr id="35" name="Text Box 12">
              <a:extLst>
                <a:ext uri="{FF2B5EF4-FFF2-40B4-BE49-F238E27FC236}">
                  <a16:creationId xmlns:a16="http://schemas.microsoft.com/office/drawing/2014/main" id="{FCD0952E-B6F2-B246-9390-82394BCF233C}"/>
                </a:ext>
              </a:extLst>
            </p:cNvPr>
            <p:cNvSpPr txBox="1">
              <a:spLocks noChangeArrowheads="1"/>
            </p:cNvSpPr>
            <p:nvPr/>
          </p:nvSpPr>
          <p:spPr bwMode="auto">
            <a:xfrm>
              <a:off x="679595" y="4229464"/>
              <a:ext cx="2122487" cy="1169551"/>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If we repeat the loop due to </a:t>
              </a:r>
              <a:r>
                <a:rPr lang="en-US" altLang="en-US" sz="1400" b="1" i="1" dirty="0"/>
                <a:t>(b)</a:t>
              </a:r>
              <a:r>
                <a:rPr lang="en-US" altLang="en-US" sz="1400" i="1" dirty="0"/>
                <a:t>, then invariant will hold at </a:t>
              </a:r>
              <a:r>
                <a:rPr lang="en-US" altLang="en-US" sz="1400" b="1" i="1" dirty="0"/>
                <a:t>Point 2 </a:t>
              </a:r>
              <a:r>
                <a:rPr lang="en-US" altLang="en-US" sz="1400" i="1" dirty="0"/>
                <a:t>because we proved it at </a:t>
              </a:r>
              <a:r>
                <a:rPr lang="en-US" altLang="en-US" sz="1400" b="1" i="1" dirty="0"/>
                <a:t>Point 3</a:t>
              </a:r>
            </a:p>
          </p:txBody>
        </p:sp>
        <p:sp>
          <p:nvSpPr>
            <p:cNvPr id="36" name="Line 13">
              <a:extLst>
                <a:ext uri="{FF2B5EF4-FFF2-40B4-BE49-F238E27FC236}">
                  <a16:creationId xmlns:a16="http://schemas.microsoft.com/office/drawing/2014/main" id="{DB77DF84-F180-B74F-975A-95A2A6709BA4}"/>
                </a:ext>
              </a:extLst>
            </p:cNvPr>
            <p:cNvSpPr>
              <a:spLocks noChangeShapeType="1"/>
            </p:cNvSpPr>
            <p:nvPr/>
          </p:nvSpPr>
          <p:spPr bwMode="auto">
            <a:xfrm flipH="1" flipV="1">
              <a:off x="2830942" y="4879239"/>
              <a:ext cx="1667485" cy="29091"/>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37" name="Line 13">
              <a:extLst>
                <a:ext uri="{FF2B5EF4-FFF2-40B4-BE49-F238E27FC236}">
                  <a16:creationId xmlns:a16="http://schemas.microsoft.com/office/drawing/2014/main" id="{67A9ECF1-7975-E64D-B8E6-333D10F69704}"/>
                </a:ext>
              </a:extLst>
            </p:cNvPr>
            <p:cNvSpPr>
              <a:spLocks noChangeShapeType="1"/>
            </p:cNvSpPr>
            <p:nvPr/>
          </p:nvSpPr>
          <p:spPr bwMode="auto">
            <a:xfrm flipH="1" flipV="1">
              <a:off x="2733962" y="5225603"/>
              <a:ext cx="1796474" cy="801123"/>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Tree>
    <p:extLst>
      <p:ext uri="{BB962C8B-B14F-4D97-AF65-F5344CB8AC3E}">
        <p14:creationId xmlns:p14="http://schemas.microsoft.com/office/powerpoint/2010/main" val="197270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Unsatisfiable</a:t>
            </a:r>
            <a:r>
              <a:rPr lang="en-US" dirty="0"/>
              <a:t> Specification</a:t>
            </a:r>
          </a:p>
        </p:txBody>
      </p:sp>
      <p:sp>
        <p:nvSpPr>
          <p:cNvPr id="4" name="Footer Placeholder 3"/>
          <p:cNvSpPr>
            <a:spLocks noGrp="1"/>
          </p:cNvSpPr>
          <p:nvPr>
            <p:ph type="ftr" sz="quarter" idx="10"/>
          </p:nvPr>
        </p:nvSpPr>
        <p:spPr/>
        <p:txBody>
          <a:bodyPr/>
          <a:lstStyle/>
          <a:p>
            <a:pPr>
              <a:defRPr/>
            </a:pPr>
            <a:r>
              <a:rPr lang="en-US" altLang="en-US"/>
              <a:t>CIS 301 --- Program Logic - Conditionals and Loops</a:t>
            </a:r>
          </a:p>
        </p:txBody>
      </p:sp>
      <p:sp>
        <p:nvSpPr>
          <p:cNvPr id="5" name="Text Box 4"/>
          <p:cNvSpPr txBox="1">
            <a:spLocks noChangeArrowheads="1"/>
          </p:cNvSpPr>
          <p:nvPr/>
        </p:nvSpPr>
        <p:spPr bwMode="auto">
          <a:xfrm>
            <a:off x="185738" y="1336992"/>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Suppose that we made a mistake in specifying a precondition </a:t>
            </a:r>
            <a:r>
              <a:rPr lang="is-IS" altLang="en-US" sz="2000" dirty="0"/>
              <a:t>…</a:t>
            </a:r>
            <a:endParaRPr lang="en-US" altLang="en-US" sz="2000" dirty="0"/>
          </a:p>
        </p:txBody>
      </p:sp>
      <p:sp>
        <p:nvSpPr>
          <p:cNvPr id="6" name="TextBox 7"/>
          <p:cNvSpPr txBox="1">
            <a:spLocks noChangeArrowheads="1"/>
          </p:cNvSpPr>
          <p:nvPr/>
        </p:nvSpPr>
        <p:spPr bwMode="auto">
          <a:xfrm>
            <a:off x="685800" y="1931094"/>
            <a:ext cx="8356600" cy="2893100"/>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de-DE" sz="1400" dirty="0" err="1">
                <a:latin typeface="Menlo" charset="0"/>
                <a:ea typeface="Menlo" charset="0"/>
                <a:cs typeface="Menlo" charset="0"/>
              </a:rPr>
              <a:t>def</a:t>
            </a:r>
            <a:r>
              <a:rPr lang="de-DE" sz="1400" dirty="0">
                <a:latin typeface="Menlo" charset="0"/>
                <a:ea typeface="Menlo" charset="0"/>
                <a:cs typeface="Menlo" charset="0"/>
              </a:rPr>
              <a:t> f(</a:t>
            </a:r>
            <a:r>
              <a:rPr lang="de-DE" sz="1400" dirty="0" err="1">
                <a:latin typeface="Menlo" charset="0"/>
                <a:ea typeface="Menlo" charset="0"/>
                <a:cs typeface="Menlo" charset="0"/>
              </a:rPr>
              <a:t>n</a:t>
            </a:r>
            <a:r>
              <a:rPr lang="de-DE" sz="1400" dirty="0">
                <a:latin typeface="Menlo" charset="0"/>
                <a:ea typeface="Menlo" charset="0"/>
                <a:cs typeface="Menlo" charset="0"/>
              </a:rPr>
              <a:t>: Z, m: Z): Z = {</a:t>
            </a:r>
            <a:br>
              <a:rPr lang="de-DE" sz="1400" dirty="0">
                <a:latin typeface="Menlo" charset="0"/>
                <a:ea typeface="Menlo" charset="0"/>
                <a:cs typeface="Menlo" charset="0"/>
              </a:rPr>
            </a:br>
            <a:r>
              <a:rPr lang="de-DE" sz="1400" dirty="0">
                <a:latin typeface="Menlo" charset="0"/>
                <a:ea typeface="Menlo" charset="0"/>
                <a:cs typeface="Menlo" charset="0"/>
              </a:rPr>
              <a:t>  l"""{ </a:t>
            </a:r>
            <a:r>
              <a:rPr lang="de-DE" sz="1400" dirty="0" err="1">
                <a:latin typeface="Menlo" charset="0"/>
                <a:ea typeface="Menlo" charset="0"/>
                <a:cs typeface="Menlo" charset="0"/>
              </a:rPr>
              <a:t>requires</a:t>
            </a:r>
            <a:r>
              <a:rPr lang="de-DE" sz="1400" dirty="0">
                <a:latin typeface="Menlo" charset="0"/>
                <a:ea typeface="Menlo" charset="0"/>
                <a:cs typeface="Menlo" charset="0"/>
              </a:rPr>
              <a:t> </a:t>
            </a:r>
            <a:r>
              <a:rPr lang="de-DE" sz="1400" dirty="0" err="1">
                <a:latin typeface="Menlo" charset="0"/>
                <a:ea typeface="Menlo" charset="0"/>
                <a:cs typeface="Menlo" charset="0"/>
              </a:rPr>
              <a:t>n</a:t>
            </a:r>
            <a:r>
              <a:rPr lang="de-DE" sz="1400" dirty="0">
                <a:latin typeface="Menlo" charset="0"/>
                <a:ea typeface="Menlo" charset="0"/>
                <a:cs typeface="Menlo" charset="0"/>
              </a:rPr>
              <a:t> &gt; m ∧ m ≥ 0 ∧ </a:t>
            </a:r>
            <a:r>
              <a:rPr lang="de-DE" sz="1400" dirty="0" err="1">
                <a:latin typeface="Menlo" charset="0"/>
                <a:ea typeface="Menlo" charset="0"/>
                <a:cs typeface="Menlo" charset="0"/>
              </a:rPr>
              <a:t>n</a:t>
            </a:r>
            <a:r>
              <a:rPr lang="de-DE" sz="1400" dirty="0">
                <a:latin typeface="Menlo" charset="0"/>
                <a:ea typeface="Menlo" charset="0"/>
                <a:cs typeface="Menlo" charset="0"/>
              </a:rPr>
              <a:t> &lt; 0</a:t>
            </a:r>
            <a:br>
              <a:rPr lang="de-DE" sz="1400" dirty="0">
                <a:latin typeface="Menlo" charset="0"/>
                <a:ea typeface="Menlo" charset="0"/>
                <a:cs typeface="Menlo" charset="0"/>
              </a:rPr>
            </a:br>
            <a:r>
              <a:rPr lang="de-DE" sz="1400" dirty="0">
                <a:latin typeface="Menlo" charset="0"/>
                <a:ea typeface="Menlo" charset="0"/>
                <a:cs typeface="Menlo" charset="0"/>
              </a:rPr>
              <a:t>        </a:t>
            </a:r>
            <a:r>
              <a:rPr lang="de-DE" sz="1400" dirty="0" err="1">
                <a:latin typeface="Menlo" charset="0"/>
                <a:ea typeface="Menlo" charset="0"/>
                <a:cs typeface="Menlo" charset="0"/>
              </a:rPr>
              <a:t>ensures</a:t>
            </a:r>
            <a:r>
              <a:rPr lang="de-DE" sz="1400" dirty="0">
                <a:latin typeface="Menlo" charset="0"/>
                <a:ea typeface="Menlo" charset="0"/>
                <a:cs typeface="Menlo" charset="0"/>
              </a:rPr>
              <a:t>  </a:t>
            </a:r>
            <a:r>
              <a:rPr lang="de-DE" sz="1400" dirty="0" err="1">
                <a:latin typeface="Menlo" charset="0"/>
                <a:ea typeface="Menlo" charset="0"/>
                <a:cs typeface="Menlo" charset="0"/>
              </a:rPr>
              <a:t>result</a:t>
            </a:r>
            <a:r>
              <a:rPr lang="de-DE" sz="1400" dirty="0">
                <a:latin typeface="Menlo" charset="0"/>
                <a:ea typeface="Menlo" charset="0"/>
                <a:cs typeface="Menlo" charset="0"/>
              </a:rPr>
              <a:t> == 42                     }"""</a:t>
            </a:r>
            <a:br>
              <a:rPr lang="de-DE" sz="1400" dirty="0">
                <a:latin typeface="Menlo" charset="0"/>
                <a:ea typeface="Menlo" charset="0"/>
                <a:cs typeface="Menlo" charset="0"/>
              </a:rPr>
            </a:br>
            <a:r>
              <a:rPr lang="de-DE" sz="1400" dirty="0">
                <a:latin typeface="Menlo" charset="0"/>
                <a:ea typeface="Menlo" charset="0"/>
                <a:cs typeface="Menlo" charset="0"/>
              </a:rPr>
              <a:t>  </a:t>
            </a:r>
            <a:r>
              <a:rPr lang="de-DE" sz="1400" dirty="0" err="1">
                <a:latin typeface="Menlo" charset="0"/>
                <a:ea typeface="Menlo" charset="0"/>
                <a:cs typeface="Menlo" charset="0"/>
              </a:rPr>
              <a:t>val</a:t>
            </a:r>
            <a:r>
              <a:rPr lang="de-DE" sz="1400" dirty="0">
                <a:latin typeface="Menlo" charset="0"/>
                <a:ea typeface="Menlo" charset="0"/>
                <a:cs typeface="Menlo" charset="0"/>
              </a:rPr>
              <a:t> </a:t>
            </a:r>
            <a:r>
              <a:rPr lang="de-DE" sz="1400" dirty="0" err="1">
                <a:latin typeface="Menlo" charset="0"/>
                <a:ea typeface="Menlo" charset="0"/>
                <a:cs typeface="Menlo" charset="0"/>
              </a:rPr>
              <a:t>r</a:t>
            </a:r>
            <a:r>
              <a:rPr lang="de-DE" sz="1400" dirty="0">
                <a:latin typeface="Menlo" charset="0"/>
                <a:ea typeface="Menlo" charset="0"/>
                <a:cs typeface="Menlo" charset="0"/>
              </a:rPr>
              <a:t>: Z = </a:t>
            </a:r>
            <a:r>
              <a:rPr lang="de-DE" sz="1400" dirty="0" err="1">
                <a:latin typeface="Menlo" charset="0"/>
                <a:ea typeface="Menlo" charset="0"/>
                <a:cs typeface="Menlo" charset="0"/>
              </a:rPr>
              <a:t>n</a:t>
            </a:r>
            <a:r>
              <a:rPr lang="de-DE" sz="1400" dirty="0">
                <a:latin typeface="Menlo" charset="0"/>
                <a:ea typeface="Menlo" charset="0"/>
                <a:cs typeface="Menlo" charset="0"/>
              </a:rPr>
              <a:t> + m</a:t>
            </a:r>
            <a:br>
              <a:rPr lang="de-DE" sz="1400" dirty="0">
                <a:latin typeface="Menlo" charset="0"/>
                <a:ea typeface="Menlo" charset="0"/>
                <a:cs typeface="Menlo" charset="0"/>
              </a:rPr>
            </a:br>
            <a:endParaRPr lang="de-DE" sz="1400" dirty="0">
              <a:latin typeface="Menlo" charset="0"/>
              <a:ea typeface="Menlo" charset="0"/>
              <a:cs typeface="Menlo" charset="0"/>
            </a:endParaRPr>
          </a:p>
          <a:p>
            <a:pPr eaLnBrk="1" hangingPunct="1"/>
            <a:endParaRPr lang="de-DE" sz="1400" dirty="0">
              <a:latin typeface="Menlo" charset="0"/>
              <a:ea typeface="Menlo" charset="0"/>
              <a:cs typeface="Menlo" charset="0"/>
            </a:endParaRPr>
          </a:p>
          <a:p>
            <a:pPr eaLnBrk="1" hangingPunct="1"/>
            <a:endParaRPr lang="de-DE" sz="1400" dirty="0">
              <a:latin typeface="Menlo" charset="0"/>
              <a:ea typeface="Menlo" charset="0"/>
              <a:cs typeface="Menlo" charset="0"/>
            </a:endParaRPr>
          </a:p>
          <a:p>
            <a:pPr eaLnBrk="1" hangingPunct="1"/>
            <a:endParaRPr lang="de-DE" sz="1400" dirty="0">
              <a:latin typeface="Menlo" charset="0"/>
              <a:ea typeface="Menlo" charset="0"/>
              <a:cs typeface="Menlo" charset="0"/>
            </a:endParaRPr>
          </a:p>
          <a:p>
            <a:pPr eaLnBrk="1" hangingPunct="1"/>
            <a:endParaRPr lang="de-DE" sz="1400" dirty="0">
              <a:latin typeface="Menlo" charset="0"/>
              <a:ea typeface="Menlo" charset="0"/>
              <a:cs typeface="Menlo" charset="0"/>
            </a:endParaRPr>
          </a:p>
          <a:p>
            <a:pPr eaLnBrk="1" hangingPunct="1"/>
            <a:endParaRPr lang="de-DE" sz="1400" dirty="0">
              <a:latin typeface="Menlo" charset="0"/>
              <a:ea typeface="Menlo" charset="0"/>
              <a:cs typeface="Menlo" charset="0"/>
            </a:endParaRPr>
          </a:p>
          <a:p>
            <a:pPr eaLnBrk="1" hangingPunct="1"/>
            <a:endParaRPr lang="de-DE" sz="1400" dirty="0">
              <a:latin typeface="Menlo" charset="0"/>
              <a:ea typeface="Menlo" charset="0"/>
              <a:cs typeface="Menlo" charset="0"/>
            </a:endParaRPr>
          </a:p>
          <a:p>
            <a:pPr eaLnBrk="1" hangingPunct="1"/>
            <a:r>
              <a:rPr lang="de-DE" sz="1400" dirty="0">
                <a:latin typeface="Menlo" charset="0"/>
                <a:ea typeface="Menlo" charset="0"/>
                <a:cs typeface="Menlo" charset="0"/>
              </a:rPr>
              <a:t>  </a:t>
            </a:r>
            <a:r>
              <a:rPr lang="de-DE" sz="1400" dirty="0" err="1">
                <a:latin typeface="Menlo" charset="0"/>
                <a:ea typeface="Menlo" charset="0"/>
                <a:cs typeface="Menlo" charset="0"/>
              </a:rPr>
              <a:t>return</a:t>
            </a:r>
            <a:r>
              <a:rPr lang="de-DE" sz="1400" dirty="0">
                <a:latin typeface="Menlo" charset="0"/>
                <a:ea typeface="Menlo" charset="0"/>
                <a:cs typeface="Menlo" charset="0"/>
              </a:rPr>
              <a:t> </a:t>
            </a:r>
            <a:r>
              <a:rPr lang="de-DE" sz="1400" dirty="0" err="1">
                <a:latin typeface="Menlo" charset="0"/>
                <a:ea typeface="Menlo" charset="0"/>
                <a:cs typeface="Menlo" charset="0"/>
              </a:rPr>
              <a:t>n</a:t>
            </a:r>
            <a:br>
              <a:rPr lang="de-DE" sz="1400" dirty="0">
                <a:latin typeface="Menlo" charset="0"/>
                <a:ea typeface="Menlo" charset="0"/>
                <a:cs typeface="Menlo" charset="0"/>
              </a:rPr>
            </a:br>
            <a:r>
              <a:rPr lang="de-DE" sz="1400" dirty="0">
                <a:latin typeface="Menlo" charset="0"/>
                <a:ea typeface="Menlo" charset="0"/>
                <a:cs typeface="Menlo" charset="0"/>
              </a:rPr>
              <a:t>}</a:t>
            </a:r>
            <a:endParaRPr lang="en-US" altLang="en-US" sz="1400" dirty="0">
              <a:latin typeface="Menlo" charset="0"/>
              <a:ea typeface="Menlo" charset="0"/>
              <a:cs typeface="Menlo" charset="0"/>
            </a:endParaRPr>
          </a:p>
        </p:txBody>
      </p:sp>
      <p:sp>
        <p:nvSpPr>
          <p:cNvPr id="8" name="TextBox 7"/>
          <p:cNvSpPr txBox="1"/>
          <p:nvPr/>
        </p:nvSpPr>
        <p:spPr>
          <a:xfrm>
            <a:off x="574481" y="4883017"/>
            <a:ext cx="8453212" cy="2154436"/>
          </a:xfrm>
          <a:prstGeom prst="rect">
            <a:avLst/>
          </a:prstGeom>
          <a:noFill/>
        </p:spPr>
        <p:txBody>
          <a:bodyPr wrap="none" rtlCol="0">
            <a:spAutoFit/>
          </a:bodyPr>
          <a:lstStyle/>
          <a:p>
            <a:r>
              <a:rPr lang="is-IS" sz="2000" dirty="0"/>
              <a:t>This program can be verified by Logika!</a:t>
            </a:r>
          </a:p>
          <a:p>
            <a:r>
              <a:rPr lang="is-IS" sz="2000" dirty="0"/>
              <a:t>... </a:t>
            </a:r>
            <a:r>
              <a:rPr lang="en-US" sz="2000" dirty="0"/>
              <a:t>b</a:t>
            </a:r>
            <a:r>
              <a:rPr lang="is-IS" sz="2000" dirty="0"/>
              <a:t>ecause the precondition is inconsistent</a:t>
            </a:r>
          </a:p>
          <a:p>
            <a:endParaRPr lang="is-IS" sz="1100" dirty="0"/>
          </a:p>
          <a:p>
            <a:r>
              <a:rPr lang="is-IS" sz="2000" dirty="0"/>
              <a:t>Logika can detect this can of situation using </a:t>
            </a:r>
            <a:r>
              <a:rPr lang="en-US" altLang="en-US" sz="2000" dirty="0"/>
              <a:t>a special preference setting</a:t>
            </a:r>
            <a:br>
              <a:rPr lang="en-US" altLang="en-US" sz="2000" dirty="0"/>
            </a:br>
            <a:r>
              <a:rPr lang="en-US" altLang="en-US" sz="2000" dirty="0"/>
              <a:t>(command line setting) that must be enabled for checking satisfiability of</a:t>
            </a:r>
            <a:br>
              <a:rPr lang="en-US" altLang="en-US" sz="2000" dirty="0"/>
            </a:br>
            <a:r>
              <a:rPr lang="en-US" altLang="en-US" sz="2000" dirty="0"/>
              <a:t> pre/post-conditions or fact.</a:t>
            </a:r>
          </a:p>
          <a:p>
            <a:endParaRPr lang="en-US" sz="2000" dirty="0"/>
          </a:p>
        </p:txBody>
      </p:sp>
      <p:sp>
        <p:nvSpPr>
          <p:cNvPr id="7" name="Rectangle 6"/>
          <p:cNvSpPr/>
          <p:nvPr/>
        </p:nvSpPr>
        <p:spPr>
          <a:xfrm>
            <a:off x="695740" y="2798767"/>
            <a:ext cx="5991308" cy="1969770"/>
          </a:xfrm>
          <a:prstGeom prst="rect">
            <a:avLst/>
          </a:prstGeom>
        </p:spPr>
        <p:txBody>
          <a:bodyPr wrap="square">
            <a:spAutoFit/>
          </a:bodyPr>
          <a:lstStyle/>
          <a:p>
            <a:r>
              <a:rPr lang="de-DE" sz="1400" dirty="0">
                <a:solidFill>
                  <a:srgbClr val="000000"/>
                </a:solidFill>
                <a:latin typeface="Menlo" charset="0"/>
                <a:ea typeface="Menlo" charset="0"/>
                <a:cs typeface="Menlo" charset="0"/>
              </a:rPr>
              <a:t>  l"""{ 1. </a:t>
            </a:r>
            <a:r>
              <a:rPr lang="de-DE" sz="1400" dirty="0" err="1">
                <a:solidFill>
                  <a:srgbClr val="000000"/>
                </a:solidFill>
                <a:latin typeface="Menlo" charset="0"/>
                <a:ea typeface="Menlo" charset="0"/>
                <a:cs typeface="Menlo" charset="0"/>
              </a:rPr>
              <a:t>n</a:t>
            </a:r>
            <a:r>
              <a:rPr lang="de-DE" sz="1400" dirty="0">
                <a:solidFill>
                  <a:srgbClr val="000000"/>
                </a:solidFill>
                <a:latin typeface="Menlo" charset="0"/>
                <a:ea typeface="Menlo" charset="0"/>
                <a:cs typeface="Menlo" charset="0"/>
              </a:rPr>
              <a:t> &gt; m ∧ m ≥ 0 ∧ </a:t>
            </a:r>
            <a:r>
              <a:rPr lang="de-DE" sz="1400" dirty="0" err="1">
                <a:solidFill>
                  <a:srgbClr val="000000"/>
                </a:solidFill>
                <a:latin typeface="Menlo" charset="0"/>
                <a:ea typeface="Menlo" charset="0"/>
                <a:cs typeface="Menlo" charset="0"/>
              </a:rPr>
              <a:t>n</a:t>
            </a:r>
            <a:r>
              <a:rPr lang="de-DE" sz="1400" dirty="0">
                <a:solidFill>
                  <a:srgbClr val="000000"/>
                </a:solidFill>
                <a:latin typeface="Menlo" charset="0"/>
                <a:ea typeface="Menlo" charset="0"/>
                <a:cs typeface="Menlo" charset="0"/>
              </a:rPr>
              <a:t> &lt; 0   </a:t>
            </a:r>
            <a:r>
              <a:rPr lang="de-DE" sz="1400" dirty="0" err="1">
                <a:solidFill>
                  <a:srgbClr val="000000"/>
                </a:solidFill>
                <a:latin typeface="Menlo" charset="0"/>
                <a:ea typeface="Menlo" charset="0"/>
                <a:cs typeface="Menlo" charset="0"/>
              </a:rPr>
              <a:t>premise</a:t>
            </a:r>
            <a:br>
              <a:rPr lang="de-DE" sz="1400" dirty="0">
                <a:solidFill>
                  <a:srgbClr val="000000"/>
                </a:solidFill>
                <a:latin typeface="Menlo" charset="0"/>
                <a:ea typeface="Menlo" charset="0"/>
                <a:cs typeface="Menlo" charset="0"/>
              </a:rPr>
            </a:br>
            <a:r>
              <a:rPr lang="de-DE" sz="1400" dirty="0">
                <a:solidFill>
                  <a:srgbClr val="000000"/>
                </a:solidFill>
                <a:latin typeface="Menlo" charset="0"/>
                <a:ea typeface="Menlo" charset="0"/>
                <a:cs typeface="Menlo" charset="0"/>
              </a:rPr>
              <a:t>        2. </a:t>
            </a:r>
            <a:r>
              <a:rPr lang="de-DE" sz="1400" dirty="0" err="1">
                <a:solidFill>
                  <a:srgbClr val="000000"/>
                </a:solidFill>
                <a:latin typeface="Menlo" charset="0"/>
                <a:ea typeface="Menlo" charset="0"/>
                <a:cs typeface="Menlo" charset="0"/>
              </a:rPr>
              <a:t>n</a:t>
            </a:r>
            <a:r>
              <a:rPr lang="de-DE" sz="1400" dirty="0">
                <a:solidFill>
                  <a:srgbClr val="000000"/>
                </a:solidFill>
                <a:latin typeface="Menlo" charset="0"/>
                <a:ea typeface="Menlo" charset="0"/>
                <a:cs typeface="Menlo" charset="0"/>
              </a:rPr>
              <a:t> &gt; m ∧ m ≥ 0           ∧e1 1</a:t>
            </a:r>
            <a:br>
              <a:rPr lang="de-DE" sz="1400" dirty="0">
                <a:solidFill>
                  <a:srgbClr val="000000"/>
                </a:solidFill>
                <a:latin typeface="Menlo" charset="0"/>
                <a:ea typeface="Menlo" charset="0"/>
                <a:cs typeface="Menlo" charset="0"/>
              </a:rPr>
            </a:br>
            <a:r>
              <a:rPr lang="de-DE" sz="1400" dirty="0">
                <a:solidFill>
                  <a:srgbClr val="000000"/>
                </a:solidFill>
                <a:latin typeface="Menlo" charset="0"/>
                <a:ea typeface="Menlo" charset="0"/>
                <a:cs typeface="Menlo" charset="0"/>
              </a:rPr>
              <a:t>        3. </a:t>
            </a:r>
            <a:r>
              <a:rPr lang="de-DE" sz="1400" dirty="0" err="1">
                <a:solidFill>
                  <a:srgbClr val="000000"/>
                </a:solidFill>
                <a:latin typeface="Menlo" charset="0"/>
                <a:ea typeface="Menlo" charset="0"/>
                <a:cs typeface="Menlo" charset="0"/>
              </a:rPr>
              <a:t>n</a:t>
            </a:r>
            <a:r>
              <a:rPr lang="de-DE" sz="1400" dirty="0">
                <a:solidFill>
                  <a:srgbClr val="000000"/>
                </a:solidFill>
                <a:latin typeface="Menlo" charset="0"/>
                <a:ea typeface="Menlo" charset="0"/>
                <a:cs typeface="Menlo" charset="0"/>
              </a:rPr>
              <a:t> &gt; m                   ∧e1 2</a:t>
            </a:r>
            <a:br>
              <a:rPr lang="de-DE" sz="1400" dirty="0">
                <a:solidFill>
                  <a:srgbClr val="000000"/>
                </a:solidFill>
                <a:latin typeface="Menlo" charset="0"/>
                <a:ea typeface="Menlo" charset="0"/>
                <a:cs typeface="Menlo" charset="0"/>
              </a:rPr>
            </a:br>
            <a:r>
              <a:rPr lang="de-DE" sz="1400" dirty="0">
                <a:solidFill>
                  <a:srgbClr val="000000"/>
                </a:solidFill>
                <a:latin typeface="Menlo" charset="0"/>
                <a:ea typeface="Menlo" charset="0"/>
                <a:cs typeface="Menlo" charset="0"/>
              </a:rPr>
              <a:t>        4. m ≥ 0                   ∧e2 2</a:t>
            </a:r>
            <a:br>
              <a:rPr lang="de-DE" sz="1400" dirty="0">
                <a:solidFill>
                  <a:srgbClr val="000000"/>
                </a:solidFill>
                <a:latin typeface="Menlo" charset="0"/>
                <a:ea typeface="Menlo" charset="0"/>
                <a:cs typeface="Menlo" charset="0"/>
              </a:rPr>
            </a:br>
            <a:r>
              <a:rPr lang="de-DE" sz="1400" dirty="0">
                <a:solidFill>
                  <a:srgbClr val="000000"/>
                </a:solidFill>
                <a:latin typeface="Menlo" charset="0"/>
                <a:ea typeface="Menlo" charset="0"/>
                <a:cs typeface="Menlo" charset="0"/>
              </a:rPr>
              <a:t>        5. </a:t>
            </a:r>
            <a:r>
              <a:rPr lang="de-DE" sz="1400" dirty="0" err="1">
                <a:solidFill>
                  <a:srgbClr val="000000"/>
                </a:solidFill>
                <a:latin typeface="Menlo" charset="0"/>
                <a:ea typeface="Menlo" charset="0"/>
                <a:cs typeface="Menlo" charset="0"/>
              </a:rPr>
              <a:t>n</a:t>
            </a:r>
            <a:r>
              <a:rPr lang="de-DE" sz="1400" dirty="0">
                <a:solidFill>
                  <a:srgbClr val="000000"/>
                </a:solidFill>
                <a:latin typeface="Menlo" charset="0"/>
                <a:ea typeface="Menlo" charset="0"/>
                <a:cs typeface="Menlo" charset="0"/>
              </a:rPr>
              <a:t> &lt; 0                   ∧e2 1</a:t>
            </a:r>
            <a:br>
              <a:rPr lang="de-DE" sz="1400" dirty="0">
                <a:solidFill>
                  <a:srgbClr val="000000"/>
                </a:solidFill>
                <a:latin typeface="Menlo" charset="0"/>
                <a:ea typeface="Menlo" charset="0"/>
                <a:cs typeface="Menlo" charset="0"/>
              </a:rPr>
            </a:br>
            <a:r>
              <a:rPr lang="de-DE" sz="1400" dirty="0">
                <a:solidFill>
                  <a:srgbClr val="000000"/>
                </a:solidFill>
                <a:latin typeface="Menlo" charset="0"/>
                <a:ea typeface="Menlo" charset="0"/>
                <a:cs typeface="Menlo" charset="0"/>
              </a:rPr>
              <a:t>        6. ⊥                       </a:t>
            </a:r>
            <a:r>
              <a:rPr lang="de-DE" sz="1400" dirty="0" err="1">
                <a:solidFill>
                  <a:srgbClr val="000000"/>
                </a:solidFill>
                <a:latin typeface="Menlo" charset="0"/>
                <a:ea typeface="Menlo" charset="0"/>
                <a:cs typeface="Menlo" charset="0"/>
              </a:rPr>
              <a:t>algebra</a:t>
            </a:r>
            <a:r>
              <a:rPr lang="de-DE" sz="1400" dirty="0">
                <a:solidFill>
                  <a:srgbClr val="000000"/>
                </a:solidFill>
                <a:latin typeface="Menlo" charset="0"/>
                <a:ea typeface="Menlo" charset="0"/>
                <a:cs typeface="Menlo" charset="0"/>
              </a:rPr>
              <a:t> 3 4 5</a:t>
            </a:r>
            <a:br>
              <a:rPr lang="de-DE" sz="1400" dirty="0">
                <a:solidFill>
                  <a:srgbClr val="000000"/>
                </a:solidFill>
                <a:latin typeface="Menlo" charset="0"/>
                <a:ea typeface="Menlo" charset="0"/>
                <a:cs typeface="Menlo" charset="0"/>
              </a:rPr>
            </a:br>
            <a:r>
              <a:rPr lang="de-DE" sz="1400" dirty="0">
                <a:solidFill>
                  <a:srgbClr val="000000"/>
                </a:solidFill>
                <a:latin typeface="Menlo" charset="0"/>
                <a:ea typeface="Menlo" charset="0"/>
                <a:cs typeface="Menlo" charset="0"/>
              </a:rPr>
              <a:t>        7. </a:t>
            </a:r>
            <a:r>
              <a:rPr lang="de-DE" sz="1400" dirty="0" err="1">
                <a:solidFill>
                  <a:srgbClr val="000000"/>
                </a:solidFill>
                <a:latin typeface="Menlo" charset="0"/>
                <a:ea typeface="Menlo" charset="0"/>
                <a:cs typeface="Menlo" charset="0"/>
              </a:rPr>
              <a:t>r</a:t>
            </a:r>
            <a:r>
              <a:rPr lang="de-DE" sz="1400" dirty="0">
                <a:solidFill>
                  <a:srgbClr val="000000"/>
                </a:solidFill>
                <a:latin typeface="Menlo" charset="0"/>
                <a:ea typeface="Menlo" charset="0"/>
                <a:cs typeface="Menlo" charset="0"/>
              </a:rPr>
              <a:t> == 42                 ⊥</a:t>
            </a:r>
            <a:r>
              <a:rPr lang="de-DE" sz="1400" dirty="0" err="1">
                <a:solidFill>
                  <a:srgbClr val="000000"/>
                </a:solidFill>
                <a:latin typeface="Menlo" charset="0"/>
                <a:ea typeface="Menlo" charset="0"/>
                <a:cs typeface="Menlo" charset="0"/>
              </a:rPr>
              <a:t>e</a:t>
            </a:r>
            <a:r>
              <a:rPr lang="de-DE" sz="1400" dirty="0">
                <a:solidFill>
                  <a:srgbClr val="000000"/>
                </a:solidFill>
                <a:latin typeface="Menlo" charset="0"/>
                <a:ea typeface="Menlo" charset="0"/>
                <a:cs typeface="Menlo" charset="0"/>
              </a:rPr>
              <a:t> 6          }"""</a:t>
            </a:r>
            <a:br>
              <a:rPr lang="de-DE" sz="1400" dirty="0">
                <a:solidFill>
                  <a:srgbClr val="000000"/>
                </a:solidFill>
                <a:latin typeface="Menlo" charset="0"/>
                <a:ea typeface="Menlo" charset="0"/>
                <a:cs typeface="Menlo" charset="0"/>
              </a:rPr>
            </a:br>
            <a:endParaRPr lang="en-US" dirty="0"/>
          </a:p>
        </p:txBody>
      </p:sp>
    </p:spTree>
    <p:extLst>
      <p:ext uri="{BB962C8B-B14F-4D97-AF65-F5344CB8AC3E}">
        <p14:creationId xmlns:p14="http://schemas.microsoft.com/office/powerpoint/2010/main" val="119894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uiExpand="1" build="p"/>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Unsatisfiable</a:t>
            </a:r>
            <a:r>
              <a:rPr lang="en-US" dirty="0"/>
              <a:t> Specification</a:t>
            </a:r>
          </a:p>
        </p:txBody>
      </p:sp>
      <p:sp>
        <p:nvSpPr>
          <p:cNvPr id="4" name="Footer Placeholder 3"/>
          <p:cNvSpPr>
            <a:spLocks noGrp="1"/>
          </p:cNvSpPr>
          <p:nvPr>
            <p:ph type="ftr" sz="quarter" idx="10"/>
          </p:nvPr>
        </p:nvSpPr>
        <p:spPr/>
        <p:txBody>
          <a:bodyPr/>
          <a:lstStyle/>
          <a:p>
            <a:pPr>
              <a:defRPr/>
            </a:pPr>
            <a:r>
              <a:rPr lang="en-US" altLang="en-US"/>
              <a:t>CIS 301 --- Program Logic - Conditionals and Loops</a:t>
            </a:r>
          </a:p>
        </p:txBody>
      </p:sp>
      <p:sp>
        <p:nvSpPr>
          <p:cNvPr id="5" name="Text Box 4"/>
          <p:cNvSpPr txBox="1">
            <a:spLocks noChangeArrowheads="1"/>
          </p:cNvSpPr>
          <p:nvPr/>
        </p:nvSpPr>
        <p:spPr bwMode="auto">
          <a:xfrm>
            <a:off x="185738" y="1336992"/>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Suppose that we made a mistake in specifying </a:t>
            </a:r>
            <a:r>
              <a:rPr lang="en-US" altLang="en-US" sz="2000" b="1" dirty="0">
                <a:latin typeface="Menlo" charset="0"/>
                <a:ea typeface="Menlo" charset="0"/>
                <a:cs typeface="Menlo" charset="0"/>
              </a:rPr>
              <a:t>n!</a:t>
            </a:r>
            <a:r>
              <a:rPr lang="en-US" altLang="en-US" sz="2000" dirty="0"/>
              <a:t> </a:t>
            </a:r>
            <a:r>
              <a:rPr lang="is-IS" altLang="en-US" sz="2000" dirty="0"/>
              <a:t>…</a:t>
            </a:r>
            <a:endParaRPr lang="en-US" altLang="en-US" sz="2000" dirty="0"/>
          </a:p>
        </p:txBody>
      </p:sp>
      <p:sp>
        <p:nvSpPr>
          <p:cNvPr id="6" name="TextBox 7"/>
          <p:cNvSpPr txBox="1">
            <a:spLocks noChangeArrowheads="1"/>
          </p:cNvSpPr>
          <p:nvPr/>
        </p:nvSpPr>
        <p:spPr bwMode="auto">
          <a:xfrm>
            <a:off x="685800" y="1931094"/>
            <a:ext cx="8356600" cy="1384995"/>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latin typeface="Menlo Regular" charset="0"/>
              </a:rPr>
              <a:t>l"""{</a:t>
            </a:r>
            <a:br>
              <a:rPr lang="en-US" altLang="en-US" sz="1400" dirty="0">
                <a:latin typeface="Menlo Regular" charset="0"/>
              </a:rPr>
            </a:br>
            <a:r>
              <a:rPr lang="en-US" altLang="en-US" sz="1400" dirty="0">
                <a:latin typeface="Menlo Regular" charset="0"/>
              </a:rPr>
              <a:t>  fact // axioms</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def</a:t>
            </a:r>
            <a:r>
              <a:rPr lang="en-US" altLang="en-US" sz="1400" dirty="0">
                <a:latin typeface="Menlo Regular" charset="0"/>
              </a:rPr>
              <a:t> f(n: Z): Z</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fZero</a:t>
            </a:r>
            <a:r>
              <a:rPr lang="en-US" altLang="en-US" sz="1400" dirty="0">
                <a:latin typeface="Menlo Regular" charset="0"/>
              </a:rPr>
              <a:t>. f(0) == 1</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fPos</a:t>
            </a:r>
            <a:r>
              <a:rPr lang="en-US" altLang="en-US" sz="1400" dirty="0">
                <a:latin typeface="Menlo Regular" charset="0"/>
              </a:rPr>
              <a:t>.  ∀x: Z  f(x) == f(x - 1) * x</a:t>
            </a:r>
            <a:br>
              <a:rPr lang="en-US" altLang="en-US" sz="1400" dirty="0">
                <a:latin typeface="Menlo Regular" charset="0"/>
              </a:rPr>
            </a:br>
            <a:r>
              <a:rPr lang="en-US" altLang="en-US" sz="1400" dirty="0">
                <a:latin typeface="Menlo Regular" charset="0"/>
              </a:rPr>
              <a:t>}"""</a:t>
            </a:r>
          </a:p>
        </p:txBody>
      </p:sp>
      <p:sp>
        <p:nvSpPr>
          <p:cNvPr id="8" name="TextBox 7"/>
          <p:cNvSpPr txBox="1"/>
          <p:nvPr/>
        </p:nvSpPr>
        <p:spPr>
          <a:xfrm>
            <a:off x="685800" y="3506530"/>
            <a:ext cx="8453212" cy="3170099"/>
          </a:xfrm>
          <a:prstGeom prst="rect">
            <a:avLst/>
          </a:prstGeom>
          <a:noFill/>
        </p:spPr>
        <p:txBody>
          <a:bodyPr wrap="none" rtlCol="0">
            <a:spAutoFit/>
          </a:bodyPr>
          <a:lstStyle/>
          <a:p>
            <a:r>
              <a:rPr lang="en-US" sz="2000" dirty="0"/>
              <a:t>This is </a:t>
            </a:r>
            <a:r>
              <a:rPr lang="en-US" sz="2000" dirty="0" err="1"/>
              <a:t>unsatisfiable</a:t>
            </a:r>
            <a:r>
              <a:rPr lang="en-US" sz="2000" dirty="0"/>
              <a:t> because</a:t>
            </a:r>
          </a:p>
          <a:p>
            <a:r>
              <a:rPr lang="is-IS" sz="2000" dirty="0"/>
              <a:t>… </a:t>
            </a:r>
            <a:r>
              <a:rPr lang="en-US" sz="2000" dirty="0"/>
              <a:t>from </a:t>
            </a:r>
            <a:r>
              <a:rPr lang="en-US" sz="2000" b="1" dirty="0" err="1">
                <a:latin typeface="Menlo" charset="0"/>
                <a:ea typeface="Menlo" charset="0"/>
                <a:cs typeface="Menlo" charset="0"/>
              </a:rPr>
              <a:t>fPos</a:t>
            </a:r>
            <a:r>
              <a:rPr lang="en-US" sz="2000" dirty="0"/>
              <a:t>, we can substitute </a:t>
            </a:r>
            <a:r>
              <a:rPr lang="en-US" sz="2000" b="1" dirty="0">
                <a:latin typeface="Menlo" charset="0"/>
                <a:ea typeface="Menlo" charset="0"/>
                <a:cs typeface="Menlo" charset="0"/>
              </a:rPr>
              <a:t>x</a:t>
            </a:r>
            <a:r>
              <a:rPr lang="en-US" sz="2000" dirty="0"/>
              <a:t> with </a:t>
            </a:r>
            <a:r>
              <a:rPr lang="en-US" sz="2000" b="1" dirty="0">
                <a:latin typeface="Menlo" charset="0"/>
                <a:ea typeface="Menlo" charset="0"/>
                <a:cs typeface="Menlo" charset="0"/>
              </a:rPr>
              <a:t>0</a:t>
            </a:r>
            <a:r>
              <a:rPr lang="en-US" sz="2000" dirty="0"/>
              <a:t>:  </a:t>
            </a:r>
            <a:r>
              <a:rPr lang="en-US" sz="2000" b="1" dirty="0">
                <a:latin typeface="Menlo" charset="0"/>
                <a:ea typeface="Menlo" charset="0"/>
                <a:cs typeface="Menlo" charset="0"/>
              </a:rPr>
              <a:t>f(0) == f(-1) * 0</a:t>
            </a:r>
            <a:endParaRPr lang="en-US" sz="2000" dirty="0"/>
          </a:p>
          <a:p>
            <a:endParaRPr lang="en-US" sz="2000" dirty="0"/>
          </a:p>
          <a:p>
            <a:r>
              <a:rPr lang="en-US" sz="2000" dirty="0"/>
              <a:t>Thus, </a:t>
            </a:r>
            <a:r>
              <a:rPr lang="en-US" sz="2000" b="1" dirty="0">
                <a:latin typeface="Menlo" charset="0"/>
                <a:ea typeface="Menlo" charset="0"/>
                <a:cs typeface="Menlo" charset="0"/>
              </a:rPr>
              <a:t>f(0) == 0 </a:t>
            </a:r>
            <a:r>
              <a:rPr lang="is-IS" sz="2000" dirty="0"/>
              <a:t>… but from </a:t>
            </a:r>
            <a:r>
              <a:rPr lang="is-IS" sz="2000" b="1" dirty="0">
                <a:latin typeface="Menlo" charset="0"/>
                <a:ea typeface="Menlo" charset="0"/>
                <a:cs typeface="Menlo" charset="0"/>
              </a:rPr>
              <a:t>fZero</a:t>
            </a:r>
            <a:r>
              <a:rPr lang="is-IS" sz="2000" dirty="0"/>
              <a:t>, </a:t>
            </a:r>
            <a:r>
              <a:rPr lang="is-IS" sz="2000" b="1" dirty="0">
                <a:latin typeface="Menlo" charset="0"/>
                <a:ea typeface="Menlo" charset="0"/>
                <a:cs typeface="Menlo" charset="0"/>
              </a:rPr>
              <a:t>f(0) == 1</a:t>
            </a:r>
          </a:p>
          <a:p>
            <a:r>
              <a:rPr lang="is-IS" sz="2000" dirty="0"/>
              <a:t>It is inconsistent, thus, there is no suitable implementation!</a:t>
            </a:r>
          </a:p>
          <a:p>
            <a:endParaRPr lang="is-IS" sz="2000" dirty="0"/>
          </a:p>
          <a:p>
            <a:r>
              <a:rPr lang="is-IS" sz="2000" dirty="0"/>
              <a:t>Logika can detect this can of situation using </a:t>
            </a:r>
            <a:r>
              <a:rPr lang="en-US" altLang="en-US" sz="2000" dirty="0"/>
              <a:t>a special preference setting</a:t>
            </a:r>
            <a:br>
              <a:rPr lang="en-US" altLang="en-US" sz="2000" dirty="0"/>
            </a:br>
            <a:r>
              <a:rPr lang="en-US" altLang="en-US" sz="2000" dirty="0"/>
              <a:t>(command line setting) that must be enabled for checking satisfiability of</a:t>
            </a:r>
            <a:br>
              <a:rPr lang="en-US" altLang="en-US" sz="2000" dirty="0"/>
            </a:br>
            <a:r>
              <a:rPr lang="en-US" altLang="en-US" sz="2000" dirty="0"/>
              <a:t>fact (axioms) or pre/post-conditions.</a:t>
            </a:r>
          </a:p>
          <a:p>
            <a:endParaRPr lang="en-US" sz="2000" dirty="0"/>
          </a:p>
        </p:txBody>
      </p:sp>
    </p:spTree>
    <p:extLst>
      <p:ext uri="{BB962C8B-B14F-4D97-AF65-F5344CB8AC3E}">
        <p14:creationId xmlns:p14="http://schemas.microsoft.com/office/powerpoint/2010/main" val="104527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Unsatisfiable</a:t>
            </a:r>
            <a:r>
              <a:rPr lang="en-US" dirty="0"/>
              <a:t> Specification</a:t>
            </a:r>
          </a:p>
        </p:txBody>
      </p:sp>
      <p:sp>
        <p:nvSpPr>
          <p:cNvPr id="4" name="Footer Placeholder 3"/>
          <p:cNvSpPr>
            <a:spLocks noGrp="1"/>
          </p:cNvSpPr>
          <p:nvPr>
            <p:ph type="ftr" sz="quarter" idx="10"/>
          </p:nvPr>
        </p:nvSpPr>
        <p:spPr/>
        <p:txBody>
          <a:bodyPr/>
          <a:lstStyle/>
          <a:p>
            <a:pPr>
              <a:defRPr/>
            </a:pPr>
            <a:r>
              <a:rPr lang="en-US" altLang="en-US"/>
              <a:t>CIS 301 --- Program Logic - Conditionals and Loops</a:t>
            </a:r>
          </a:p>
        </p:txBody>
      </p:sp>
      <p:sp>
        <p:nvSpPr>
          <p:cNvPr id="5" name="Text Box 4"/>
          <p:cNvSpPr txBox="1">
            <a:spLocks noChangeArrowheads="1"/>
          </p:cNvSpPr>
          <p:nvPr/>
        </p:nvSpPr>
        <p:spPr bwMode="auto">
          <a:xfrm>
            <a:off x="185738" y="1336992"/>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Suppose that we made a mistake in specifying </a:t>
            </a:r>
            <a:r>
              <a:rPr lang="en-US" altLang="en-US" sz="2000" b="1" dirty="0">
                <a:latin typeface="Menlo" charset="0"/>
                <a:ea typeface="Menlo" charset="0"/>
                <a:cs typeface="Menlo" charset="0"/>
              </a:rPr>
              <a:t>n!</a:t>
            </a:r>
            <a:r>
              <a:rPr lang="en-US" altLang="en-US" sz="2000" dirty="0"/>
              <a:t> </a:t>
            </a:r>
            <a:r>
              <a:rPr lang="is-IS" altLang="en-US" sz="2000" dirty="0"/>
              <a:t>…</a:t>
            </a:r>
            <a:endParaRPr lang="en-US" altLang="en-US" sz="2000" dirty="0"/>
          </a:p>
        </p:txBody>
      </p:sp>
      <p:sp>
        <p:nvSpPr>
          <p:cNvPr id="6" name="TextBox 7"/>
          <p:cNvSpPr txBox="1">
            <a:spLocks noChangeArrowheads="1"/>
          </p:cNvSpPr>
          <p:nvPr/>
        </p:nvSpPr>
        <p:spPr bwMode="auto">
          <a:xfrm>
            <a:off x="685800" y="1931094"/>
            <a:ext cx="8356600" cy="1384995"/>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latin typeface="Menlo Regular" charset="0"/>
              </a:rPr>
              <a:t>l"""{</a:t>
            </a:r>
            <a:br>
              <a:rPr lang="en-US" altLang="en-US" sz="1400" dirty="0">
                <a:latin typeface="Menlo Regular" charset="0"/>
              </a:rPr>
            </a:br>
            <a:r>
              <a:rPr lang="en-US" altLang="en-US" sz="1400" dirty="0">
                <a:latin typeface="Menlo Regular" charset="0"/>
              </a:rPr>
              <a:t>  fact // axioms</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def</a:t>
            </a:r>
            <a:r>
              <a:rPr lang="en-US" altLang="en-US" sz="1400" dirty="0">
                <a:latin typeface="Menlo Regular" charset="0"/>
              </a:rPr>
              <a:t> f(n: Z): Z</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fZero</a:t>
            </a:r>
            <a:r>
              <a:rPr lang="en-US" altLang="en-US" sz="1400" dirty="0">
                <a:latin typeface="Menlo Regular" charset="0"/>
              </a:rPr>
              <a:t>. f(0) == 1</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fPos</a:t>
            </a:r>
            <a:r>
              <a:rPr lang="en-US" altLang="en-US" sz="1400" dirty="0">
                <a:latin typeface="Menlo Regular" charset="0"/>
              </a:rPr>
              <a:t>.  ∀x: Z  f(x) == f(x - 1) * x  // missing condition x &gt; 0</a:t>
            </a:r>
            <a:br>
              <a:rPr lang="en-US" altLang="en-US" sz="1400" dirty="0">
                <a:latin typeface="Menlo Regular" charset="0"/>
              </a:rPr>
            </a:br>
            <a:r>
              <a:rPr lang="en-US" altLang="en-US" sz="1400" dirty="0">
                <a:latin typeface="Menlo Regular" charset="0"/>
              </a:rPr>
              <a:t>}"""</a:t>
            </a:r>
          </a:p>
        </p:txBody>
      </p:sp>
      <p:sp>
        <p:nvSpPr>
          <p:cNvPr id="8" name="TextBox 7"/>
          <p:cNvSpPr txBox="1"/>
          <p:nvPr/>
        </p:nvSpPr>
        <p:spPr>
          <a:xfrm>
            <a:off x="685800" y="3506530"/>
            <a:ext cx="8453212" cy="3170099"/>
          </a:xfrm>
          <a:prstGeom prst="rect">
            <a:avLst/>
          </a:prstGeom>
          <a:noFill/>
        </p:spPr>
        <p:txBody>
          <a:bodyPr wrap="none" rtlCol="0">
            <a:spAutoFit/>
          </a:bodyPr>
          <a:lstStyle/>
          <a:p>
            <a:r>
              <a:rPr lang="en-US" sz="2000" dirty="0"/>
              <a:t>This is </a:t>
            </a:r>
            <a:r>
              <a:rPr lang="en-US" sz="2000" dirty="0" err="1"/>
              <a:t>unsatisfiable</a:t>
            </a:r>
            <a:r>
              <a:rPr lang="en-US" sz="2000" dirty="0"/>
              <a:t> because</a:t>
            </a:r>
          </a:p>
          <a:p>
            <a:r>
              <a:rPr lang="is-IS" sz="2000" dirty="0"/>
              <a:t>… </a:t>
            </a:r>
            <a:r>
              <a:rPr lang="en-US" sz="2000" dirty="0"/>
              <a:t>from </a:t>
            </a:r>
            <a:r>
              <a:rPr lang="en-US" sz="2000" b="1" dirty="0" err="1">
                <a:latin typeface="Menlo" charset="0"/>
                <a:ea typeface="Menlo" charset="0"/>
                <a:cs typeface="Menlo" charset="0"/>
              </a:rPr>
              <a:t>fPos</a:t>
            </a:r>
            <a:r>
              <a:rPr lang="en-US" sz="2000" dirty="0"/>
              <a:t>, we can substitute </a:t>
            </a:r>
            <a:r>
              <a:rPr lang="en-US" sz="2000" b="1" dirty="0">
                <a:latin typeface="Menlo" charset="0"/>
                <a:ea typeface="Menlo" charset="0"/>
                <a:cs typeface="Menlo" charset="0"/>
              </a:rPr>
              <a:t>x</a:t>
            </a:r>
            <a:r>
              <a:rPr lang="en-US" sz="2000" dirty="0"/>
              <a:t> with </a:t>
            </a:r>
            <a:r>
              <a:rPr lang="en-US" sz="2000" b="1" dirty="0">
                <a:latin typeface="Menlo" charset="0"/>
                <a:ea typeface="Menlo" charset="0"/>
                <a:cs typeface="Menlo" charset="0"/>
              </a:rPr>
              <a:t>0</a:t>
            </a:r>
            <a:r>
              <a:rPr lang="en-US" sz="2000" dirty="0"/>
              <a:t>:  </a:t>
            </a:r>
            <a:r>
              <a:rPr lang="en-US" sz="2000" b="1" dirty="0">
                <a:latin typeface="Menlo" charset="0"/>
                <a:ea typeface="Menlo" charset="0"/>
                <a:cs typeface="Menlo" charset="0"/>
              </a:rPr>
              <a:t>f(0) == f(-1) * 0</a:t>
            </a:r>
            <a:endParaRPr lang="en-US" sz="2000" dirty="0"/>
          </a:p>
          <a:p>
            <a:endParaRPr lang="en-US" sz="2000" dirty="0"/>
          </a:p>
          <a:p>
            <a:r>
              <a:rPr lang="en-US" sz="2000" dirty="0"/>
              <a:t>Thus, </a:t>
            </a:r>
            <a:r>
              <a:rPr lang="en-US" sz="2000" b="1" dirty="0">
                <a:latin typeface="Menlo" charset="0"/>
                <a:ea typeface="Menlo" charset="0"/>
                <a:cs typeface="Menlo" charset="0"/>
              </a:rPr>
              <a:t>f(0) == 0 </a:t>
            </a:r>
            <a:r>
              <a:rPr lang="is-IS" sz="2000" dirty="0"/>
              <a:t>… but from </a:t>
            </a:r>
            <a:r>
              <a:rPr lang="is-IS" sz="2000" b="1" dirty="0">
                <a:latin typeface="Menlo" charset="0"/>
                <a:ea typeface="Menlo" charset="0"/>
                <a:cs typeface="Menlo" charset="0"/>
              </a:rPr>
              <a:t>fZero</a:t>
            </a:r>
            <a:r>
              <a:rPr lang="is-IS" sz="2000" dirty="0"/>
              <a:t>, </a:t>
            </a:r>
            <a:r>
              <a:rPr lang="is-IS" sz="2000" b="1" dirty="0">
                <a:latin typeface="Menlo" charset="0"/>
                <a:ea typeface="Menlo" charset="0"/>
                <a:cs typeface="Menlo" charset="0"/>
              </a:rPr>
              <a:t>f(0) == 1</a:t>
            </a:r>
          </a:p>
          <a:p>
            <a:r>
              <a:rPr lang="is-IS" sz="2000" dirty="0"/>
              <a:t>It is inconsistent, thus, there is no suitable implementation!</a:t>
            </a:r>
          </a:p>
          <a:p>
            <a:endParaRPr lang="is-IS" sz="2000" dirty="0"/>
          </a:p>
          <a:p>
            <a:r>
              <a:rPr lang="is-IS" sz="2000" dirty="0"/>
              <a:t>Logika can detect this can of situation using </a:t>
            </a:r>
            <a:r>
              <a:rPr lang="en-US" altLang="en-US" sz="2000" dirty="0"/>
              <a:t>a special preference setting</a:t>
            </a:r>
            <a:br>
              <a:rPr lang="en-US" altLang="en-US" sz="2000" dirty="0"/>
            </a:br>
            <a:r>
              <a:rPr lang="en-US" altLang="en-US" sz="2000" dirty="0"/>
              <a:t>(command line setting) that must be enabled for checking satisfiability of</a:t>
            </a:r>
            <a:br>
              <a:rPr lang="en-US" altLang="en-US" sz="2000" dirty="0"/>
            </a:br>
            <a:r>
              <a:rPr lang="en-US" altLang="en-US" sz="2000" dirty="0"/>
              <a:t>fact (axioms) or pre/post-conditions.</a:t>
            </a:r>
          </a:p>
          <a:p>
            <a:endParaRPr lang="en-US" sz="2000" dirty="0"/>
          </a:p>
        </p:txBody>
      </p:sp>
    </p:spTree>
    <p:extLst>
      <p:ext uri="{BB962C8B-B14F-4D97-AF65-F5344CB8AC3E}">
        <p14:creationId xmlns:p14="http://schemas.microsoft.com/office/powerpoint/2010/main" val="83350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5800" y="0"/>
            <a:ext cx="8458200" cy="1143000"/>
          </a:xfrm>
        </p:spPr>
        <p:txBody>
          <a:bodyPr/>
          <a:lstStyle/>
          <a:p>
            <a:r>
              <a:rPr lang="en-US" altLang="en-US" sz="4000" dirty="0"/>
              <a:t>Better Specification for </a:t>
            </a:r>
            <a:r>
              <a:rPr lang="en-US" altLang="en-US" sz="4000" dirty="0">
                <a:latin typeface="Menlo" charset="0"/>
                <a:ea typeface="Menlo" charset="0"/>
                <a:cs typeface="Menlo" charset="0"/>
              </a:rPr>
              <a:t>factorial</a:t>
            </a:r>
            <a:endParaRPr lang="en-US" altLang="en-US" sz="4000" dirty="0"/>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336992"/>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We can specify the behavior of factorial more concisely </a:t>
            </a:r>
            <a:r>
              <a:rPr lang="is-IS" altLang="en-US" sz="2000" dirty="0"/>
              <a:t>…</a:t>
            </a:r>
            <a:endParaRPr lang="en-US" altLang="en-US" sz="2000" dirty="0"/>
          </a:p>
        </p:txBody>
      </p:sp>
      <p:sp>
        <p:nvSpPr>
          <p:cNvPr id="28677" name="TextBox 7"/>
          <p:cNvSpPr txBox="1">
            <a:spLocks noChangeArrowheads="1"/>
          </p:cNvSpPr>
          <p:nvPr/>
        </p:nvSpPr>
        <p:spPr bwMode="auto">
          <a:xfrm>
            <a:off x="469900" y="4719969"/>
            <a:ext cx="8356600" cy="1384995"/>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latin typeface="Menlo Regular" charset="0"/>
              </a:rPr>
              <a:t>l"""{</a:t>
            </a:r>
            <a:br>
              <a:rPr lang="en-US" altLang="en-US" sz="1400" dirty="0">
                <a:latin typeface="Menlo Regular" charset="0"/>
              </a:rPr>
            </a:br>
            <a:r>
              <a:rPr lang="en-US" altLang="en-US" sz="1400" dirty="0">
                <a:latin typeface="Menlo Regular" charset="0"/>
              </a:rPr>
              <a:t>  fact // axioms</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def</a:t>
            </a:r>
            <a:r>
              <a:rPr lang="en-US" altLang="en-US" sz="1400" dirty="0">
                <a:latin typeface="Menlo Regular" charset="0"/>
              </a:rPr>
              <a:t> f(n: Z): Z</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fZero</a:t>
            </a:r>
            <a:r>
              <a:rPr lang="en-US" altLang="en-US" sz="1400" dirty="0">
                <a:latin typeface="Menlo Regular" charset="0"/>
              </a:rPr>
              <a:t>. ∀x: Z  x == 0 → f(x) == 1</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fPos</a:t>
            </a:r>
            <a:r>
              <a:rPr lang="en-US" altLang="en-US" sz="1400" dirty="0">
                <a:latin typeface="Menlo Regular" charset="0"/>
              </a:rPr>
              <a:t>.  ∀x: Z  x &gt; 0  → f(x) == f(x - 1) * x</a:t>
            </a:r>
            <a:br>
              <a:rPr lang="en-US" altLang="en-US" sz="1400" dirty="0">
                <a:latin typeface="Menlo Regular" charset="0"/>
              </a:rPr>
            </a:br>
            <a:r>
              <a:rPr lang="en-US" altLang="en-US" sz="1400" dirty="0">
                <a:latin typeface="Menlo Regular" charset="0"/>
              </a:rPr>
              <a:t>}"""</a:t>
            </a:r>
          </a:p>
        </p:txBody>
      </p:sp>
      <p:sp>
        <p:nvSpPr>
          <p:cNvPr id="6" name="TextBox 7"/>
          <p:cNvSpPr txBox="1">
            <a:spLocks noChangeArrowheads="1"/>
          </p:cNvSpPr>
          <p:nvPr/>
        </p:nvSpPr>
        <p:spPr bwMode="auto">
          <a:xfrm>
            <a:off x="479178" y="2001949"/>
            <a:ext cx="8356600" cy="1384995"/>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latin typeface="Menlo Regular" charset="0"/>
              </a:rPr>
              <a:t>l"""{</a:t>
            </a:r>
            <a:br>
              <a:rPr lang="en-US" altLang="en-US" sz="1400" dirty="0">
                <a:latin typeface="Menlo Regular" charset="0"/>
              </a:rPr>
            </a:br>
            <a:r>
              <a:rPr lang="en-US" altLang="en-US" sz="1400" dirty="0">
                <a:latin typeface="Menlo Regular" charset="0"/>
              </a:rPr>
              <a:t>  fact</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def</a:t>
            </a:r>
            <a:r>
              <a:rPr lang="en-US" altLang="en-US" sz="1400" dirty="0">
                <a:latin typeface="Menlo Regular" charset="0"/>
              </a:rPr>
              <a:t> f(x: Z): Z</a:t>
            </a:r>
            <a:br>
              <a:rPr lang="en-US" altLang="en-US" sz="1400" dirty="0">
                <a:latin typeface="Menlo Regular" charset="0"/>
              </a:rPr>
            </a:br>
            <a:r>
              <a:rPr lang="en-US" altLang="en-US" sz="1400" dirty="0">
                <a:latin typeface="Menlo Regular" charset="0"/>
              </a:rPr>
              <a:t>      = 1,            if x == 0    (</a:t>
            </a:r>
            <a:r>
              <a:rPr lang="en-US" altLang="en-US" sz="1400" dirty="0" err="1">
                <a:latin typeface="Menlo Regular" charset="0"/>
              </a:rPr>
              <a:t>fZero</a:t>
            </a:r>
            <a:r>
              <a:rPr lang="en-US" altLang="en-US" sz="1400" dirty="0">
                <a:latin typeface="Menlo Regular" charset="0"/>
              </a:rPr>
              <a:t>)</a:t>
            </a:r>
            <a:br>
              <a:rPr lang="en-US" altLang="en-US" sz="1400" dirty="0">
                <a:latin typeface="Menlo Regular" charset="0"/>
              </a:rPr>
            </a:br>
            <a:r>
              <a:rPr lang="en-US" altLang="en-US" sz="1400" dirty="0">
                <a:latin typeface="Menlo Regular" charset="0"/>
              </a:rPr>
              <a:t>      = f(x - 1) * x, if x &gt; 0     (</a:t>
            </a:r>
            <a:r>
              <a:rPr lang="en-US" altLang="en-US" sz="1400" dirty="0" err="1">
                <a:latin typeface="Menlo Regular" charset="0"/>
              </a:rPr>
              <a:t>fPos</a:t>
            </a:r>
            <a:r>
              <a:rPr lang="en-US" altLang="en-US" sz="1400" dirty="0">
                <a:latin typeface="Menlo Regular" charset="0"/>
              </a:rPr>
              <a:t>)</a:t>
            </a:r>
            <a:br>
              <a:rPr lang="en-US" altLang="en-US" sz="1400" dirty="0">
                <a:latin typeface="Menlo Regular" charset="0"/>
              </a:rPr>
            </a:br>
            <a:r>
              <a:rPr lang="en-US" altLang="en-US" sz="1400" dirty="0">
                <a:latin typeface="Menlo Regular" charset="0"/>
              </a:rPr>
              <a:t>}"""</a:t>
            </a:r>
          </a:p>
        </p:txBody>
      </p:sp>
      <p:sp>
        <p:nvSpPr>
          <p:cNvPr id="2" name="Down Arrow 1"/>
          <p:cNvSpPr/>
          <p:nvPr/>
        </p:nvSpPr>
        <p:spPr bwMode="auto">
          <a:xfrm>
            <a:off x="3927945" y="3655891"/>
            <a:ext cx="1065475" cy="795131"/>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sp>
        <p:nvSpPr>
          <p:cNvPr id="9" name="Text Box 12"/>
          <p:cNvSpPr txBox="1">
            <a:spLocks noChangeArrowheads="1"/>
          </p:cNvSpPr>
          <p:nvPr/>
        </p:nvSpPr>
        <p:spPr bwMode="auto">
          <a:xfrm>
            <a:off x="5181890" y="3722673"/>
            <a:ext cx="3644610" cy="52322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Given the above (partial) recursive function, </a:t>
            </a:r>
            <a:br>
              <a:rPr lang="en-US" altLang="en-US" sz="1400" i="1" dirty="0"/>
            </a:br>
            <a:r>
              <a:rPr lang="en-US" altLang="en-US" sz="1400" i="1" dirty="0" err="1"/>
              <a:t>Logika</a:t>
            </a:r>
            <a:r>
              <a:rPr lang="en-US" altLang="en-US" sz="1400" i="1" dirty="0"/>
              <a:t> extracts the axioms below</a:t>
            </a:r>
          </a:p>
        </p:txBody>
      </p:sp>
    </p:spTree>
    <p:extLst>
      <p:ext uri="{BB962C8B-B14F-4D97-AF65-F5344CB8AC3E}">
        <p14:creationId xmlns:p14="http://schemas.microsoft.com/office/powerpoint/2010/main" val="34167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animBg="1"/>
      <p:bldP spid="6" grpId="0" animBg="1"/>
      <p:bldP spid="2"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36867" name="Rectangle 2"/>
          <p:cNvSpPr>
            <a:spLocks noGrp="1" noChangeArrowheads="1"/>
          </p:cNvSpPr>
          <p:nvPr>
            <p:ph type="title"/>
          </p:nvPr>
        </p:nvSpPr>
        <p:spPr/>
        <p:txBody>
          <a:bodyPr/>
          <a:lstStyle/>
          <a:p>
            <a:pPr eaLnBrk="1" hangingPunct="1"/>
            <a:r>
              <a:rPr lang="en-US" altLang="en-US"/>
              <a:t>Acknowledgements</a:t>
            </a:r>
          </a:p>
        </p:txBody>
      </p:sp>
      <p:sp>
        <p:nvSpPr>
          <p:cNvPr id="185347" name="Text Box 3"/>
          <p:cNvSpPr txBox="1">
            <a:spLocks noChangeArrowheads="1"/>
          </p:cNvSpPr>
          <p:nvPr/>
        </p:nvSpPr>
        <p:spPr bwMode="auto">
          <a:xfrm>
            <a:off x="225425" y="1849438"/>
            <a:ext cx="238125" cy="274637"/>
          </a:xfrm>
          <a:prstGeom prst="rect">
            <a:avLst/>
          </a:prstGeom>
          <a:noFill/>
          <a:ln w="9525">
            <a:noFill/>
            <a:miter lim="800000"/>
            <a:headEnd/>
            <a:tailEnd/>
          </a:ln>
          <a:effec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buFontTx/>
              <a:buChar char="•"/>
              <a:defRPr/>
            </a:pPr>
            <a:endParaRPr lang="en-US" sz="1200" b="1">
              <a:effectLst>
                <a:outerShdw blurRad="38100" dist="38100" dir="2700000" algn="tl">
                  <a:srgbClr val="DDDDDD"/>
                </a:outerShdw>
              </a:effectLst>
              <a:latin typeface="Arial" charset="0"/>
            </a:endParaRPr>
          </a:p>
        </p:txBody>
      </p:sp>
      <p:sp>
        <p:nvSpPr>
          <p:cNvPr id="36869" name="Rectangle 5"/>
          <p:cNvSpPr>
            <a:spLocks noGrp="1" noChangeArrowheads="1"/>
          </p:cNvSpPr>
          <p:nvPr>
            <p:ph type="body" idx="1"/>
          </p:nvPr>
        </p:nvSpPr>
        <p:spPr/>
        <p:txBody>
          <a:bodyPr/>
          <a:lstStyle/>
          <a:p>
            <a:pPr eaLnBrk="1" hangingPunct="1"/>
            <a:r>
              <a:rPr lang="en-US" altLang="en-US" sz="2000" dirty="0"/>
              <a:t>The material in this lecture is based on</a:t>
            </a:r>
          </a:p>
          <a:p>
            <a:pPr lvl="1" eaLnBrk="1" hangingPunct="1"/>
            <a:r>
              <a:rPr lang="en-US" altLang="en-US" sz="1800" dirty="0">
                <a:ea typeface="ＭＳ Ｐゴシック" charset="-128"/>
              </a:rPr>
              <a:t>The chapter on </a:t>
            </a:r>
            <a:r>
              <a:rPr lang="en-US" altLang="en-US" sz="1800" i="1" dirty="0">
                <a:ea typeface="ＭＳ Ｐゴシック" charset="-128"/>
                <a:hlinkClick r:id="rId3"/>
              </a:rPr>
              <a:t>Programming Logic for Assignments and Conditionals</a:t>
            </a:r>
            <a:r>
              <a:rPr lang="en-US" altLang="en-US" sz="1800" dirty="0">
                <a:ea typeface="ＭＳ Ｐゴシック" charset="-128"/>
              </a:rPr>
              <a:t>, by Dr. David A. Schmidt</a:t>
            </a:r>
          </a:p>
          <a:p>
            <a:pPr lvl="1" eaLnBrk="1" hangingPunct="1"/>
            <a:r>
              <a:rPr lang="en-US" altLang="en-US" sz="1800" dirty="0">
                <a:ea typeface="ＭＳ Ｐゴシック" charset="-128"/>
              </a:rPr>
              <a:t>The chapter on </a:t>
            </a:r>
            <a:r>
              <a:rPr lang="en-US" altLang="en-US" sz="1800" i="1" dirty="0">
                <a:ea typeface="ＭＳ Ｐゴシック" charset="-128"/>
                <a:hlinkClick r:id="rId4"/>
              </a:rPr>
              <a:t>Loops, Invariants, and Induction</a:t>
            </a:r>
            <a:r>
              <a:rPr lang="en-US" altLang="en-US" sz="1800" dirty="0">
                <a:ea typeface="ＭＳ Ｐゴシック" charset="-128"/>
              </a:rPr>
              <a:t>, by Dr. David A. Schmidt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tLang="en-US" sz="3600" dirty="0"/>
              <a:t>Loop Invariants – Knowledge from Test</a:t>
            </a:r>
          </a:p>
        </p:txBody>
      </p:sp>
      <p:sp>
        <p:nvSpPr>
          <p:cNvPr id="41987" name="Footer Placeholder 2"/>
          <p:cNvSpPr>
            <a:spLocks noGrp="1"/>
          </p:cNvSpPr>
          <p:nvPr>
            <p:ph type="ftr" sz="quarter" idx="10"/>
          </p:nvPr>
        </p:nvSpPr>
        <p:spPr/>
        <p:txBody>
          <a:bodyPr/>
          <a:lstStyle/>
          <a:p>
            <a:pPr>
              <a:defRPr/>
            </a:pPr>
            <a:r>
              <a:rPr lang="en-US">
                <a:latin typeface="Tahoma" pitchFamily="4" charset="0"/>
              </a:rPr>
              <a:t>CIS 301 --- Program Logic - Conditionals and Loops</a:t>
            </a:r>
          </a:p>
        </p:txBody>
      </p:sp>
      <p:sp>
        <p:nvSpPr>
          <p:cNvPr id="33796" name="Text Box 4"/>
          <p:cNvSpPr txBox="1">
            <a:spLocks noChangeArrowheads="1"/>
          </p:cNvSpPr>
          <p:nvPr/>
        </p:nvSpPr>
        <p:spPr bwMode="auto">
          <a:xfrm>
            <a:off x="373063" y="1166813"/>
            <a:ext cx="8402637" cy="707886"/>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dirty="0"/>
              <a:t>Similar to the conditional, we pick up information depending on if the test is true or false </a:t>
            </a:r>
          </a:p>
        </p:txBody>
      </p:sp>
      <p:grpSp>
        <p:nvGrpSpPr>
          <p:cNvPr id="4" name="Group 3">
            <a:extLst>
              <a:ext uri="{FF2B5EF4-FFF2-40B4-BE49-F238E27FC236}">
                <a16:creationId xmlns:a16="http://schemas.microsoft.com/office/drawing/2014/main" id="{2FBBD5E1-123A-2D4A-ACAD-815AAD5F8713}"/>
              </a:ext>
            </a:extLst>
          </p:cNvPr>
          <p:cNvGrpSpPr/>
          <p:nvPr/>
        </p:nvGrpSpPr>
        <p:grpSpPr>
          <a:xfrm>
            <a:off x="2787081" y="2288389"/>
            <a:ext cx="4681342" cy="3890738"/>
            <a:chOff x="1914237" y="2496207"/>
            <a:chExt cx="3440221" cy="2761593"/>
          </a:xfrm>
        </p:grpSpPr>
        <p:sp>
          <p:nvSpPr>
            <p:cNvPr id="33797" name="TextBox 5"/>
            <p:cNvSpPr txBox="1">
              <a:spLocks noChangeArrowheads="1"/>
            </p:cNvSpPr>
            <p:nvPr/>
          </p:nvSpPr>
          <p:spPr bwMode="auto">
            <a:xfrm>
              <a:off x="2511137" y="3327400"/>
              <a:ext cx="1383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400" dirty="0"/>
                <a:t>while (e)</a:t>
              </a:r>
            </a:p>
          </p:txBody>
        </p:sp>
        <p:sp>
          <p:nvSpPr>
            <p:cNvPr id="33798" name="TextBox 6"/>
            <p:cNvSpPr txBox="1">
              <a:spLocks noChangeArrowheads="1"/>
            </p:cNvSpPr>
            <p:nvPr/>
          </p:nvSpPr>
          <p:spPr bwMode="auto">
            <a:xfrm>
              <a:off x="2930237" y="4241800"/>
              <a:ext cx="369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400"/>
                <a:t>C</a:t>
              </a:r>
            </a:p>
          </p:txBody>
        </p:sp>
        <p:sp>
          <p:nvSpPr>
            <p:cNvPr id="33799" name="Down Arrow 7"/>
            <p:cNvSpPr>
              <a:spLocks noChangeArrowheads="1"/>
            </p:cNvSpPr>
            <p:nvPr/>
          </p:nvSpPr>
          <p:spPr bwMode="auto">
            <a:xfrm>
              <a:off x="2904837" y="3771900"/>
              <a:ext cx="469900" cy="520700"/>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9" name="Bent Arrow 8"/>
            <p:cNvSpPr/>
            <p:nvPr/>
          </p:nvSpPr>
          <p:spPr bwMode="auto">
            <a:xfrm rot="10800000">
              <a:off x="2219037" y="4711700"/>
              <a:ext cx="965200" cy="546100"/>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33801" name="Down Arrow 9"/>
            <p:cNvSpPr>
              <a:spLocks noChangeArrowheads="1"/>
            </p:cNvSpPr>
            <p:nvPr/>
          </p:nvSpPr>
          <p:spPr bwMode="auto">
            <a:xfrm>
              <a:off x="2917537" y="2496207"/>
              <a:ext cx="469900" cy="869293"/>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11" name="Bent Arrow 10"/>
            <p:cNvSpPr/>
            <p:nvPr/>
          </p:nvSpPr>
          <p:spPr bwMode="auto">
            <a:xfrm>
              <a:off x="1914237" y="3416300"/>
              <a:ext cx="609600" cy="1765300"/>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12" name="Bent Arrow 11"/>
            <p:cNvSpPr/>
            <p:nvPr/>
          </p:nvSpPr>
          <p:spPr bwMode="auto">
            <a:xfrm rot="5400000">
              <a:off x="3666837" y="3657600"/>
              <a:ext cx="1060450" cy="704850"/>
            </a:xfrm>
            <a:prstGeom prst="bentArrow">
              <a:avLst>
                <a:gd name="adj1" fmla="val 34302"/>
                <a:gd name="adj2" fmla="val 28731"/>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13" name="TextBox 12"/>
            <p:cNvSpPr txBox="1">
              <a:spLocks noChangeArrowheads="1"/>
            </p:cNvSpPr>
            <p:nvPr/>
          </p:nvSpPr>
          <p:spPr bwMode="auto">
            <a:xfrm>
              <a:off x="2363116" y="2662183"/>
              <a:ext cx="1306087" cy="26214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800" b="1" dirty="0"/>
                <a:t>1: </a:t>
              </a:r>
              <a:r>
                <a:rPr lang="en-US" altLang="en-US" sz="1800" dirty="0"/>
                <a:t>Guarantee: I</a:t>
              </a:r>
            </a:p>
          </p:txBody>
        </p:sp>
        <p:sp>
          <p:nvSpPr>
            <p:cNvPr id="14" name="TextBox 13"/>
            <p:cNvSpPr txBox="1">
              <a:spLocks noChangeArrowheads="1"/>
            </p:cNvSpPr>
            <p:nvPr/>
          </p:nvSpPr>
          <p:spPr bwMode="auto">
            <a:xfrm>
              <a:off x="2488150" y="3746500"/>
              <a:ext cx="1288983" cy="240301"/>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600" b="1" dirty="0"/>
                <a:t>2:</a:t>
              </a:r>
              <a:r>
                <a:rPr lang="en-US" altLang="en-US" sz="1600" dirty="0"/>
                <a:t> Assume: I </a:t>
              </a:r>
              <a:r>
                <a:rPr lang="en-US" altLang="en-US" sz="1600" dirty="0">
                  <a:solidFill>
                    <a:srgbClr val="FF0000"/>
                  </a:solidFill>
                </a:rPr>
                <a:t>^ e</a:t>
              </a:r>
            </a:p>
          </p:txBody>
        </p:sp>
        <p:sp>
          <p:nvSpPr>
            <p:cNvPr id="15" name="TextBox 14"/>
            <p:cNvSpPr txBox="1">
              <a:spLocks noChangeArrowheads="1"/>
            </p:cNvSpPr>
            <p:nvPr/>
          </p:nvSpPr>
          <p:spPr bwMode="auto">
            <a:xfrm>
              <a:off x="2693754" y="4768631"/>
              <a:ext cx="1309622" cy="26214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800" b="1" dirty="0"/>
                <a:t>3:</a:t>
              </a:r>
              <a:r>
                <a:rPr lang="en-US" altLang="en-US" sz="1800" dirty="0"/>
                <a:t> Guarantee: I</a:t>
              </a:r>
            </a:p>
          </p:txBody>
        </p:sp>
        <p:sp>
          <p:nvSpPr>
            <p:cNvPr id="16" name="TextBox 15"/>
            <p:cNvSpPr txBox="1">
              <a:spLocks noChangeArrowheads="1"/>
            </p:cNvSpPr>
            <p:nvPr/>
          </p:nvSpPr>
          <p:spPr bwMode="auto">
            <a:xfrm>
              <a:off x="3865213" y="3813941"/>
              <a:ext cx="1489245" cy="26214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800" b="1" dirty="0"/>
                <a:t>4:</a:t>
              </a:r>
              <a:r>
                <a:rPr lang="en-US" altLang="en-US" sz="1800" dirty="0"/>
                <a:t> Assume: I ^</a:t>
              </a:r>
              <a:r>
                <a:rPr lang="en-US" altLang="en-US" sz="1800" dirty="0">
                  <a:solidFill>
                    <a:srgbClr val="FF0000"/>
                  </a:solidFill>
                </a:rPr>
                <a:t> !e</a:t>
              </a:r>
            </a:p>
          </p:txBody>
        </p:sp>
        <p:sp>
          <p:nvSpPr>
            <p:cNvPr id="17" name="Curved Right Arrow 16"/>
            <p:cNvSpPr>
              <a:spLocks noChangeArrowheads="1"/>
            </p:cNvSpPr>
            <p:nvPr/>
          </p:nvSpPr>
          <p:spPr bwMode="auto">
            <a:xfrm>
              <a:off x="2295237" y="3937000"/>
              <a:ext cx="355600" cy="965200"/>
            </a:xfrm>
            <a:prstGeom prst="curvedRightArrow">
              <a:avLst>
                <a:gd name="adj1" fmla="val 24994"/>
                <a:gd name="adj2" fmla="val 50001"/>
                <a:gd name="adj3" fmla="val 25000"/>
              </a:avLst>
            </a:prstGeom>
            <a:solidFill>
              <a:schemeClr val="accent1"/>
            </a:solidFill>
            <a:ln w="9525">
              <a:solidFill>
                <a:schemeClr val="tx1"/>
              </a:solidFill>
              <a:miter lim="800000"/>
              <a:headEnd/>
              <a:tailEnd/>
            </a:ln>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grpSp>
      <p:grpSp>
        <p:nvGrpSpPr>
          <p:cNvPr id="30" name="Group 29">
            <a:extLst>
              <a:ext uri="{FF2B5EF4-FFF2-40B4-BE49-F238E27FC236}">
                <a16:creationId xmlns:a16="http://schemas.microsoft.com/office/drawing/2014/main" id="{49EF46BB-C129-DA46-8DEF-D94E60073BEB}"/>
              </a:ext>
            </a:extLst>
          </p:cNvPr>
          <p:cNvGrpSpPr/>
          <p:nvPr/>
        </p:nvGrpSpPr>
        <p:grpSpPr>
          <a:xfrm>
            <a:off x="402503" y="3433526"/>
            <a:ext cx="4391169" cy="738664"/>
            <a:chOff x="6789449" y="3890726"/>
            <a:chExt cx="4391169" cy="738664"/>
          </a:xfrm>
        </p:grpSpPr>
        <p:sp>
          <p:nvSpPr>
            <p:cNvPr id="38" name="Text Box 12">
              <a:extLst>
                <a:ext uri="{FF2B5EF4-FFF2-40B4-BE49-F238E27FC236}">
                  <a16:creationId xmlns:a16="http://schemas.microsoft.com/office/drawing/2014/main" id="{A5459698-27CA-3D47-97B4-7A1827488B51}"/>
                </a:ext>
              </a:extLst>
            </p:cNvPr>
            <p:cNvSpPr txBox="1">
              <a:spLocks noChangeArrowheads="1"/>
            </p:cNvSpPr>
            <p:nvPr/>
          </p:nvSpPr>
          <p:spPr bwMode="auto">
            <a:xfrm>
              <a:off x="6789449" y="3890726"/>
              <a:ext cx="2299133" cy="738664"/>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If we reach Point 2, we know the test expression must be true.</a:t>
              </a:r>
              <a:endParaRPr lang="en-US" altLang="en-US" sz="1400" b="1" i="1" dirty="0"/>
            </a:p>
          </p:txBody>
        </p:sp>
        <p:sp>
          <p:nvSpPr>
            <p:cNvPr id="39" name="Line 13">
              <a:extLst>
                <a:ext uri="{FF2B5EF4-FFF2-40B4-BE49-F238E27FC236}">
                  <a16:creationId xmlns:a16="http://schemas.microsoft.com/office/drawing/2014/main" id="{9AB94D49-5AF4-064E-87D7-F677A240B099}"/>
                </a:ext>
              </a:extLst>
            </p:cNvPr>
            <p:cNvSpPr>
              <a:spLocks noChangeShapeType="1"/>
            </p:cNvSpPr>
            <p:nvPr/>
          </p:nvSpPr>
          <p:spPr bwMode="auto">
            <a:xfrm flipH="1" flipV="1">
              <a:off x="9130146" y="4087091"/>
              <a:ext cx="2050472" cy="387926"/>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grpSp>
        <p:nvGrpSpPr>
          <p:cNvPr id="41" name="Group 40">
            <a:extLst>
              <a:ext uri="{FF2B5EF4-FFF2-40B4-BE49-F238E27FC236}">
                <a16:creationId xmlns:a16="http://schemas.microsoft.com/office/drawing/2014/main" id="{DD3CCE02-151C-2947-A6D0-F3F9F8B8C711}"/>
              </a:ext>
            </a:extLst>
          </p:cNvPr>
          <p:cNvGrpSpPr/>
          <p:nvPr/>
        </p:nvGrpSpPr>
        <p:grpSpPr>
          <a:xfrm>
            <a:off x="6304539" y="2643817"/>
            <a:ext cx="2299133" cy="1526400"/>
            <a:chOff x="6789449" y="3890726"/>
            <a:chExt cx="2299133" cy="1526400"/>
          </a:xfrm>
        </p:grpSpPr>
        <p:sp>
          <p:nvSpPr>
            <p:cNvPr id="42" name="Text Box 12">
              <a:extLst>
                <a:ext uri="{FF2B5EF4-FFF2-40B4-BE49-F238E27FC236}">
                  <a16:creationId xmlns:a16="http://schemas.microsoft.com/office/drawing/2014/main" id="{77088016-8372-9749-A577-2EFDD56B428A}"/>
                </a:ext>
              </a:extLst>
            </p:cNvPr>
            <p:cNvSpPr txBox="1">
              <a:spLocks noChangeArrowheads="1"/>
            </p:cNvSpPr>
            <p:nvPr/>
          </p:nvSpPr>
          <p:spPr bwMode="auto">
            <a:xfrm>
              <a:off x="6789449" y="3890726"/>
              <a:ext cx="2299133" cy="738664"/>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If we reach Point 4, we know the test expression must be false.</a:t>
              </a:r>
              <a:endParaRPr lang="en-US" altLang="en-US" sz="1400" b="1" i="1" dirty="0"/>
            </a:p>
          </p:txBody>
        </p:sp>
        <p:sp>
          <p:nvSpPr>
            <p:cNvPr id="43" name="Line 13">
              <a:extLst>
                <a:ext uri="{FF2B5EF4-FFF2-40B4-BE49-F238E27FC236}">
                  <a16:creationId xmlns:a16="http://schemas.microsoft.com/office/drawing/2014/main" id="{2AD2F849-F190-EE45-BDF5-41E2D88727FA}"/>
                </a:ext>
              </a:extLst>
            </p:cNvPr>
            <p:cNvSpPr>
              <a:spLocks noChangeShapeType="1"/>
            </p:cNvSpPr>
            <p:nvPr/>
          </p:nvSpPr>
          <p:spPr bwMode="auto">
            <a:xfrm flipV="1">
              <a:off x="7509165" y="4641271"/>
              <a:ext cx="720436" cy="775855"/>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Tree>
    <p:extLst>
      <p:ext uri="{BB962C8B-B14F-4D97-AF65-F5344CB8AC3E}">
        <p14:creationId xmlns:p14="http://schemas.microsoft.com/office/powerpoint/2010/main" val="403465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tLang="en-US" sz="3600" dirty="0"/>
              <a:t>Loop Invariants – Putting it in Context</a:t>
            </a:r>
          </a:p>
        </p:txBody>
      </p:sp>
      <p:sp>
        <p:nvSpPr>
          <p:cNvPr id="41987" name="Footer Placeholder 2"/>
          <p:cNvSpPr>
            <a:spLocks noGrp="1"/>
          </p:cNvSpPr>
          <p:nvPr>
            <p:ph type="ftr" sz="quarter" idx="10"/>
          </p:nvPr>
        </p:nvSpPr>
        <p:spPr/>
        <p:txBody>
          <a:bodyPr/>
          <a:lstStyle/>
          <a:p>
            <a:pPr>
              <a:defRPr/>
            </a:pPr>
            <a:r>
              <a:rPr lang="en-US">
                <a:latin typeface="Tahoma" pitchFamily="4" charset="0"/>
              </a:rPr>
              <a:t>CIS 301 --- Program Logic - Conditionals and Loops</a:t>
            </a:r>
          </a:p>
        </p:txBody>
      </p:sp>
      <p:sp>
        <p:nvSpPr>
          <p:cNvPr id="33796" name="Text Box 4"/>
          <p:cNvSpPr txBox="1">
            <a:spLocks noChangeArrowheads="1"/>
          </p:cNvSpPr>
          <p:nvPr/>
        </p:nvSpPr>
        <p:spPr bwMode="auto">
          <a:xfrm>
            <a:off x="373063" y="1166813"/>
            <a:ext cx="8402637" cy="92333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800" dirty="0"/>
              <a:t>We some times need to consider the overall interaction between the </a:t>
            </a:r>
            <a:r>
              <a:rPr lang="en-US" altLang="en-US" sz="1800" b="1" dirty="0"/>
              <a:t>loop invariant</a:t>
            </a:r>
            <a:r>
              <a:rPr lang="en-US" altLang="en-US" sz="1800" dirty="0"/>
              <a:t> and the </a:t>
            </a:r>
            <a:r>
              <a:rPr lang="en-US" altLang="en-US" sz="1800" b="1" dirty="0"/>
              <a:t>method pre/post-condition –</a:t>
            </a:r>
            <a:r>
              <a:rPr lang="en-US" altLang="en-US" sz="1800" dirty="0"/>
              <a:t> This gives us three different assume/guarantee pairs.</a:t>
            </a:r>
            <a:endParaRPr lang="en-US" altLang="en-US" sz="1800" b="1" dirty="0"/>
          </a:p>
        </p:txBody>
      </p:sp>
      <p:grpSp>
        <p:nvGrpSpPr>
          <p:cNvPr id="4" name="Group 3">
            <a:extLst>
              <a:ext uri="{FF2B5EF4-FFF2-40B4-BE49-F238E27FC236}">
                <a16:creationId xmlns:a16="http://schemas.microsoft.com/office/drawing/2014/main" id="{2FBBD5E1-123A-2D4A-ACAD-815AAD5F8713}"/>
              </a:ext>
            </a:extLst>
          </p:cNvPr>
          <p:cNvGrpSpPr/>
          <p:nvPr/>
        </p:nvGrpSpPr>
        <p:grpSpPr>
          <a:xfrm>
            <a:off x="1441757" y="2585544"/>
            <a:ext cx="3705164" cy="3435927"/>
            <a:chOff x="1914237" y="2496207"/>
            <a:chExt cx="3159683" cy="2761593"/>
          </a:xfrm>
        </p:grpSpPr>
        <p:sp>
          <p:nvSpPr>
            <p:cNvPr id="33797" name="TextBox 5"/>
            <p:cNvSpPr txBox="1">
              <a:spLocks noChangeArrowheads="1"/>
            </p:cNvSpPr>
            <p:nvPr/>
          </p:nvSpPr>
          <p:spPr bwMode="auto">
            <a:xfrm>
              <a:off x="2511137" y="3327400"/>
              <a:ext cx="1383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400" dirty="0"/>
                <a:t>while (e)</a:t>
              </a:r>
            </a:p>
          </p:txBody>
        </p:sp>
        <p:sp>
          <p:nvSpPr>
            <p:cNvPr id="33798" name="TextBox 6"/>
            <p:cNvSpPr txBox="1">
              <a:spLocks noChangeArrowheads="1"/>
            </p:cNvSpPr>
            <p:nvPr/>
          </p:nvSpPr>
          <p:spPr bwMode="auto">
            <a:xfrm>
              <a:off x="2930237" y="4241800"/>
              <a:ext cx="369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2400"/>
                <a:t>C</a:t>
              </a:r>
            </a:p>
          </p:txBody>
        </p:sp>
        <p:sp>
          <p:nvSpPr>
            <p:cNvPr id="33799" name="Down Arrow 7"/>
            <p:cNvSpPr>
              <a:spLocks noChangeArrowheads="1"/>
            </p:cNvSpPr>
            <p:nvPr/>
          </p:nvSpPr>
          <p:spPr bwMode="auto">
            <a:xfrm>
              <a:off x="2904837" y="3771900"/>
              <a:ext cx="469900" cy="520700"/>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9" name="Bent Arrow 8"/>
            <p:cNvSpPr/>
            <p:nvPr/>
          </p:nvSpPr>
          <p:spPr bwMode="auto">
            <a:xfrm rot="10800000">
              <a:off x="2219037" y="4711700"/>
              <a:ext cx="965200" cy="546100"/>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33801" name="Down Arrow 9"/>
            <p:cNvSpPr>
              <a:spLocks noChangeArrowheads="1"/>
            </p:cNvSpPr>
            <p:nvPr/>
          </p:nvSpPr>
          <p:spPr bwMode="auto">
            <a:xfrm>
              <a:off x="2917537" y="2496207"/>
              <a:ext cx="469900" cy="869293"/>
            </a:xfrm>
            <a:prstGeom prst="downArrow">
              <a:avLst>
                <a:gd name="adj1" fmla="val 50000"/>
                <a:gd name="adj2" fmla="val 49998"/>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sp>
          <p:nvSpPr>
            <p:cNvPr id="11" name="Bent Arrow 10"/>
            <p:cNvSpPr/>
            <p:nvPr/>
          </p:nvSpPr>
          <p:spPr bwMode="auto">
            <a:xfrm>
              <a:off x="1914237" y="3416300"/>
              <a:ext cx="609600" cy="1765300"/>
            </a:xfrm>
            <a:prstGeom prst="bentArrow">
              <a:avLst>
                <a:gd name="adj1" fmla="val 34302"/>
                <a:gd name="adj2" fmla="val 30814"/>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12" name="Bent Arrow 11"/>
            <p:cNvSpPr/>
            <p:nvPr/>
          </p:nvSpPr>
          <p:spPr bwMode="auto">
            <a:xfrm rot="5400000">
              <a:off x="3666837" y="3657600"/>
              <a:ext cx="1060450" cy="704850"/>
            </a:xfrm>
            <a:prstGeom prst="bentArrow">
              <a:avLst>
                <a:gd name="adj1" fmla="val 34302"/>
                <a:gd name="adj2" fmla="val 28731"/>
                <a:gd name="adj3" fmla="val 25000"/>
                <a:gd name="adj4" fmla="val 48401"/>
              </a:avLst>
            </a:prstGeom>
            <a:solidFill>
              <a:srgbClr val="DEC9FF"/>
            </a:solidFill>
            <a:ln w="9525" cap="flat" cmpd="sng" algn="ctr">
              <a:noFill/>
              <a:prstDash val="solid"/>
              <a:miter lim="800000"/>
              <a:headEnd type="none" w="med" len="med"/>
              <a:tailEnd type="none" w="med" len="med"/>
            </a:ln>
            <a:effectLst/>
          </p:spPr>
          <p:txBody>
            <a:bodyPr wrap="none"/>
            <a:lstStyle/>
            <a:p>
              <a:pPr eaLnBrk="1" hangingPunct="1">
                <a:defRPr/>
              </a:pPr>
              <a:endParaRPr lang="en-US">
                <a:latin typeface="Tahoma" pitchFamily="-104" charset="0"/>
                <a:ea typeface="+mn-ea"/>
              </a:endParaRPr>
            </a:p>
          </p:txBody>
        </p:sp>
        <p:sp>
          <p:nvSpPr>
            <p:cNvPr id="13" name="TextBox 12"/>
            <p:cNvSpPr txBox="1">
              <a:spLocks noChangeArrowheads="1"/>
            </p:cNvSpPr>
            <p:nvPr/>
          </p:nvSpPr>
          <p:spPr bwMode="auto">
            <a:xfrm>
              <a:off x="2363116" y="2881818"/>
              <a:ext cx="1064296" cy="22263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b="1" dirty="0"/>
                <a:t>1: </a:t>
              </a:r>
              <a:r>
                <a:rPr lang="en-US" altLang="en-US" sz="1200" dirty="0"/>
                <a:t>Guarantee: I</a:t>
              </a:r>
            </a:p>
          </p:txBody>
        </p:sp>
        <p:sp>
          <p:nvSpPr>
            <p:cNvPr id="14" name="TextBox 13"/>
            <p:cNvSpPr txBox="1">
              <a:spLocks noChangeArrowheads="1"/>
            </p:cNvSpPr>
            <p:nvPr/>
          </p:nvSpPr>
          <p:spPr bwMode="auto">
            <a:xfrm>
              <a:off x="2488150" y="3746500"/>
              <a:ext cx="1078841" cy="21026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100" b="1" dirty="0"/>
                <a:t>2:</a:t>
              </a:r>
              <a:r>
                <a:rPr lang="en-US" altLang="en-US" sz="1100" dirty="0"/>
                <a:t> Assume: I </a:t>
              </a:r>
              <a:r>
                <a:rPr lang="en-US" altLang="en-US" sz="1100" dirty="0">
                  <a:solidFill>
                    <a:srgbClr val="FF0000"/>
                  </a:solidFill>
                </a:rPr>
                <a:t>^ e</a:t>
              </a:r>
            </a:p>
          </p:txBody>
        </p:sp>
        <p:sp>
          <p:nvSpPr>
            <p:cNvPr id="15" name="TextBox 14"/>
            <p:cNvSpPr txBox="1">
              <a:spLocks noChangeArrowheads="1"/>
            </p:cNvSpPr>
            <p:nvPr/>
          </p:nvSpPr>
          <p:spPr bwMode="auto">
            <a:xfrm>
              <a:off x="2693754" y="4768631"/>
              <a:ext cx="1067030" cy="22263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b="1" dirty="0"/>
                <a:t>3:</a:t>
              </a:r>
              <a:r>
                <a:rPr lang="en-US" altLang="en-US" sz="1200" dirty="0"/>
                <a:t> Guarantee: I</a:t>
              </a:r>
            </a:p>
          </p:txBody>
        </p:sp>
        <p:sp>
          <p:nvSpPr>
            <p:cNvPr id="16" name="TextBox 15"/>
            <p:cNvSpPr txBox="1">
              <a:spLocks noChangeArrowheads="1"/>
            </p:cNvSpPr>
            <p:nvPr/>
          </p:nvSpPr>
          <p:spPr bwMode="auto">
            <a:xfrm>
              <a:off x="3865213" y="3813941"/>
              <a:ext cx="1208707" cy="22263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b="1" dirty="0"/>
                <a:t>4:</a:t>
              </a:r>
              <a:r>
                <a:rPr lang="en-US" altLang="en-US" sz="1200" dirty="0"/>
                <a:t> Assume: I ^</a:t>
              </a:r>
              <a:r>
                <a:rPr lang="en-US" altLang="en-US" sz="1200" dirty="0">
                  <a:solidFill>
                    <a:srgbClr val="FF0000"/>
                  </a:solidFill>
                </a:rPr>
                <a:t> !e</a:t>
              </a:r>
            </a:p>
          </p:txBody>
        </p:sp>
        <p:sp>
          <p:nvSpPr>
            <p:cNvPr id="17" name="Curved Right Arrow 16"/>
            <p:cNvSpPr>
              <a:spLocks noChangeArrowheads="1"/>
            </p:cNvSpPr>
            <p:nvPr/>
          </p:nvSpPr>
          <p:spPr bwMode="auto">
            <a:xfrm>
              <a:off x="2295237" y="3937000"/>
              <a:ext cx="355600" cy="965200"/>
            </a:xfrm>
            <a:prstGeom prst="curvedRightArrow">
              <a:avLst>
                <a:gd name="adj1" fmla="val 24994"/>
                <a:gd name="adj2" fmla="val 50001"/>
                <a:gd name="adj3" fmla="val 25000"/>
              </a:avLst>
            </a:prstGeom>
            <a:solidFill>
              <a:schemeClr val="accent1"/>
            </a:solidFill>
            <a:ln w="9525">
              <a:solidFill>
                <a:schemeClr val="tx1"/>
              </a:solidFill>
              <a:miter lim="800000"/>
              <a:headEnd/>
              <a:tailEnd/>
            </a:ln>
          </p:spPr>
          <p:txBody>
            <a:bodyPr wrap="none"/>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2400"/>
            </a:p>
          </p:txBody>
        </p:sp>
      </p:grpSp>
      <p:sp>
        <p:nvSpPr>
          <p:cNvPr id="24" name="TextBox 23">
            <a:extLst>
              <a:ext uri="{FF2B5EF4-FFF2-40B4-BE49-F238E27FC236}">
                <a16:creationId xmlns:a16="http://schemas.microsoft.com/office/drawing/2014/main" id="{3BDA85A9-15D4-BF42-B90C-3517C495AA11}"/>
              </a:ext>
            </a:extLst>
          </p:cNvPr>
          <p:cNvSpPr txBox="1">
            <a:spLocks noChangeArrowheads="1"/>
          </p:cNvSpPr>
          <p:nvPr/>
        </p:nvSpPr>
        <p:spPr bwMode="auto">
          <a:xfrm>
            <a:off x="1941854" y="2072090"/>
            <a:ext cx="2512291" cy="27699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dirty="0"/>
              <a:t>Assume method pre-</a:t>
            </a:r>
            <a:r>
              <a:rPr lang="en-US" altLang="en-US" sz="1200" dirty="0" err="1"/>
              <a:t>condtion</a:t>
            </a:r>
            <a:r>
              <a:rPr lang="en-US" altLang="en-US" sz="1200" dirty="0"/>
              <a:t>: Pre</a:t>
            </a:r>
          </a:p>
        </p:txBody>
      </p:sp>
      <p:sp>
        <p:nvSpPr>
          <p:cNvPr id="25" name="TextBox 24">
            <a:extLst>
              <a:ext uri="{FF2B5EF4-FFF2-40B4-BE49-F238E27FC236}">
                <a16:creationId xmlns:a16="http://schemas.microsoft.com/office/drawing/2014/main" id="{5B997CC0-489A-3E46-B6E1-64FD64CDFD1D}"/>
              </a:ext>
            </a:extLst>
          </p:cNvPr>
          <p:cNvSpPr txBox="1">
            <a:spLocks noChangeArrowheads="1"/>
          </p:cNvSpPr>
          <p:nvPr/>
        </p:nvSpPr>
        <p:spPr bwMode="auto">
          <a:xfrm>
            <a:off x="2104759" y="2392655"/>
            <a:ext cx="309700" cy="276999"/>
          </a:xfrm>
          <a:prstGeom prst="rect">
            <a:avLst/>
          </a:prstGeom>
          <a:solidFill>
            <a:schemeClr val="accent3">
              <a:lumMod val="85000"/>
            </a:schemeClr>
          </a:solidFill>
          <a:ln>
            <a:noFill/>
          </a:ln>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dirty="0"/>
              <a:t>…</a:t>
            </a:r>
          </a:p>
        </p:txBody>
      </p:sp>
      <p:sp>
        <p:nvSpPr>
          <p:cNvPr id="26" name="TextBox 25">
            <a:extLst>
              <a:ext uri="{FF2B5EF4-FFF2-40B4-BE49-F238E27FC236}">
                <a16:creationId xmlns:a16="http://schemas.microsoft.com/office/drawing/2014/main" id="{8D2BF2D1-4E4D-D44A-A3D5-485CF5805CFA}"/>
              </a:ext>
            </a:extLst>
          </p:cNvPr>
          <p:cNvSpPr txBox="1">
            <a:spLocks noChangeArrowheads="1"/>
          </p:cNvSpPr>
          <p:nvPr/>
        </p:nvSpPr>
        <p:spPr bwMode="auto">
          <a:xfrm>
            <a:off x="2110019" y="2734235"/>
            <a:ext cx="2014398" cy="276999"/>
          </a:xfrm>
          <a:prstGeom prst="rect">
            <a:avLst/>
          </a:prstGeom>
          <a:solidFill>
            <a:schemeClr val="accent3">
              <a:lumMod val="85000"/>
            </a:schemeClr>
          </a:solidFill>
          <a:ln>
            <a:noFill/>
          </a:ln>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dirty="0"/>
              <a:t>(loop variable initialization)</a:t>
            </a:r>
          </a:p>
        </p:txBody>
      </p:sp>
      <p:grpSp>
        <p:nvGrpSpPr>
          <p:cNvPr id="3" name="Group 2">
            <a:extLst>
              <a:ext uri="{FF2B5EF4-FFF2-40B4-BE49-F238E27FC236}">
                <a16:creationId xmlns:a16="http://schemas.microsoft.com/office/drawing/2014/main" id="{DE100553-6EB2-314D-B3B1-E50A1A82A926}"/>
              </a:ext>
            </a:extLst>
          </p:cNvPr>
          <p:cNvGrpSpPr/>
          <p:nvPr/>
        </p:nvGrpSpPr>
        <p:grpSpPr>
          <a:xfrm>
            <a:off x="4456386" y="1959472"/>
            <a:ext cx="3132083" cy="1403838"/>
            <a:chOff x="4456386" y="1959472"/>
            <a:chExt cx="3132083" cy="1403838"/>
          </a:xfrm>
        </p:grpSpPr>
        <p:grpSp>
          <p:nvGrpSpPr>
            <p:cNvPr id="27" name="Group 27">
              <a:extLst>
                <a:ext uri="{FF2B5EF4-FFF2-40B4-BE49-F238E27FC236}">
                  <a16:creationId xmlns:a16="http://schemas.microsoft.com/office/drawing/2014/main" id="{A121BC92-AED5-494D-9BFB-B7AE7C72E385}"/>
                </a:ext>
              </a:extLst>
            </p:cNvPr>
            <p:cNvGrpSpPr>
              <a:grpSpLocks/>
            </p:cNvGrpSpPr>
            <p:nvPr/>
          </p:nvGrpSpPr>
          <p:grpSpPr bwMode="auto">
            <a:xfrm>
              <a:off x="4852276" y="1959472"/>
              <a:ext cx="2736193" cy="1384995"/>
              <a:chOff x="533400" y="3153483"/>
              <a:chExt cx="2188954" cy="1384480"/>
            </a:xfrm>
          </p:grpSpPr>
          <p:sp>
            <p:nvSpPr>
              <p:cNvPr id="28" name="Text Box 12">
                <a:extLst>
                  <a:ext uri="{FF2B5EF4-FFF2-40B4-BE49-F238E27FC236}">
                    <a16:creationId xmlns:a16="http://schemas.microsoft.com/office/drawing/2014/main" id="{330DBE5D-2118-D648-9157-63341FD1392F}"/>
                  </a:ext>
                </a:extLst>
              </p:cNvPr>
              <p:cNvSpPr txBox="1">
                <a:spLocks noChangeArrowheads="1"/>
              </p:cNvSpPr>
              <p:nvPr/>
            </p:nvSpPr>
            <p:spPr bwMode="auto">
              <a:xfrm>
                <a:off x="914795" y="3153483"/>
                <a:ext cx="1807559" cy="138448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Show that knowledge from Pre, other code (…), and loop variable initialization is strong enough to establish I at Point 1</a:t>
                </a:r>
              </a:p>
            </p:txBody>
          </p:sp>
          <p:sp>
            <p:nvSpPr>
              <p:cNvPr id="29" name="Line 13">
                <a:extLst>
                  <a:ext uri="{FF2B5EF4-FFF2-40B4-BE49-F238E27FC236}">
                    <a16:creationId xmlns:a16="http://schemas.microsoft.com/office/drawing/2014/main" id="{91DBC8FA-E7AE-144B-B862-CDF8C723A615}"/>
                  </a:ext>
                </a:extLst>
              </p:cNvPr>
              <p:cNvSpPr>
                <a:spLocks noChangeShapeType="1"/>
              </p:cNvSpPr>
              <p:nvPr/>
            </p:nvSpPr>
            <p:spPr bwMode="auto">
              <a:xfrm flipH="1">
                <a:off x="533400" y="3653254"/>
                <a:ext cx="406400" cy="21590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sp>
          <p:nvSpPr>
            <p:cNvPr id="2" name="Right Brace 1">
              <a:extLst>
                <a:ext uri="{FF2B5EF4-FFF2-40B4-BE49-F238E27FC236}">
                  <a16:creationId xmlns:a16="http://schemas.microsoft.com/office/drawing/2014/main" id="{C4C55CF8-36A2-F345-9CA2-1B6402C6D78F}"/>
                </a:ext>
              </a:extLst>
            </p:cNvPr>
            <p:cNvSpPr/>
            <p:nvPr/>
          </p:nvSpPr>
          <p:spPr bwMode="auto">
            <a:xfrm>
              <a:off x="4456386" y="2017986"/>
              <a:ext cx="294290" cy="1345324"/>
            </a:xfrm>
            <a:prstGeom prst="rightBrac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grpSp>
      <p:sp>
        <p:nvSpPr>
          <p:cNvPr id="32" name="TextBox 31">
            <a:extLst>
              <a:ext uri="{FF2B5EF4-FFF2-40B4-BE49-F238E27FC236}">
                <a16:creationId xmlns:a16="http://schemas.microsoft.com/office/drawing/2014/main" id="{42A4B373-4928-1849-9143-34CF89A3ABC9}"/>
              </a:ext>
            </a:extLst>
          </p:cNvPr>
          <p:cNvSpPr txBox="1">
            <a:spLocks noChangeArrowheads="1"/>
          </p:cNvSpPr>
          <p:nvPr/>
        </p:nvSpPr>
        <p:spPr bwMode="auto">
          <a:xfrm>
            <a:off x="3744379" y="5335552"/>
            <a:ext cx="1626408" cy="46166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dirty="0"/>
              <a:t>Guarantee method pre-</a:t>
            </a:r>
            <a:r>
              <a:rPr lang="en-US" altLang="en-US" sz="1200" dirty="0" err="1"/>
              <a:t>condtion</a:t>
            </a:r>
            <a:r>
              <a:rPr lang="en-US" altLang="en-US" sz="1200" dirty="0"/>
              <a:t>: Post</a:t>
            </a:r>
          </a:p>
        </p:txBody>
      </p:sp>
      <p:sp>
        <p:nvSpPr>
          <p:cNvPr id="33" name="TextBox 32">
            <a:extLst>
              <a:ext uri="{FF2B5EF4-FFF2-40B4-BE49-F238E27FC236}">
                <a16:creationId xmlns:a16="http://schemas.microsoft.com/office/drawing/2014/main" id="{4F244D03-FEC9-8447-AFCE-71921692B6EC}"/>
              </a:ext>
            </a:extLst>
          </p:cNvPr>
          <p:cNvSpPr txBox="1">
            <a:spLocks noChangeArrowheads="1"/>
          </p:cNvSpPr>
          <p:nvPr/>
        </p:nvSpPr>
        <p:spPr bwMode="auto">
          <a:xfrm>
            <a:off x="3812689" y="5014987"/>
            <a:ext cx="969517" cy="276999"/>
          </a:xfrm>
          <a:prstGeom prst="rect">
            <a:avLst/>
          </a:prstGeom>
          <a:solidFill>
            <a:schemeClr val="accent3">
              <a:lumMod val="85000"/>
            </a:schemeClr>
          </a:solidFill>
          <a:ln>
            <a:noFill/>
          </a:ln>
        </p:spPr>
        <p:txBody>
          <a:bodyPr wrap="squar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37931725" indent="-37474525">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en-US" altLang="en-US" sz="1200" dirty="0"/>
              <a:t>…</a:t>
            </a:r>
          </a:p>
        </p:txBody>
      </p:sp>
      <p:grpSp>
        <p:nvGrpSpPr>
          <p:cNvPr id="5" name="Group 4">
            <a:extLst>
              <a:ext uri="{FF2B5EF4-FFF2-40B4-BE49-F238E27FC236}">
                <a16:creationId xmlns:a16="http://schemas.microsoft.com/office/drawing/2014/main" id="{18186DBD-C4B2-3F43-92ED-7514A8C1EF8B}"/>
              </a:ext>
            </a:extLst>
          </p:cNvPr>
          <p:cNvGrpSpPr/>
          <p:nvPr/>
        </p:nvGrpSpPr>
        <p:grpSpPr>
          <a:xfrm>
            <a:off x="5365530" y="4146330"/>
            <a:ext cx="3016470" cy="1770994"/>
            <a:chOff x="5365530" y="4146330"/>
            <a:chExt cx="3016470" cy="1770994"/>
          </a:xfrm>
        </p:grpSpPr>
        <p:sp>
          <p:nvSpPr>
            <p:cNvPr id="31" name="Right Brace 30">
              <a:extLst>
                <a:ext uri="{FF2B5EF4-FFF2-40B4-BE49-F238E27FC236}">
                  <a16:creationId xmlns:a16="http://schemas.microsoft.com/office/drawing/2014/main" id="{F71DD9EE-6C14-354E-8D57-342701102F56}"/>
                </a:ext>
              </a:extLst>
            </p:cNvPr>
            <p:cNvSpPr/>
            <p:nvPr/>
          </p:nvSpPr>
          <p:spPr bwMode="auto">
            <a:xfrm>
              <a:off x="5365530" y="4146330"/>
              <a:ext cx="362607" cy="1770994"/>
            </a:xfrm>
            <a:prstGeom prst="rightBrac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grpSp>
          <p:nvGrpSpPr>
            <p:cNvPr id="34" name="Group 27">
              <a:extLst>
                <a:ext uri="{FF2B5EF4-FFF2-40B4-BE49-F238E27FC236}">
                  <a16:creationId xmlns:a16="http://schemas.microsoft.com/office/drawing/2014/main" id="{447F607B-AD7C-4047-8AD8-2E0D15073BC3}"/>
                </a:ext>
              </a:extLst>
            </p:cNvPr>
            <p:cNvGrpSpPr>
              <a:grpSpLocks/>
            </p:cNvGrpSpPr>
            <p:nvPr/>
          </p:nvGrpSpPr>
          <p:grpSpPr bwMode="auto">
            <a:xfrm>
              <a:off x="5645807" y="4269110"/>
              <a:ext cx="2736193" cy="1169551"/>
              <a:chOff x="533400" y="3261165"/>
              <a:chExt cx="2188954" cy="1169116"/>
            </a:xfrm>
          </p:grpSpPr>
          <p:sp>
            <p:nvSpPr>
              <p:cNvPr id="35" name="Text Box 12">
                <a:extLst>
                  <a:ext uri="{FF2B5EF4-FFF2-40B4-BE49-F238E27FC236}">
                    <a16:creationId xmlns:a16="http://schemas.microsoft.com/office/drawing/2014/main" id="{DC466BC4-F513-8F45-BB62-8E6D004579E5}"/>
                  </a:ext>
                </a:extLst>
              </p:cNvPr>
              <p:cNvSpPr txBox="1">
                <a:spLocks noChangeArrowheads="1"/>
              </p:cNvSpPr>
              <p:nvPr/>
            </p:nvSpPr>
            <p:spPr bwMode="auto">
              <a:xfrm>
                <a:off x="914795" y="3261165"/>
                <a:ext cx="1807559" cy="1169116"/>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Show that knowledge from </a:t>
                </a:r>
                <a:r>
                  <a:rPr lang="en-US" altLang="en-US" sz="1400" dirty="0"/>
                  <a:t>I ^</a:t>
                </a:r>
                <a:r>
                  <a:rPr lang="en-US" altLang="en-US" sz="1400" dirty="0">
                    <a:solidFill>
                      <a:srgbClr val="FF0000"/>
                    </a:solidFill>
                  </a:rPr>
                  <a:t> !e </a:t>
                </a:r>
                <a:r>
                  <a:rPr lang="en-US" altLang="en-US" sz="1400" i="1" dirty="0"/>
                  <a:t>at Point 4 and  other code (…) is strong enough to establish Post at method exit</a:t>
                </a:r>
              </a:p>
            </p:txBody>
          </p:sp>
          <p:sp>
            <p:nvSpPr>
              <p:cNvPr id="36" name="Line 13">
                <a:extLst>
                  <a:ext uri="{FF2B5EF4-FFF2-40B4-BE49-F238E27FC236}">
                    <a16:creationId xmlns:a16="http://schemas.microsoft.com/office/drawing/2014/main" id="{6B888538-CFF7-8849-9D33-EBFF81AD2ED1}"/>
                  </a:ext>
                </a:extLst>
              </p:cNvPr>
              <p:cNvSpPr>
                <a:spLocks noChangeShapeType="1"/>
              </p:cNvSpPr>
              <p:nvPr/>
            </p:nvSpPr>
            <p:spPr bwMode="auto">
              <a:xfrm flipH="1">
                <a:off x="533400" y="3653254"/>
                <a:ext cx="406400" cy="21590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grpSp>
        <p:nvGrpSpPr>
          <p:cNvPr id="40" name="Group 39">
            <a:extLst>
              <a:ext uri="{FF2B5EF4-FFF2-40B4-BE49-F238E27FC236}">
                <a16:creationId xmlns:a16="http://schemas.microsoft.com/office/drawing/2014/main" id="{A229FAF6-4446-5B42-8656-9F0054CFE8CB}"/>
              </a:ext>
            </a:extLst>
          </p:cNvPr>
          <p:cNvGrpSpPr/>
          <p:nvPr/>
        </p:nvGrpSpPr>
        <p:grpSpPr>
          <a:xfrm>
            <a:off x="1865586" y="4282965"/>
            <a:ext cx="4976649" cy="2480443"/>
            <a:chOff x="4456386" y="2017986"/>
            <a:chExt cx="4976649" cy="2480443"/>
          </a:xfrm>
        </p:grpSpPr>
        <p:grpSp>
          <p:nvGrpSpPr>
            <p:cNvPr id="44" name="Group 27">
              <a:extLst>
                <a:ext uri="{FF2B5EF4-FFF2-40B4-BE49-F238E27FC236}">
                  <a16:creationId xmlns:a16="http://schemas.microsoft.com/office/drawing/2014/main" id="{B5C8554F-E9D7-A54B-9AC4-A75AE7AEB8B3}"/>
                </a:ext>
              </a:extLst>
            </p:cNvPr>
            <p:cNvGrpSpPr>
              <a:grpSpLocks/>
            </p:cNvGrpSpPr>
            <p:nvPr/>
          </p:nvGrpSpPr>
          <p:grpSpPr bwMode="auto">
            <a:xfrm>
              <a:off x="4482662" y="2716922"/>
              <a:ext cx="4950373" cy="1781507"/>
              <a:chOff x="237709" y="3910652"/>
              <a:chExt cx="3960298" cy="1780846"/>
            </a:xfrm>
          </p:grpSpPr>
          <p:sp>
            <p:nvSpPr>
              <p:cNvPr id="46" name="Text Box 12">
                <a:extLst>
                  <a:ext uri="{FF2B5EF4-FFF2-40B4-BE49-F238E27FC236}">
                    <a16:creationId xmlns:a16="http://schemas.microsoft.com/office/drawing/2014/main" id="{624C8DCE-CBE0-0A41-A059-50D422AF9413}"/>
                  </a:ext>
                </a:extLst>
              </p:cNvPr>
              <p:cNvSpPr txBox="1">
                <a:spLocks noChangeArrowheads="1"/>
              </p:cNvSpPr>
              <p:nvPr/>
            </p:nvSpPr>
            <p:spPr bwMode="auto">
              <a:xfrm>
                <a:off x="830711" y="4953109"/>
                <a:ext cx="3367296" cy="73838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Show knowledge from I ^ e at Point 2 and knowledge from body of the loop is strong enough to establish I at Point 3.</a:t>
                </a:r>
              </a:p>
            </p:txBody>
          </p:sp>
          <p:sp>
            <p:nvSpPr>
              <p:cNvPr id="47" name="Line 13">
                <a:extLst>
                  <a:ext uri="{FF2B5EF4-FFF2-40B4-BE49-F238E27FC236}">
                    <a16:creationId xmlns:a16="http://schemas.microsoft.com/office/drawing/2014/main" id="{471975AD-0BB6-4B48-8F68-9E39DCBA18EB}"/>
                  </a:ext>
                </a:extLst>
              </p:cNvPr>
              <p:cNvSpPr>
                <a:spLocks noChangeShapeType="1"/>
              </p:cNvSpPr>
              <p:nvPr/>
            </p:nvSpPr>
            <p:spPr bwMode="auto">
              <a:xfrm flipH="1" flipV="1">
                <a:off x="237709" y="3910652"/>
                <a:ext cx="664254" cy="1155709"/>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
          <p:nvSpPr>
            <p:cNvPr id="45" name="Right Brace 44">
              <a:extLst>
                <a:ext uri="{FF2B5EF4-FFF2-40B4-BE49-F238E27FC236}">
                  <a16:creationId xmlns:a16="http://schemas.microsoft.com/office/drawing/2014/main" id="{81955A52-7F4C-204D-BF17-B123C090412D}"/>
                </a:ext>
              </a:extLst>
            </p:cNvPr>
            <p:cNvSpPr/>
            <p:nvPr/>
          </p:nvSpPr>
          <p:spPr bwMode="auto">
            <a:xfrm flipH="1">
              <a:off x="4456386" y="2017986"/>
              <a:ext cx="294290" cy="1345324"/>
            </a:xfrm>
            <a:prstGeom prst="rightBrac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04" charset="0"/>
              </a:endParaRPr>
            </a:p>
          </p:txBody>
        </p:sp>
      </p:grpSp>
    </p:spTree>
    <p:extLst>
      <p:ext uri="{BB962C8B-B14F-4D97-AF65-F5344CB8AC3E}">
        <p14:creationId xmlns:p14="http://schemas.microsoft.com/office/powerpoint/2010/main" val="397642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Demo</a:t>
            </a:r>
          </a:p>
        </p:txBody>
      </p:sp>
      <p:sp>
        <p:nvSpPr>
          <p:cNvPr id="2765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7652" name="TextBox 3"/>
          <p:cNvSpPr txBox="1">
            <a:spLocks noChangeArrowheads="1"/>
          </p:cNvSpPr>
          <p:nvPr/>
        </p:nvSpPr>
        <p:spPr bwMode="auto">
          <a:xfrm>
            <a:off x="1992126" y="2717800"/>
            <a:ext cx="529786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algn="ctr" eaLnBrk="1" hangingPunct="1"/>
            <a:r>
              <a:rPr lang="en-US" altLang="en-US" dirty="0"/>
              <a:t>Demo of the Program Logic Checker</a:t>
            </a:r>
          </a:p>
          <a:p>
            <a:pPr algn="ctr" eaLnBrk="1" hangingPunct="1"/>
            <a:r>
              <a:rPr lang="en-US" altLang="en-US" dirty="0"/>
              <a:t>applied to the development of proofs </a:t>
            </a:r>
          </a:p>
          <a:p>
            <a:pPr algn="ctr" eaLnBrk="1" hangingPunct="1"/>
            <a:r>
              <a:rPr lang="en-US" altLang="en-US" dirty="0"/>
              <a:t>for the </a:t>
            </a:r>
            <a:r>
              <a:rPr lang="en-US" altLang="en-US" dirty="0" err="1"/>
              <a:t>mult</a:t>
            </a:r>
            <a:r>
              <a:rPr lang="en-US" altLang="en-US" dirty="0"/>
              <a:t> and factorial examples</a:t>
            </a:r>
          </a:p>
        </p:txBody>
      </p:sp>
    </p:spTree>
    <p:extLst>
      <p:ext uri="{BB962C8B-B14F-4D97-AF65-F5344CB8AC3E}">
        <p14:creationId xmlns:p14="http://schemas.microsoft.com/office/powerpoint/2010/main" val="150786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err="1">
                <a:latin typeface="Menlo" charset="0"/>
                <a:ea typeface="Menlo" charset="0"/>
                <a:cs typeface="Menlo" charset="0"/>
              </a:rPr>
              <a:t>mult</a:t>
            </a:r>
            <a:r>
              <a:rPr lang="en-US" altLang="en-US" dirty="0"/>
              <a:t> Example</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154113"/>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Computing the multiplication of two non-negative integers </a:t>
            </a:r>
            <a:r>
              <a:rPr lang="is-IS" altLang="en-US" sz="2000" dirty="0"/>
              <a:t>…</a:t>
            </a:r>
            <a:endParaRPr lang="en-US" altLang="en-US" sz="2000" dirty="0"/>
          </a:p>
        </p:txBody>
      </p:sp>
      <p:sp>
        <p:nvSpPr>
          <p:cNvPr id="28677" name="TextBox 7"/>
          <p:cNvSpPr txBox="1">
            <a:spLocks noChangeArrowheads="1"/>
          </p:cNvSpPr>
          <p:nvPr/>
        </p:nvSpPr>
        <p:spPr bwMode="auto">
          <a:xfrm>
            <a:off x="469900" y="1785938"/>
            <a:ext cx="8356600" cy="2893100"/>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latin typeface="Menlo Regular" charset="0"/>
              </a:rPr>
              <a:t>import </a:t>
            </a:r>
            <a:r>
              <a:rPr lang="en-US" altLang="en-US" sz="1400" dirty="0" err="1">
                <a:latin typeface="Menlo Regular" charset="0"/>
              </a:rPr>
              <a:t>org.sireum.logika</a:t>
            </a:r>
            <a:r>
              <a:rPr lang="en-US" altLang="en-US" sz="1400" dirty="0">
                <a:latin typeface="Menlo Regular" charset="0"/>
              </a:rPr>
              <a:t>._</a:t>
            </a:r>
            <a:br>
              <a:rPr lang="en-US" altLang="en-US" sz="1400" dirty="0">
                <a:latin typeface="Menlo Regular" charset="0"/>
              </a:rPr>
            </a:br>
            <a:br>
              <a:rPr lang="en-US" altLang="en-US" sz="1400" dirty="0">
                <a:latin typeface="Menlo Regular" charset="0"/>
              </a:rPr>
            </a:br>
            <a:r>
              <a:rPr lang="en-US" altLang="en-US" sz="1400" dirty="0">
                <a:latin typeface="Menlo Regular" charset="0"/>
              </a:rPr>
              <a:t>// Given non-negative integer arguments m and n,</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mult</a:t>
            </a:r>
            <a:r>
              <a:rPr lang="en-US" altLang="en-US" sz="1400" dirty="0">
                <a:latin typeface="Menlo Regular" charset="0"/>
              </a:rPr>
              <a:t> computes multiplication of m and n by using repeated addition.</a:t>
            </a:r>
            <a:br>
              <a:rPr lang="en-US" altLang="en-US" sz="1400" dirty="0">
                <a:latin typeface="Menlo Regular" charset="0"/>
              </a:rPr>
            </a:br>
            <a:r>
              <a:rPr lang="en-US" altLang="en-US" sz="1400" dirty="0" err="1">
                <a:latin typeface="Menlo Regular" charset="0"/>
              </a:rPr>
              <a:t>def</a:t>
            </a:r>
            <a:r>
              <a:rPr lang="en-US" altLang="en-US" sz="1400" dirty="0">
                <a:latin typeface="Menlo Regular" charset="0"/>
              </a:rPr>
              <a:t> </a:t>
            </a:r>
            <a:r>
              <a:rPr lang="en-US" altLang="en-US" sz="1400" dirty="0" err="1">
                <a:latin typeface="Menlo Regular" charset="0"/>
              </a:rPr>
              <a:t>mult</a:t>
            </a:r>
            <a:r>
              <a:rPr lang="en-US" altLang="en-US" sz="1400" dirty="0">
                <a:latin typeface="Menlo Regular" charset="0"/>
              </a:rPr>
              <a:t>(m: Z, n: Z): Z = {</a:t>
            </a:r>
            <a:br>
              <a:rPr lang="en-US" altLang="en-US" sz="1400" dirty="0">
                <a:latin typeface="Menlo Regular" charset="0"/>
              </a:rPr>
            </a:br>
            <a:r>
              <a:rPr lang="en-US" altLang="en-US" sz="1400" dirty="0">
                <a:latin typeface="Menlo Regular" charset="0"/>
              </a:rPr>
              <a:t>  // Goal: return m + m + ... (n times)</a:t>
            </a:r>
          </a:p>
          <a:p>
            <a:pPr eaLnBrk="1" hangingPunct="1"/>
            <a:r>
              <a:rPr lang="en-US" altLang="en-US" sz="1400" dirty="0">
                <a:latin typeface="Menlo Regular" charset="0"/>
              </a:rPr>
              <a:t>  </a:t>
            </a:r>
          </a:p>
          <a:p>
            <a:pPr eaLnBrk="1" hangingPunct="1"/>
            <a:r>
              <a:rPr lang="en-US" altLang="en-US" sz="1400" dirty="0">
                <a:latin typeface="Menlo Regular" charset="0"/>
              </a:rPr>
              <a:t>  while (</a:t>
            </a:r>
            <a:r>
              <a:rPr lang="is-IS" altLang="en-US" sz="1400" dirty="0">
                <a:latin typeface="Menlo Regular" charset="0"/>
              </a:rPr>
              <a:t>…) {</a:t>
            </a:r>
          </a:p>
          <a:p>
            <a:pPr eaLnBrk="1" hangingPunct="1"/>
            <a:r>
              <a:rPr lang="is-IS" altLang="en-US" sz="1400" dirty="0">
                <a:latin typeface="Menlo Regular" charset="0"/>
              </a:rPr>
              <a:t>  }</a:t>
            </a:r>
          </a:p>
          <a:p>
            <a:pPr eaLnBrk="1" hangingPunct="1"/>
            <a:endParaRPr lang="is-IS" altLang="en-US" sz="1400" dirty="0">
              <a:latin typeface="Menlo Regular" charset="0"/>
            </a:endParaRPr>
          </a:p>
          <a:p>
            <a:pPr eaLnBrk="1" hangingPunct="1"/>
            <a:r>
              <a:rPr lang="is-IS" altLang="en-US" sz="1400" dirty="0">
                <a:latin typeface="Menlo Regular" charset="0"/>
              </a:rPr>
              <a:t>  return …</a:t>
            </a:r>
            <a:br>
              <a:rPr lang="en-US" altLang="en-US" sz="1400" dirty="0">
                <a:latin typeface="Menlo Regular" charset="0"/>
              </a:rPr>
            </a:br>
            <a:r>
              <a:rPr lang="en-US" altLang="en-US" sz="1400" dirty="0">
                <a:latin typeface="Menlo Regular" charset="0"/>
              </a:rPr>
              <a:t>}</a:t>
            </a:r>
            <a:br>
              <a:rPr lang="en-US" altLang="en-US" sz="1400" dirty="0">
                <a:latin typeface="Menlo Regular" charset="0"/>
              </a:rPr>
            </a:br>
            <a:endParaRPr lang="en-US" altLang="en-US" sz="1400" dirty="0">
              <a:latin typeface="Menlo Regular" charset="0"/>
            </a:endParaRPr>
          </a:p>
        </p:txBody>
      </p:sp>
    </p:spTree>
    <p:extLst>
      <p:ext uri="{BB962C8B-B14F-4D97-AF65-F5344CB8AC3E}">
        <p14:creationId xmlns:p14="http://schemas.microsoft.com/office/powerpoint/2010/main" val="31938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err="1">
                <a:latin typeface="Menlo" charset="0"/>
                <a:ea typeface="Menlo" charset="0"/>
                <a:cs typeface="Menlo" charset="0"/>
              </a:rPr>
              <a:t>mult</a:t>
            </a:r>
            <a:r>
              <a:rPr lang="en-US" altLang="en-US" dirty="0"/>
              <a:t> Example</a:t>
            </a:r>
          </a:p>
        </p:txBody>
      </p:sp>
      <p:sp>
        <p:nvSpPr>
          <p:cNvPr id="286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r>
              <a:rPr lang="en-US" altLang="en-US" sz="1400">
                <a:solidFill>
                  <a:srgbClr val="D0B6DE"/>
                </a:solidFill>
              </a:rPr>
              <a:t>CIS 301 --- Program Logic - Conditionals and Loops</a:t>
            </a:r>
          </a:p>
        </p:txBody>
      </p:sp>
      <p:sp>
        <p:nvSpPr>
          <p:cNvPr id="28676" name="Text Box 4"/>
          <p:cNvSpPr txBox="1">
            <a:spLocks noChangeArrowheads="1"/>
          </p:cNvSpPr>
          <p:nvPr/>
        </p:nvSpPr>
        <p:spPr bwMode="auto">
          <a:xfrm>
            <a:off x="185738" y="1154113"/>
            <a:ext cx="7950200" cy="40011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dirty="0"/>
              <a:t>Add method pre/post-conditions</a:t>
            </a:r>
            <a:r>
              <a:rPr lang="is-IS" altLang="en-US" sz="2000" dirty="0"/>
              <a:t>…</a:t>
            </a:r>
            <a:endParaRPr lang="en-US" altLang="en-US" sz="2000" dirty="0"/>
          </a:p>
        </p:txBody>
      </p:sp>
      <p:sp>
        <p:nvSpPr>
          <p:cNvPr id="28677" name="TextBox 7"/>
          <p:cNvSpPr txBox="1">
            <a:spLocks noChangeArrowheads="1"/>
          </p:cNvSpPr>
          <p:nvPr/>
        </p:nvSpPr>
        <p:spPr bwMode="auto">
          <a:xfrm>
            <a:off x="469900" y="1785938"/>
            <a:ext cx="8356600" cy="3970318"/>
          </a:xfrm>
          <a:prstGeom prst="rect">
            <a:avLst/>
          </a:prstGeom>
          <a:solidFill>
            <a:srgbClr val="DE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128"/>
              </a:defRPr>
            </a:lvl1pPr>
            <a:lvl2pPr marL="37931725" indent="-37474525">
              <a:defRPr sz="2400">
                <a:solidFill>
                  <a:schemeClr val="tx1"/>
                </a:solidFill>
                <a:latin typeface="Tahoma" charset="0"/>
                <a:ea typeface="ＭＳ Ｐゴシック" charset="-128"/>
              </a:defRPr>
            </a:lvl2pPr>
            <a:lvl3pPr>
              <a:defRPr sz="2400">
                <a:solidFill>
                  <a:schemeClr val="tx1"/>
                </a:solidFill>
                <a:latin typeface="Tahoma" charset="0"/>
                <a:ea typeface="ＭＳ Ｐゴシック" charset="-128"/>
              </a:defRPr>
            </a:lvl3pPr>
            <a:lvl4pPr>
              <a:defRPr sz="2400">
                <a:solidFill>
                  <a:schemeClr val="tx1"/>
                </a:solidFill>
                <a:latin typeface="Tahoma" charset="0"/>
                <a:ea typeface="ＭＳ Ｐゴシック" charset="-128"/>
              </a:defRPr>
            </a:lvl4pPr>
            <a:lvl5pPr>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400" dirty="0">
                <a:latin typeface="Menlo Regular" charset="0"/>
              </a:rPr>
              <a:t>import </a:t>
            </a:r>
            <a:r>
              <a:rPr lang="en-US" altLang="en-US" sz="1400" dirty="0" err="1">
                <a:latin typeface="Menlo Regular" charset="0"/>
              </a:rPr>
              <a:t>org.sireum.logika</a:t>
            </a:r>
            <a:r>
              <a:rPr lang="en-US" altLang="en-US" sz="1400" dirty="0">
                <a:latin typeface="Menlo Regular" charset="0"/>
              </a:rPr>
              <a:t>._</a:t>
            </a:r>
            <a:br>
              <a:rPr lang="en-US" altLang="en-US" sz="1400" dirty="0">
                <a:latin typeface="Menlo Regular" charset="0"/>
              </a:rPr>
            </a:br>
            <a:br>
              <a:rPr lang="en-US" altLang="en-US" sz="1400" dirty="0">
                <a:latin typeface="Menlo Regular" charset="0"/>
              </a:rPr>
            </a:br>
            <a:r>
              <a:rPr lang="en-US" altLang="en-US" sz="1400" dirty="0">
                <a:latin typeface="Menlo Regular" charset="0"/>
              </a:rPr>
              <a:t>// Given non-negative integer arguments m and n,</a:t>
            </a:r>
            <a:br>
              <a:rPr lang="en-US" altLang="en-US" sz="1400" dirty="0">
                <a:latin typeface="Menlo Regular" charset="0"/>
              </a:rPr>
            </a:br>
            <a:r>
              <a:rPr lang="en-US" altLang="en-US" sz="1400" dirty="0">
                <a:latin typeface="Menlo Regular" charset="0"/>
              </a:rPr>
              <a:t>// </a:t>
            </a:r>
            <a:r>
              <a:rPr lang="en-US" altLang="en-US" sz="1400" dirty="0" err="1">
                <a:latin typeface="Menlo Regular" charset="0"/>
              </a:rPr>
              <a:t>mult</a:t>
            </a:r>
            <a:r>
              <a:rPr lang="en-US" altLang="en-US" sz="1400" dirty="0">
                <a:latin typeface="Menlo Regular" charset="0"/>
              </a:rPr>
              <a:t> computes multiplication of m and n by using repeated addition.</a:t>
            </a:r>
            <a:br>
              <a:rPr lang="en-US" altLang="en-US" sz="1400" dirty="0">
                <a:latin typeface="Menlo Regular" charset="0"/>
              </a:rPr>
            </a:br>
            <a:r>
              <a:rPr lang="en-US" altLang="en-US" sz="1400" dirty="0" err="1">
                <a:latin typeface="Menlo Regular" charset="0"/>
              </a:rPr>
              <a:t>def</a:t>
            </a:r>
            <a:r>
              <a:rPr lang="en-US" altLang="en-US" sz="1400" dirty="0">
                <a:latin typeface="Menlo Regular" charset="0"/>
              </a:rPr>
              <a:t> </a:t>
            </a:r>
            <a:r>
              <a:rPr lang="en-US" altLang="en-US" sz="1400" dirty="0" err="1">
                <a:latin typeface="Menlo Regular" charset="0"/>
              </a:rPr>
              <a:t>mult</a:t>
            </a:r>
            <a:r>
              <a:rPr lang="en-US" altLang="en-US" sz="1400" dirty="0">
                <a:latin typeface="Menlo Regular" charset="0"/>
              </a:rPr>
              <a:t>(m: Z, n: Z): Z = {</a:t>
            </a:r>
            <a:br>
              <a:rPr lang="en-US" altLang="en-US" sz="1400" dirty="0">
                <a:latin typeface="Menlo Regular" charset="0"/>
              </a:rPr>
            </a:br>
            <a:r>
              <a:rPr lang="en-US" altLang="en-US" sz="1400" dirty="0">
                <a:latin typeface="Menlo Regular" charset="0"/>
              </a:rPr>
              <a:t>  // Goal: return m + m + ... (n times)</a:t>
            </a:r>
          </a:p>
          <a:p>
            <a:pPr eaLnBrk="1" hangingPunct="1"/>
            <a:r>
              <a:rPr lang="en-US" altLang="en-US" sz="1400" dirty="0">
                <a:latin typeface="Menlo Regular" charset="0"/>
              </a:rPr>
              <a:t>  l"""{</a:t>
            </a:r>
            <a:br>
              <a:rPr lang="en-US" altLang="en-US" sz="1400" dirty="0">
                <a:latin typeface="Menlo Regular" charset="0"/>
              </a:rPr>
            </a:br>
            <a:r>
              <a:rPr lang="en-US" altLang="en-US" sz="1400" dirty="0">
                <a:latin typeface="Menlo Regular" charset="0"/>
              </a:rPr>
              <a:t>    requires  m ≥ 0 ∧ n ≥ 0      // call this Pre below</a:t>
            </a:r>
            <a:br>
              <a:rPr lang="en-US" altLang="en-US" sz="1400" dirty="0">
                <a:latin typeface="Menlo Regular" charset="0"/>
              </a:rPr>
            </a:br>
            <a:r>
              <a:rPr lang="en-US" altLang="en-US" sz="1400" dirty="0">
                <a:latin typeface="Menlo Regular" charset="0"/>
              </a:rPr>
              <a:t>    ensures   result == m * n    // call this Post below</a:t>
            </a:r>
            <a:br>
              <a:rPr lang="en-US" altLang="en-US" sz="1400" dirty="0">
                <a:latin typeface="Menlo Regular" charset="0"/>
              </a:rPr>
            </a:br>
            <a:r>
              <a:rPr lang="en-US" altLang="en-US" sz="1400" dirty="0">
                <a:latin typeface="Menlo Regular" charset="0"/>
              </a:rPr>
              <a:t>  }"""</a:t>
            </a:r>
            <a:br>
              <a:rPr lang="en-US" altLang="en-US" sz="1400" dirty="0">
                <a:latin typeface="Menlo Regular" charset="0"/>
              </a:rPr>
            </a:br>
            <a:endParaRPr lang="en-US" altLang="en-US" sz="1400" dirty="0">
              <a:latin typeface="Menlo Regular" charset="0"/>
            </a:endParaRPr>
          </a:p>
          <a:p>
            <a:pPr eaLnBrk="1" hangingPunct="1"/>
            <a:r>
              <a:rPr lang="en-US" altLang="en-US" sz="1400" dirty="0">
                <a:latin typeface="Menlo Regular" charset="0"/>
              </a:rPr>
              <a:t>  </a:t>
            </a:r>
          </a:p>
          <a:p>
            <a:pPr eaLnBrk="1" hangingPunct="1"/>
            <a:r>
              <a:rPr lang="en-US" altLang="en-US" sz="1400" dirty="0">
                <a:latin typeface="Menlo Regular" charset="0"/>
              </a:rPr>
              <a:t>  while (</a:t>
            </a:r>
            <a:r>
              <a:rPr lang="is-IS" altLang="en-US" sz="1400" dirty="0">
                <a:latin typeface="Menlo Regular" charset="0"/>
              </a:rPr>
              <a:t>…) {</a:t>
            </a:r>
          </a:p>
          <a:p>
            <a:pPr eaLnBrk="1" hangingPunct="1"/>
            <a:r>
              <a:rPr lang="is-IS" altLang="en-US" sz="1400" dirty="0">
                <a:latin typeface="Menlo Regular" charset="0"/>
              </a:rPr>
              <a:t>  }</a:t>
            </a:r>
          </a:p>
          <a:p>
            <a:pPr eaLnBrk="1" hangingPunct="1"/>
            <a:endParaRPr lang="is-IS" altLang="en-US" sz="1400" dirty="0">
              <a:latin typeface="Menlo Regular" charset="0"/>
            </a:endParaRPr>
          </a:p>
          <a:p>
            <a:pPr eaLnBrk="1" hangingPunct="1"/>
            <a:r>
              <a:rPr lang="is-IS" altLang="en-US" sz="1400" dirty="0">
                <a:latin typeface="Menlo Regular" charset="0"/>
              </a:rPr>
              <a:t>  return …</a:t>
            </a:r>
            <a:br>
              <a:rPr lang="en-US" altLang="en-US" sz="1400" dirty="0">
                <a:latin typeface="Menlo Regular" charset="0"/>
              </a:rPr>
            </a:br>
            <a:r>
              <a:rPr lang="en-US" altLang="en-US" sz="1400" dirty="0">
                <a:latin typeface="Menlo Regular" charset="0"/>
              </a:rPr>
              <a:t>}</a:t>
            </a:r>
            <a:br>
              <a:rPr lang="en-US" altLang="en-US" sz="1400" dirty="0">
                <a:latin typeface="Menlo Regular" charset="0"/>
              </a:rPr>
            </a:br>
            <a:endParaRPr lang="en-US" altLang="en-US" sz="1400" dirty="0">
              <a:latin typeface="Menlo Regular" charset="0"/>
            </a:endParaRPr>
          </a:p>
        </p:txBody>
      </p:sp>
      <p:grpSp>
        <p:nvGrpSpPr>
          <p:cNvPr id="6" name="Group 5">
            <a:extLst>
              <a:ext uri="{FF2B5EF4-FFF2-40B4-BE49-F238E27FC236}">
                <a16:creationId xmlns:a16="http://schemas.microsoft.com/office/drawing/2014/main" id="{07F10940-0BE2-634A-9E4C-CA8F77A8439A}"/>
              </a:ext>
            </a:extLst>
          </p:cNvPr>
          <p:cNvGrpSpPr/>
          <p:nvPr/>
        </p:nvGrpSpPr>
        <p:grpSpPr>
          <a:xfrm>
            <a:off x="3878318" y="3882138"/>
            <a:ext cx="3941857" cy="1023157"/>
            <a:chOff x="6586643" y="3351366"/>
            <a:chExt cx="3941857" cy="1023157"/>
          </a:xfrm>
        </p:grpSpPr>
        <p:sp>
          <p:nvSpPr>
            <p:cNvPr id="7" name="Text Box 12">
              <a:extLst>
                <a:ext uri="{FF2B5EF4-FFF2-40B4-BE49-F238E27FC236}">
                  <a16:creationId xmlns:a16="http://schemas.microsoft.com/office/drawing/2014/main" id="{9069A4AA-28DB-4744-A73B-993F3B78876F}"/>
                </a:ext>
              </a:extLst>
            </p:cNvPr>
            <p:cNvSpPr txBox="1">
              <a:spLocks noChangeArrowheads="1"/>
            </p:cNvSpPr>
            <p:nvPr/>
          </p:nvSpPr>
          <p:spPr bwMode="auto">
            <a:xfrm>
              <a:off x="8229367" y="3851303"/>
              <a:ext cx="2299133" cy="52322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defRPr/>
              </a:pPr>
              <a:r>
                <a:rPr lang="en-US" altLang="en-US" sz="1400" i="1" dirty="0"/>
                <a:t>Add method pre/post-conditions</a:t>
              </a:r>
              <a:endParaRPr lang="en-US" altLang="en-US" sz="1400" b="1" i="1" dirty="0"/>
            </a:p>
          </p:txBody>
        </p:sp>
        <p:sp>
          <p:nvSpPr>
            <p:cNvPr id="8" name="Line 13">
              <a:extLst>
                <a:ext uri="{FF2B5EF4-FFF2-40B4-BE49-F238E27FC236}">
                  <a16:creationId xmlns:a16="http://schemas.microsoft.com/office/drawing/2014/main" id="{3D030EAE-B58B-514A-81C6-63C9C7ABB7E8}"/>
                </a:ext>
              </a:extLst>
            </p:cNvPr>
            <p:cNvSpPr>
              <a:spLocks noChangeShapeType="1"/>
            </p:cNvSpPr>
            <p:nvPr/>
          </p:nvSpPr>
          <p:spPr bwMode="auto">
            <a:xfrm flipH="1" flipV="1">
              <a:off x="6586643" y="3351366"/>
              <a:ext cx="1996965" cy="500675"/>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square" anchor="ctr">
              <a:spAutoFit/>
            </a:bodyPr>
            <a:lstStyle/>
            <a:p>
              <a:endParaRPr lang="en-US"/>
            </a:p>
          </p:txBody>
        </p:sp>
      </p:grpSp>
    </p:spTree>
    <p:extLst>
      <p:ext uri="{BB962C8B-B14F-4D97-AF65-F5344CB8AC3E}">
        <p14:creationId xmlns:p14="http://schemas.microsoft.com/office/powerpoint/2010/main" val="394541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False"/>
  <p:tag name="EMBEDFONTS" val="False"/>
  <p:tag name="USEBOLDAMS" val="False"/>
  <p:tag name="DEFAULTDISPLAYSOURCE" val="\documentclass{slides}\pagestyle{empty}&#10;\begin{document}&#10;\end{document}&#10;"/>
  <p:tag name="TEX2PS" val="latex %.tex; dvips -D 300 -o %.ps %.dvi"/>
  <p:tag name="TEX2PSBATCH" val="latex --interaction=nonstopmode %.tex; dvips -D 300 -o %.ps %.dvi"/>
  <p:tag name="DEFAULTMAGNIFICATION" val="2"/>
</p:tagLst>
</file>

<file path=ppt/theme/theme1.xml><?xml version="1.0" encoding="utf-8"?>
<a:theme xmlns:a="http://schemas.openxmlformats.org/drawingml/2006/main" name="01-Light-Template">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01-Light-Template">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pitchFamily="-1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pitchFamily="-104" charset="0"/>
          </a:defRPr>
        </a:defPPr>
      </a:lstStyle>
    </a:lnDef>
  </a:objectDefaults>
  <a:extraClrSchemeLst>
    <a:extraClrScheme>
      <a:clrScheme name="01-Light-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01-Light-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01-Light-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01-Light-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01-Light-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01-Light-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01-Light-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C:\Documents and Settings\hatcliff\Application Data\Microsoft\Templates\01-Light-Template.pot</Template>
  <TotalTime>11731</TotalTime>
  <Words>6610</Words>
  <Application>Microsoft Macintosh PowerPoint</Application>
  <PresentationFormat>On-screen Show (4:3)</PresentationFormat>
  <Paragraphs>518</Paragraphs>
  <Slides>44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Lucida Console</vt:lpstr>
      <vt:lpstr>Menlo</vt:lpstr>
      <vt:lpstr>Menlo Regular</vt:lpstr>
      <vt:lpstr>Microsoft Sans Serif</vt:lpstr>
      <vt:lpstr>Tahoma</vt:lpstr>
      <vt:lpstr>Times New Roman</vt:lpstr>
      <vt:lpstr>Wingdings</vt:lpstr>
      <vt:lpstr>01-Light-Template</vt:lpstr>
      <vt:lpstr>Claim Transformer -- While-Loop</vt:lpstr>
      <vt:lpstr>Loop Invariants</vt:lpstr>
      <vt:lpstr>Loop Invariants – Why They Work</vt:lpstr>
      <vt:lpstr>Loop Invariants – Why They Work</vt:lpstr>
      <vt:lpstr>Loop Invariants – Knowledge from Test</vt:lpstr>
      <vt:lpstr>Loop Invariants – Putting it in Context</vt:lpstr>
      <vt:lpstr>Demo</vt:lpstr>
      <vt:lpstr>mult Example</vt:lpstr>
      <vt:lpstr>mult Example</vt:lpstr>
      <vt:lpstr>mult Example</vt:lpstr>
      <vt:lpstr>mult Example – Documenting Loops</vt:lpstr>
      <vt:lpstr>mult Example</vt:lpstr>
      <vt:lpstr>Loop Modifies Clause –  Modified Variables</vt:lpstr>
      <vt:lpstr>Loop Modifies Clause –  Modified Variables</vt:lpstr>
      <vt:lpstr>mult Example</vt:lpstr>
      <vt:lpstr>Loop Modifies Clause –  Non-modified Variables</vt:lpstr>
      <vt:lpstr>Loop Modifies Clause –  Non-modified Variables</vt:lpstr>
      <vt:lpstr>mult Example</vt:lpstr>
      <vt:lpstr>Logika Annotations Reflect Overall Loop Reasoning Pattern</vt:lpstr>
      <vt:lpstr>Logika Annotations Reflect Overall Loop Reasoning Pattern</vt:lpstr>
      <vt:lpstr>Logika Annotations Reflect Overall Loop Reasoning Pattern</vt:lpstr>
      <vt:lpstr>Claim Transformer -- While Loops</vt:lpstr>
      <vt:lpstr>Summary -- Loops</vt:lpstr>
      <vt:lpstr>Summary -- Loops</vt:lpstr>
      <vt:lpstr>factorial Example</vt:lpstr>
      <vt:lpstr>factorial Example</vt:lpstr>
      <vt:lpstr>factorial Example</vt:lpstr>
      <vt:lpstr>factorial Example</vt:lpstr>
      <vt:lpstr>factorial Example</vt:lpstr>
      <vt:lpstr>factorial Example</vt:lpstr>
      <vt:lpstr>factorial Example</vt:lpstr>
      <vt:lpstr>factorial Example</vt:lpstr>
      <vt:lpstr>That was… Painful!</vt:lpstr>
      <vt:lpstr>factorial Example</vt:lpstr>
      <vt:lpstr>factorial Example</vt:lpstr>
      <vt:lpstr>Claim Transformer -- While Loops</vt:lpstr>
      <vt:lpstr>Claim Transformer -- While Loops (Auto &amp; SymExe)</vt:lpstr>
      <vt:lpstr>Manual vs. Auto vs. SymExe</vt:lpstr>
      <vt:lpstr>For You To Do</vt:lpstr>
      <vt:lpstr>Unsatisfiable Specification</vt:lpstr>
      <vt:lpstr>Unsatisfiable Specification</vt:lpstr>
      <vt:lpstr>Unsatisfiable Specification</vt:lpstr>
      <vt:lpstr>Better Specification for factorial</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301:  Logical Foundations  of Programming</dc:title>
  <dc:creator>- Robby</dc:creator>
  <cp:lastModifiedBy>John Hatcliff</cp:lastModifiedBy>
  <cp:revision>369</cp:revision>
  <cp:lastPrinted>2013-02-11T17:18:58Z</cp:lastPrinted>
  <dcterms:created xsi:type="dcterms:W3CDTF">2016-05-05T15:24:17Z</dcterms:created>
  <dcterms:modified xsi:type="dcterms:W3CDTF">2023-01-11T03:55:32Z</dcterms:modified>
</cp:coreProperties>
</file>