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3"/>
  </p:notesMasterIdLst>
  <p:handoutMasterIdLst>
    <p:handoutMasterId r:id="rId4"/>
  </p:handoutMasterIdLst>
  <p:sldIdLst>
    <p:sldId id="519" r:id="rId2"/>
  </p:sldIdLst>
  <p:sldSz cx="9144000" cy="6858000" type="screen4x3"/>
  <p:notesSz cx="6985000" cy="9271000"/>
  <p:custDataLst>
    <p:tags r:id="rId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0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FF66"/>
    <a:srgbClr val="969696"/>
    <a:srgbClr val="FF9999"/>
    <a:srgbClr val="FF5050"/>
    <a:srgbClr val="FF0000"/>
    <a:srgbClr val="292929"/>
    <a:srgbClr val="808080"/>
    <a:srgbClr val="DE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92"/>
    <p:restoredTop sz="97013"/>
  </p:normalViewPr>
  <p:slideViewPr>
    <p:cSldViewPr snapToGrid="0">
      <p:cViewPr varScale="1">
        <p:scale>
          <a:sx n="128" d="100"/>
          <a:sy n="128" d="100"/>
        </p:scale>
        <p:origin x="1832" y="176"/>
      </p:cViewPr>
      <p:guideLst>
        <p:guide orient="horz" pos="2208"/>
        <p:guide pos="30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404" y="144"/>
      </p:cViewPr>
      <p:guideLst>
        <p:guide orient="horz" pos="2920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>
                <a:latin typeface="Arial" charset="0"/>
              </a:defRPr>
            </a:lvl1pPr>
          </a:lstStyle>
          <a:p>
            <a:fld id="{06D4684C-9D7F-AD40-B63E-334C995A03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212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>
                <a:latin typeface="Arial" charset="0"/>
              </a:defRPr>
            </a:lvl1pPr>
          </a:lstStyle>
          <a:p>
            <a:fld id="{D7F92FD6-E0E1-994E-AD19-6C97C6DD09D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4" charset="0"/>
        <a:ea typeface="ＭＳ Ｐゴシック" charset="-128"/>
        <a:cs typeface="ＭＳ Ｐゴシック" charset="-128"/>
      </a:defRPr>
    </a:lvl1pPr>
    <a:lvl2pPr marL="37931725" indent="-37474525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4" charset="0"/>
        <a:ea typeface="ＭＳ Ｐゴシック" pitchFamily="-104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4" charset="0"/>
        <a:ea typeface="ＭＳ Ｐゴシック" pitchFamily="-104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4" charset="0"/>
        <a:ea typeface="ＭＳ Ｐゴシック" pitchFamily="-104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4" charset="0"/>
        <a:ea typeface="ＭＳ Ｐゴシック" pitchFamily="-10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Tahoma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rot="16200000">
            <a:off x="-2514600" y="3810000"/>
            <a:ext cx="5562600" cy="533400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Tahoma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-104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21000" y="6248400"/>
            <a:ext cx="3403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CIS 301 --- Program Logic - Conditionals and Loops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1837681-D94D-DD47-A4CE-B8510D1630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472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CIS 301 --- Program Logic - Conditionals and Loops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EBBA53-4606-DB49-A4F6-EAAB60E6F7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089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0"/>
            <a:ext cx="203835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96265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CIS 301 --- Program Logic - Conditionals and Loops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A0F23B-8271-804E-9E74-1FCC75D180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8942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153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005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38700" y="1524000"/>
            <a:ext cx="40005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CIS 301 --- Program Logic - Conditionals and Loops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E42EFC-71E0-DF4D-9F7D-409AE53051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453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153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81534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038600"/>
            <a:ext cx="81534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CIS 301 --- Program Logic - Conditionals and Loops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4B0986-CA44-4249-8C92-1BF0D7471B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796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-1" y="6553200"/>
            <a:ext cx="4309607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CIS 301 --- Program Logic - Conditionals and Loops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ED1FB5-85A6-FD40-9207-C356CEB42A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53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CIS 301 --- Program Logic - Conditionals and Loops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D05E2F-C0AE-DC4F-AD78-C203665A6A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658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5240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CIS 301 --- Program Logic - Conditionals and Loops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34F49E-A476-4743-B950-8A6D5C4E90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00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CIS 301 --- Program Logic - Conditionals and Loops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14336B-FEDA-F64D-B517-27E7D88FF3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02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CIS 301 --- Program Logic - Conditionals and Loops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8DCBE0-602D-9B40-A846-644BC1FDEA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876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CIS 301 --- Program Logic - Conditionals and Loops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D82E21-2223-D447-8CD5-E473F909CB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77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CIS 301 --- Program Logic - Conditionals and Loops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CF8243-ED5F-B942-BF6A-FF35F8B643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593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CIS 301 --- Program Logic - Conditionals and Loops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027460-7BB6-F440-B9DB-D4FB21FC07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604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 rot="-5400000">
            <a:off x="-2590800" y="3733800"/>
            <a:ext cx="5715000" cy="533400"/>
          </a:xfrm>
          <a:prstGeom prst="rect">
            <a:avLst/>
          </a:prstGeom>
          <a:gradFill rotWithShape="0">
            <a:gsLst>
              <a:gs pos="0">
                <a:srgbClr val="DDCBE7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Tahoma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Tahoma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153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00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1" y="6553200"/>
            <a:ext cx="42618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D0B6DE"/>
                </a:solidFill>
                <a:latin typeface="Tahom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CIS 301 --- Program Logic - Conditionals and Loops</a:t>
            </a:r>
          </a:p>
        </p:txBody>
      </p:sp>
      <p:sp>
        <p:nvSpPr>
          <p:cNvPr id="3000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400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D0B6DE"/>
                </a:solidFill>
              </a:defRPr>
            </a:lvl1pPr>
          </a:lstStyle>
          <a:p>
            <a:fld id="{D2AB34CA-5B0E-2A4F-9182-E85B8AABB05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icrosoft Sans Serif" pitchFamily="-10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icrosoft Sans Serif" pitchFamily="-10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icrosoft Sans Serif" pitchFamily="-10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icrosoft Sans Serif" pitchFamily="-104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icrosoft Sans Serif" pitchFamily="-10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icrosoft Sans Serif" pitchFamily="-10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icrosoft Sans Serif" pitchFamily="-10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icrosoft Sans Serif" pitchFamily="-10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  <a:ea typeface="ＭＳ Ｐゴシック" pitchFamily="-10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  <a:ea typeface="ＭＳ Ｐゴシック" pitchFamily="-10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pitchFamily="-10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pitchFamily="-10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4" charset="2"/>
        <a:buChar char="n"/>
        <a:defRPr sz="2000">
          <a:solidFill>
            <a:schemeClr val="tx1"/>
          </a:solidFill>
          <a:latin typeface="+mn-lt"/>
          <a:ea typeface="ＭＳ Ｐゴシック" pitchFamily="-104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4" charset="2"/>
        <a:buChar char="n"/>
        <a:defRPr sz="2000">
          <a:solidFill>
            <a:schemeClr val="tx1"/>
          </a:solidFill>
          <a:latin typeface="+mn-lt"/>
          <a:ea typeface="ＭＳ Ｐゴシック" pitchFamily="-104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4" charset="2"/>
        <a:buChar char="n"/>
        <a:defRPr sz="2000">
          <a:solidFill>
            <a:schemeClr val="tx1"/>
          </a:solidFill>
          <a:latin typeface="+mn-lt"/>
          <a:ea typeface="ＭＳ Ｐゴシック" pitchFamily="-104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4" charset="2"/>
        <a:buChar char="n"/>
        <a:defRPr sz="2000">
          <a:solidFill>
            <a:schemeClr val="tx1"/>
          </a:solidFill>
          <a:latin typeface="+mn-lt"/>
          <a:ea typeface="ＭＳ Ｐゴシック" pitchFamily="-10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0"/>
            <a:ext cx="8330979" cy="1143000"/>
          </a:xfrm>
        </p:spPr>
        <p:txBody>
          <a:bodyPr/>
          <a:lstStyle/>
          <a:p>
            <a:r>
              <a:rPr lang="en-US" dirty="0"/>
              <a:t>Claim Transformer -- While-Loop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CIS 301 --- Program Logic - Conditionals and Loops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872185" y="2476390"/>
            <a:ext cx="2682957" cy="2413000"/>
            <a:chOff x="1510524" y="2058947"/>
            <a:chExt cx="2682957" cy="2413000"/>
          </a:xfrm>
        </p:grpSpPr>
        <p:sp>
          <p:nvSpPr>
            <p:cNvPr id="5" name="TextBox 5"/>
            <p:cNvSpPr txBox="1">
              <a:spLocks noChangeArrowheads="1"/>
            </p:cNvSpPr>
            <p:nvPr/>
          </p:nvSpPr>
          <p:spPr bwMode="auto">
            <a:xfrm>
              <a:off x="2107424" y="2541547"/>
              <a:ext cx="13837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/>
                <a:t>while (e)</a:t>
              </a:r>
            </a:p>
          </p:txBody>
        </p:sp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2526524" y="3455947"/>
              <a:ext cx="3698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7" name="Down Arrow 7"/>
            <p:cNvSpPr>
              <a:spLocks noChangeArrowheads="1"/>
            </p:cNvSpPr>
            <p:nvPr/>
          </p:nvSpPr>
          <p:spPr bwMode="auto">
            <a:xfrm>
              <a:off x="2501124" y="2986047"/>
              <a:ext cx="469900" cy="520700"/>
            </a:xfrm>
            <a:prstGeom prst="downArrow">
              <a:avLst>
                <a:gd name="adj1" fmla="val 50000"/>
                <a:gd name="adj2" fmla="val 49998"/>
              </a:avLst>
            </a:prstGeom>
            <a:solidFill>
              <a:srgbClr val="DE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" name="Bent Arrow 7"/>
            <p:cNvSpPr/>
            <p:nvPr/>
          </p:nvSpPr>
          <p:spPr bwMode="auto">
            <a:xfrm rot="10800000">
              <a:off x="1815324" y="3925847"/>
              <a:ext cx="965200" cy="546100"/>
            </a:xfrm>
            <a:prstGeom prst="bentArrow">
              <a:avLst>
                <a:gd name="adj1" fmla="val 34302"/>
                <a:gd name="adj2" fmla="val 30814"/>
                <a:gd name="adj3" fmla="val 25000"/>
                <a:gd name="adj4" fmla="val 48401"/>
              </a:avLst>
            </a:prstGeom>
            <a:solidFill>
              <a:srgbClr val="DEC9FF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latin typeface="Tahoma" pitchFamily="-104" charset="0"/>
                <a:ea typeface="+mn-ea"/>
              </a:endParaRPr>
            </a:p>
          </p:txBody>
        </p:sp>
        <p:sp>
          <p:nvSpPr>
            <p:cNvPr id="9" name="Down Arrow 9"/>
            <p:cNvSpPr>
              <a:spLocks noChangeArrowheads="1"/>
            </p:cNvSpPr>
            <p:nvPr/>
          </p:nvSpPr>
          <p:spPr bwMode="auto">
            <a:xfrm>
              <a:off x="2513824" y="2058947"/>
              <a:ext cx="469900" cy="520700"/>
            </a:xfrm>
            <a:prstGeom prst="downArrow">
              <a:avLst>
                <a:gd name="adj1" fmla="val 50000"/>
                <a:gd name="adj2" fmla="val 49998"/>
              </a:avLst>
            </a:prstGeom>
            <a:solidFill>
              <a:srgbClr val="DE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Bent Arrow 9"/>
            <p:cNvSpPr/>
            <p:nvPr/>
          </p:nvSpPr>
          <p:spPr bwMode="auto">
            <a:xfrm>
              <a:off x="1510524" y="2630447"/>
              <a:ext cx="609600" cy="1765300"/>
            </a:xfrm>
            <a:prstGeom prst="bentArrow">
              <a:avLst>
                <a:gd name="adj1" fmla="val 34302"/>
                <a:gd name="adj2" fmla="val 30814"/>
                <a:gd name="adj3" fmla="val 25000"/>
                <a:gd name="adj4" fmla="val 48401"/>
              </a:avLst>
            </a:prstGeom>
            <a:solidFill>
              <a:srgbClr val="DEC9FF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latin typeface="Tahoma" pitchFamily="-104" charset="0"/>
                <a:ea typeface="+mn-ea"/>
              </a:endParaRPr>
            </a:p>
          </p:txBody>
        </p:sp>
        <p:sp>
          <p:nvSpPr>
            <p:cNvPr id="11" name="Bent Arrow 10"/>
            <p:cNvSpPr/>
            <p:nvPr/>
          </p:nvSpPr>
          <p:spPr bwMode="auto">
            <a:xfrm rot="5400000">
              <a:off x="3310831" y="2871747"/>
              <a:ext cx="1060450" cy="704850"/>
            </a:xfrm>
            <a:prstGeom prst="bentArrow">
              <a:avLst>
                <a:gd name="adj1" fmla="val 34302"/>
                <a:gd name="adj2" fmla="val 28731"/>
                <a:gd name="adj3" fmla="val 25000"/>
                <a:gd name="adj4" fmla="val 48401"/>
              </a:avLst>
            </a:prstGeom>
            <a:solidFill>
              <a:srgbClr val="DEC9FF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latin typeface="Tahoma" pitchFamily="-104" charset="0"/>
                <a:ea typeface="+mn-ea"/>
              </a:endParaRPr>
            </a:p>
          </p:txBody>
        </p:sp>
      </p:grp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82600" y="1242878"/>
            <a:ext cx="7950200" cy="40011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dirty="0"/>
              <a:t>While-loop can be viewed as repeated conditionals </a:t>
            </a:r>
            <a:r>
              <a:rPr lang="is-IS" altLang="en-US" sz="2000" dirty="0"/>
              <a:t>…</a:t>
            </a:r>
            <a:endParaRPr lang="en-US" altLang="en-US" sz="2000" dirty="0"/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DAF09C82-5BCA-FBB1-8101-52C4ABBCB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229" y="2997090"/>
            <a:ext cx="1459406" cy="52322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i="1" dirty="0"/>
              <a:t>Encounter after iterating</a:t>
            </a: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85334249-BA58-9099-661F-53B81B5E9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0435" y="2115579"/>
            <a:ext cx="1459406" cy="52322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i="1" dirty="0"/>
              <a:t>Encounter for first time</a:t>
            </a:r>
          </a:p>
        </p:txBody>
      </p:sp>
    </p:spTree>
    <p:extLst>
      <p:ext uri="{BB962C8B-B14F-4D97-AF65-F5344CB8AC3E}">
        <p14:creationId xmlns:p14="http://schemas.microsoft.com/office/powerpoint/2010/main" val="79056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begin{document}&#10;\end{document}&#10;"/>
  <p:tag name="TEX2PS" val="latex %.tex; dvips -D 300 -o %.ps %.dvi"/>
  <p:tag name="TEX2PSBATCH" val="latex --interaction=nonstopmode %.tex; dvips -D 300 -o %.ps %.dvi"/>
  <p:tag name="DEFAULTMAGNIFICATION" val="2"/>
</p:tagLst>
</file>

<file path=ppt/theme/theme1.xml><?xml version="1.0" encoding="utf-8"?>
<a:theme xmlns:a="http://schemas.openxmlformats.org/drawingml/2006/main" name="01-Light-Template">
  <a:themeElements>
    <a:clrScheme name="">
      <a:dk1>
        <a:srgbClr val="000000"/>
      </a:dk1>
      <a:lt1>
        <a:srgbClr val="FFFFFF"/>
      </a:lt1>
      <a:dk2>
        <a:srgbClr val="990099"/>
      </a:dk2>
      <a:lt2>
        <a:srgbClr val="1C1C1C"/>
      </a:lt2>
      <a:accent1>
        <a:srgbClr val="6E1EC6"/>
      </a:accent1>
      <a:accent2>
        <a:srgbClr val="FFCF01"/>
      </a:accent2>
      <a:accent3>
        <a:srgbClr val="FFFFFF"/>
      </a:accent3>
      <a:accent4>
        <a:srgbClr val="000000"/>
      </a:accent4>
      <a:accent5>
        <a:srgbClr val="BAABDF"/>
      </a:accent5>
      <a:accent6>
        <a:srgbClr val="E7BB01"/>
      </a:accent6>
      <a:hlink>
        <a:srgbClr val="00CC00"/>
      </a:hlink>
      <a:folHlink>
        <a:srgbClr val="990099"/>
      </a:folHlink>
    </a:clrScheme>
    <a:fontScheme name="01-Light-Template">
      <a:majorFont>
        <a:latin typeface="Microsoft Sans Serif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4" charset="0"/>
          </a:defRPr>
        </a:defPPr>
      </a:lstStyle>
    </a:lnDef>
  </a:objectDefaults>
  <a:extraClrSchemeLst>
    <a:extraClrScheme>
      <a:clrScheme name="01-Light-Templ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Light-Templat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-Light-Templat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-Light-Templat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Light-Templ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-Light-Templ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-Light-Templat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Settings\hatcliff\Application Data\Microsoft\Templates\01-Light-Template.pot</Template>
  <TotalTime>11744</TotalTime>
  <Words>33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Microsoft Sans Serif</vt:lpstr>
      <vt:lpstr>Tahoma</vt:lpstr>
      <vt:lpstr>Times New Roman</vt:lpstr>
      <vt:lpstr>Wingdings</vt:lpstr>
      <vt:lpstr>01-Light-Template</vt:lpstr>
      <vt:lpstr>Claim Transformer -- While-Loop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301:  Logical Foundations  of Programming</dc:title>
  <dc:creator>- Robby</dc:creator>
  <cp:lastModifiedBy>John Hatcliff</cp:lastModifiedBy>
  <cp:revision>370</cp:revision>
  <cp:lastPrinted>2013-02-11T17:18:58Z</cp:lastPrinted>
  <dcterms:created xsi:type="dcterms:W3CDTF">2016-05-05T15:24:17Z</dcterms:created>
  <dcterms:modified xsi:type="dcterms:W3CDTF">2023-01-11T04:05:10Z</dcterms:modified>
</cp:coreProperties>
</file>