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9" r:id="rId2"/>
    <p:sldId id="262" r:id="rId3"/>
    <p:sldId id="260" r:id="rId4"/>
    <p:sldId id="272" r:id="rId5"/>
    <p:sldId id="273" r:id="rId6"/>
    <p:sldId id="275" r:id="rId7"/>
    <p:sldId id="276" r:id="rId8"/>
    <p:sldId id="263" r:id="rId9"/>
    <p:sldId id="277" r:id="rId10"/>
    <p:sldId id="271" r:id="rId11"/>
    <p:sldId id="261" r:id="rId12"/>
    <p:sldId id="258" r:id="rId13"/>
    <p:sldId id="266" r:id="rId14"/>
    <p:sldId id="267" r:id="rId15"/>
    <p:sldId id="268" r:id="rId16"/>
    <p:sldId id="269" r:id="rId17"/>
  </p:sldIdLst>
  <p:sldSz cx="9144000" cy="5143500" type="screen16x9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 varScale="1">
        <p:scale>
          <a:sx n="90" d="100"/>
          <a:sy n="90" d="100"/>
        </p:scale>
        <p:origin x="816" y="24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7263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1679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8991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5773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4936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4324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53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 t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/>
              <a:t>Felix Grzelka, Margaux Gatrio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HPI Couse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Felix Grzelka, Margaux Gatrio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HPI Couse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Felix Grzelka, Margaux Gatrio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HPI Couse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Felix Grzelka, Margaux Gatrio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HPI Couse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Felix Grzelka, Margaux Gatrio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HPI Couse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9" name="Grafik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32" name="Grafik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Felix Grzelka, Margaux Gatrio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HPI Couse Overview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Felix Grzelka, Margaux Gatrio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HPI Couse Overview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Felix Grzelka, Margaux Gatrio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HPI Couse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Felix Grzelka, Margaux Gatrio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HPI Couse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/>
              <a:t>Felix Grzelka, Margaux Gatrio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HPI Couse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7200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DE"/>
              <a:t>Felix Grzelka, Margaux Gatrio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/>
              <a:t>HPI Couse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:\Projekte\Hasso Plattner Institut\TEMPLATE_HPI_01_EXP\ppt\media\image3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/>
      </p:pic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HPI Course </a:t>
            </a:r>
            <a:r>
              <a:rPr lang="de-DE" dirty="0" err="1"/>
              <a:t>Overview</a:t>
            </a:r>
            <a:br>
              <a:rPr lang="de-DE" dirty="0"/>
            </a:br>
            <a:r>
              <a:rPr lang="de-DE" dirty="0"/>
              <a:t>	Data </a:t>
            </a:r>
            <a:r>
              <a:rPr lang="de-DE" dirty="0" err="1"/>
              <a:t>Preparation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Science</a:t>
            </a: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Felix </a:t>
            </a:r>
            <a:r>
              <a:rPr lang="de-DE" dirty="0" err="1"/>
              <a:t>Grzelka</a:t>
            </a:r>
            <a:br>
              <a:rPr lang="de-DE" dirty="0"/>
            </a:br>
            <a:r>
              <a:rPr lang="de-DE" dirty="0"/>
              <a:t>Margaux </a:t>
            </a:r>
            <a:r>
              <a:rPr lang="de-DE" dirty="0" err="1"/>
              <a:t>Gatrio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362610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P:\Projekte\Hasso Plattner Institut\TEMPLATE_HPI_01_EXP\ppt\media\image2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" b="80"/>
          <a:stretch>
            <a:fillRect/>
          </a:stretch>
        </p:blipFill>
        <p:spPr/>
      </p:pic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2" t="13348" r="212" b="23920"/>
          <a:stretch/>
        </p:blipFill>
        <p:spPr>
          <a:xfrm>
            <a:off x="358775" y="1058864"/>
            <a:ext cx="8605838" cy="3744914"/>
          </a:xfrm>
          <a:prstGeom prst="rect">
            <a:avLst/>
          </a:prstGeom>
        </p:spPr>
      </p:pic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813950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 tIns="0">
            <a:noAutofit/>
          </a:bodyPr>
          <a:lstStyle/>
          <a:p>
            <a:r>
              <a:rPr lang="de-DE" dirty="0" err="1"/>
              <a:t>Presentation</a:t>
            </a:r>
            <a:r>
              <a:rPr lang="de-DE" dirty="0"/>
              <a:t> Title (</a:t>
            </a:r>
            <a:r>
              <a:rPr lang="de-DE" dirty="0" err="1"/>
              <a:t>Verdana</a:t>
            </a:r>
            <a:r>
              <a:rPr lang="de-DE" dirty="0"/>
              <a:t> 20pt)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/>
              <a:t>Explanations</a:t>
            </a:r>
            <a:br>
              <a:rPr lang="en-US"/>
            </a:br>
            <a:r>
              <a:rPr lang="en-US"/>
              <a:t>- Text layers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dirty="0"/>
              <a:t>First text layer for running text. </a:t>
            </a:r>
          </a:p>
          <a:p>
            <a:pPr lvl="1"/>
            <a:r>
              <a:rPr lang="en-US" dirty="0"/>
              <a:t>Second level for bullet points</a:t>
            </a:r>
          </a:p>
          <a:p>
            <a:pPr lvl="2"/>
            <a:r>
              <a:rPr lang="en-US" dirty="0"/>
              <a:t>Third level for bullet points</a:t>
            </a:r>
          </a:p>
          <a:p>
            <a:pPr lvl="3"/>
            <a:r>
              <a:rPr lang="en-US" dirty="0"/>
              <a:t>Fourth level for bullet points</a:t>
            </a:r>
          </a:p>
          <a:p>
            <a:pPr lvl="4"/>
            <a:r>
              <a:rPr lang="en-US" dirty="0"/>
              <a:t>Fifth level for numberings</a:t>
            </a:r>
          </a:p>
          <a:p>
            <a:pPr lvl="5"/>
            <a:r>
              <a:rPr lang="en-US" dirty="0"/>
              <a:t>Sixth level for listings</a:t>
            </a:r>
          </a:p>
          <a:p>
            <a:pPr lvl="6"/>
            <a:r>
              <a:rPr lang="en-US" dirty="0"/>
              <a:t>Seventh text layer </a:t>
            </a:r>
            <a:br>
              <a:rPr lang="en-US" dirty="0"/>
            </a:br>
            <a:r>
              <a:rPr lang="en-US" dirty="0"/>
              <a:t>for Core Messages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 bwMode="gray"/>
        <p:txBody>
          <a:bodyPr/>
          <a:lstStyle/>
          <a:p>
            <a:r>
              <a:rPr lang="en-US" dirty="0"/>
              <a:t>In this template, we pre-formatted different text layers </a:t>
            </a:r>
            <a:br>
              <a:rPr lang="en-US" dirty="0"/>
            </a:br>
            <a:r>
              <a:rPr lang="en-US" dirty="0"/>
              <a:t>(as you can see on the right side).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 don’t have to generate </a:t>
            </a:r>
            <a:br>
              <a:rPr lang="en-US" dirty="0"/>
            </a:br>
            <a:r>
              <a:rPr lang="en-US" dirty="0"/>
              <a:t>bullet points manually. </a:t>
            </a:r>
            <a:br>
              <a:rPr lang="en-US" dirty="0"/>
            </a:br>
            <a:r>
              <a:rPr lang="en-US" b="1" dirty="0"/>
              <a:t>By the way: Please avoid this!</a:t>
            </a:r>
          </a:p>
          <a:p>
            <a:r>
              <a:rPr lang="en-US" dirty="0"/>
              <a:t>To change from one text layer</a:t>
            </a:r>
            <a:br>
              <a:rPr lang="en-US" dirty="0"/>
            </a:br>
            <a:r>
              <a:rPr lang="en-US" dirty="0"/>
              <a:t>to the next, use the </a:t>
            </a:r>
            <a:br>
              <a:rPr lang="en-US" dirty="0"/>
            </a:br>
            <a:r>
              <a:rPr lang="en-US" dirty="0"/>
              <a:t>Increase / Decrease List Level buttons:</a:t>
            </a:r>
          </a:p>
          <a:p>
            <a:endParaRPr lang="en-US" dirty="0"/>
          </a:p>
          <a:p>
            <a:endParaRPr lang="en-US" dirty="0"/>
          </a:p>
          <a:p>
            <a:pPr lvl="3"/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3886201" y="3721986"/>
            <a:ext cx="3349624" cy="66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 bwMode="gray">
          <a:xfrm>
            <a:off x="6633315" y="3993610"/>
            <a:ext cx="566291" cy="808783"/>
            <a:chOff x="3060700" y="3737426"/>
            <a:chExt cx="635034" cy="906963"/>
          </a:xfrm>
        </p:grpSpPr>
        <p:sp>
          <p:nvSpPr>
            <p:cNvPr id="9" name="Rectangle 8"/>
            <p:cNvSpPr/>
            <p:nvPr/>
          </p:nvSpPr>
          <p:spPr bwMode="gray">
            <a:xfrm>
              <a:off x="3232097" y="3737426"/>
              <a:ext cx="292241" cy="150005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060700" y="4313641"/>
              <a:ext cx="635034" cy="33074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 bwMode="gray">
            <a:xfrm flipH="1">
              <a:off x="3060700" y="3887431"/>
              <a:ext cx="171397" cy="430822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9" idx="3"/>
            </p:cNvCxnSpPr>
            <p:nvPr/>
          </p:nvCxnSpPr>
          <p:spPr bwMode="gray">
            <a:xfrm>
              <a:off x="3524338" y="3812429"/>
              <a:ext cx="171396" cy="505824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Slide Number Placeholder 27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13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de-DE"/>
              <a:t>Felix Grzelka, Margaux Gatrio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/>
              <a:t>HPI Couse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5788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Explanations</a:t>
            </a:r>
            <a:br>
              <a:rPr lang="en-US" dirty="0"/>
            </a:br>
            <a:r>
              <a:rPr lang="en-US" dirty="0"/>
              <a:t>- Footer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noProof="1"/>
              <a:t>You can insert or change </a:t>
            </a:r>
            <a:br>
              <a:rPr lang="en-GB" noProof="1"/>
            </a:br>
            <a:r>
              <a:rPr lang="en-GB" noProof="1"/>
              <a:t>your presentation‘s footer. </a:t>
            </a:r>
            <a:br>
              <a:rPr lang="en-GB" noProof="1"/>
            </a:br>
            <a:r>
              <a:rPr lang="en-GB" noProof="1"/>
              <a:t>Click on the Insert-tab | Header </a:t>
            </a:r>
            <a:br>
              <a:rPr lang="en-GB" noProof="1"/>
            </a:br>
            <a:r>
              <a:rPr lang="en-GB" noProof="1"/>
              <a:t>and Footer | After filling in your descriptions click on </a:t>
            </a:r>
            <a:r>
              <a:rPr lang="en-GB" b="1" noProof="1"/>
              <a:t>Apply to All.</a:t>
            </a:r>
            <a:endParaRPr lang="en-GB" noProof="1"/>
          </a:p>
          <a:p>
            <a:br>
              <a:rPr lang="en-GB" b="1" noProof="1"/>
            </a:br>
            <a:r>
              <a:rPr lang="en-GB" b="1" noProof="1"/>
              <a:t>Descriptions:</a:t>
            </a:r>
          </a:p>
          <a:p>
            <a:pPr lvl="1"/>
            <a:r>
              <a:rPr lang="en-GB" noProof="1"/>
              <a:t>Activate date and time and write in:</a:t>
            </a:r>
            <a:r>
              <a:rPr lang="en-US" i="1" dirty="0"/>
              <a:t>Speaker, Job Description</a:t>
            </a:r>
          </a:p>
          <a:p>
            <a:pPr lvl="1"/>
            <a:r>
              <a:rPr lang="en-GB" noProof="1"/>
              <a:t>Activate the slide number.</a:t>
            </a:r>
          </a:p>
          <a:p>
            <a:pPr lvl="1"/>
            <a:r>
              <a:rPr lang="en-GB" noProof="1"/>
              <a:t>Activate the footer and write in:</a:t>
            </a:r>
            <a:br>
              <a:rPr lang="en-GB" noProof="1"/>
            </a:br>
            <a:r>
              <a:rPr lang="en-US" i="1" dirty="0"/>
              <a:t>Presentation Title</a:t>
            </a:r>
            <a:br>
              <a:rPr lang="en-US" i="1" dirty="0"/>
            </a:br>
            <a:endParaRPr lang="en-US" i="1" dirty="0"/>
          </a:p>
          <a:p>
            <a:r>
              <a:rPr lang="de-DE" b="1" dirty="0" err="1">
                <a:solidFill>
                  <a:schemeClr val="accent1"/>
                </a:solidFill>
              </a:rPr>
              <a:t>Don‘t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use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the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template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br>
              <a:rPr lang="de-DE" b="1" dirty="0">
                <a:solidFill>
                  <a:schemeClr val="accent1"/>
                </a:solidFill>
              </a:rPr>
            </a:br>
            <a:r>
              <a:rPr lang="de-DE" b="1" dirty="0" err="1">
                <a:solidFill>
                  <a:schemeClr val="accent1"/>
                </a:solidFill>
              </a:rPr>
              <a:t>without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the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complete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footer</a:t>
            </a:r>
            <a:r>
              <a:rPr lang="de-DE" b="1" dirty="0">
                <a:solidFill>
                  <a:schemeClr val="accent1"/>
                </a:solidFill>
              </a:rPr>
              <a:t>.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79389" y="2088752"/>
            <a:ext cx="3529012" cy="2715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79390" y="1239838"/>
            <a:ext cx="3529012" cy="85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 bwMode="gray">
          <a:xfrm>
            <a:off x="381490" y="2715766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gray">
          <a:xfrm>
            <a:off x="658842" y="3637423"/>
            <a:ext cx="2076953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gray">
          <a:xfrm>
            <a:off x="532295" y="4112665"/>
            <a:ext cx="2203500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381490" y="3811595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gray">
          <a:xfrm>
            <a:off x="381490" y="3956738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14</a:t>
            </a:fld>
            <a:endParaRPr lang="en-US" b="1" dirty="0"/>
          </a:p>
        </p:txBody>
      </p:sp>
      <p:sp>
        <p:nvSpPr>
          <p:cNvPr id="13" name="Rectangle 12"/>
          <p:cNvSpPr/>
          <p:nvPr/>
        </p:nvSpPr>
        <p:spPr bwMode="gray">
          <a:xfrm>
            <a:off x="2944843" y="2592394"/>
            <a:ext cx="547038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de-DE"/>
              <a:t>Felix Grzelka, Margaux Gatrio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/>
              <a:t>HPI Couse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7616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Explanations</a:t>
            </a:r>
            <a:br>
              <a:rPr lang="en-US" dirty="0"/>
            </a:br>
            <a:r>
              <a:rPr lang="en-US" dirty="0"/>
              <a:t>- Drawing guides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noProof="1"/>
              <a:t>You can enable your guide-lines to align objects on the slide </a:t>
            </a:r>
            <a:r>
              <a:rPr lang="en-US" b="1" noProof="1"/>
              <a:t>(View | Show | Select the option „Guides“)</a:t>
            </a:r>
          </a:p>
          <a:p>
            <a:r>
              <a:rPr lang="en-US" noProof="1"/>
              <a:t>Or hit the right mouse button outside </a:t>
            </a:r>
            <a:br>
              <a:rPr lang="en-US" noProof="1"/>
            </a:br>
            <a:r>
              <a:rPr lang="en-US" noProof="1"/>
              <a:t>the slide and go at </a:t>
            </a:r>
            <a:br>
              <a:rPr lang="en-US" noProof="1"/>
            </a:br>
            <a:r>
              <a:rPr lang="en-US" noProof="1"/>
              <a:t>„Grid and Guides…“</a:t>
            </a:r>
          </a:p>
          <a:p>
            <a:endParaRPr lang="en-US" noProof="1"/>
          </a:p>
          <a:p>
            <a:endParaRPr lang="en-US" noProof="1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82102" y="1239837"/>
            <a:ext cx="1165293" cy="1802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347395" y="1239837"/>
            <a:ext cx="2362415" cy="2326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 bwMode="gray">
          <a:xfrm>
            <a:off x="182102" y="2338394"/>
            <a:ext cx="1165293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1909303" y="2287594"/>
            <a:ext cx="862498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1518917" y="1729144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518917" y="1896058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1518917" y="2875772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1518917" y="3042687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15</a:t>
            </a:fld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de-DE"/>
              <a:t>Felix Grzelka, Margaux Gatrio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/>
              <a:t>HPI Couse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065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Explanations</a:t>
            </a:r>
            <a:br>
              <a:rPr lang="en-US" dirty="0"/>
            </a:br>
            <a:r>
              <a:rPr lang="en-US" dirty="0"/>
              <a:t>- Slide layouts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noProof="1"/>
              <a:t>You can choose between different </a:t>
            </a:r>
            <a:br>
              <a:rPr lang="en-US" noProof="1"/>
            </a:br>
            <a:r>
              <a:rPr lang="en-US" noProof="1"/>
              <a:t>slide layouts. </a:t>
            </a:r>
            <a:br>
              <a:rPr lang="en-US" noProof="1"/>
            </a:br>
            <a:r>
              <a:rPr lang="en-US" noProof="1"/>
              <a:t>These pre-defined layouts gives you the oportunity to use text and visualisations just the right way.</a:t>
            </a:r>
          </a:p>
          <a:p>
            <a:endParaRPr lang="en-US" noProof="1"/>
          </a:p>
          <a:p>
            <a:r>
              <a:rPr lang="en-US" b="1" noProof="1"/>
              <a:t>To use these layouts:</a:t>
            </a:r>
          </a:p>
          <a:p>
            <a:r>
              <a:rPr lang="en-US" noProof="1"/>
              <a:t>Click on the Home-tab | New Slide or Layout | and choose one out of the layouts</a:t>
            </a:r>
          </a:p>
          <a:p>
            <a:br>
              <a:rPr lang="de-DE" noProof="1"/>
            </a:br>
            <a:r>
              <a:rPr lang="de-DE" noProof="1"/>
              <a:t>Click „Reset“ to reset to the predefined slide layout.</a:t>
            </a:r>
            <a:endParaRPr lang="en-US" noProof="1"/>
          </a:p>
          <a:p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90027" y="4047061"/>
            <a:ext cx="1426620" cy="75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16</a:t>
            </a:fld>
            <a:endParaRPr lang="en-US" b="1" dirty="0"/>
          </a:p>
        </p:txBody>
      </p:sp>
      <p:sp>
        <p:nvSpPr>
          <p:cNvPr id="7" name="Rectangle 6"/>
          <p:cNvSpPr/>
          <p:nvPr/>
        </p:nvSpPr>
        <p:spPr bwMode="gray">
          <a:xfrm>
            <a:off x="1211943" y="4457480"/>
            <a:ext cx="353166" cy="121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1211943" y="4334109"/>
            <a:ext cx="353166" cy="121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de-DE"/>
              <a:t>Felix Grzelka, Margaux Gatrio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/>
              <a:t>HPI Couse Overview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4367" y="1239837"/>
            <a:ext cx="2564279" cy="278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4511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Description </a:t>
            </a:r>
          </a:p>
          <a:p>
            <a:pPr lvl="1"/>
            <a:r>
              <a:rPr lang="en-US" dirty="0"/>
              <a:t>Our task</a:t>
            </a:r>
          </a:p>
          <a:p>
            <a:pPr lvl="1"/>
            <a:r>
              <a:rPr lang="en-US" dirty="0"/>
              <a:t>Our dataset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Problems we faced when preparing the data for our task </a:t>
            </a:r>
          </a:p>
          <a:p>
            <a:r>
              <a:rPr lang="en-US" dirty="0"/>
              <a:t>Method </a:t>
            </a:r>
          </a:p>
          <a:p>
            <a:pPr lvl="1"/>
            <a:r>
              <a:rPr lang="en-US" dirty="0"/>
              <a:t>Data preparation tool</a:t>
            </a:r>
          </a:p>
          <a:p>
            <a:pPr lvl="1"/>
            <a:r>
              <a:rPr lang="en-US" dirty="0"/>
              <a:t>Scripting (libraries) </a:t>
            </a:r>
          </a:p>
          <a:p>
            <a:pPr lvl="1"/>
            <a:r>
              <a:rPr lang="en-US" dirty="0"/>
              <a:t>Manual editing </a:t>
            </a:r>
          </a:p>
          <a:p>
            <a:r>
              <a:rPr lang="en-US" dirty="0"/>
              <a:t>Concrete steps </a:t>
            </a:r>
          </a:p>
          <a:p>
            <a:pPr lvl="1"/>
            <a:r>
              <a:rPr lang="en-US" dirty="0"/>
              <a:t>Live Demo!</a:t>
            </a:r>
          </a:p>
          <a:p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224E81-1614-4825-ACE7-1186EF2F702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Felix Grzelka, Margaux Gatrio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093E92-E0CB-4AC7-96A2-85108CC7E21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HPI Couse Overview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9BA973-ABCC-4F17-BED6-C5BFBCC431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9560359"/>
      </p:ext>
    </p:extLst>
  </p:cSld>
  <p:clrMapOvr>
    <a:masterClrMapping/>
  </p:clrMapOvr>
  <p:transition spd="slow"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The Task</a:t>
            </a:r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lvl="1"/>
            <a:r>
              <a:rPr lang="en-US" dirty="0"/>
              <a:t>Look up HPI courses and their course related data based on different parameters (e.g. ECTS Points, teaching form, etc.)</a:t>
            </a:r>
          </a:p>
          <a:p>
            <a:pPr lvl="1"/>
            <a:r>
              <a:rPr lang="en-US" dirty="0"/>
              <a:t>Combine, visualize and integrate these into a “Database” and enable batch-downloading of course materials (e.g. Slides)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3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de-DE"/>
              <a:t>Felix Grzelka, Margaux Gatrio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/>
              <a:t>HPI Couse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2730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Dataset is scraped from the </a:t>
            </a:r>
            <a:r>
              <a:rPr lang="en-US" b="1" dirty="0"/>
              <a:t>HPI websites</a:t>
            </a:r>
          </a:p>
          <a:p>
            <a:r>
              <a:rPr lang="en-US" dirty="0"/>
              <a:t>It contains:</a:t>
            </a:r>
          </a:p>
          <a:p>
            <a:pPr lvl="1"/>
            <a:r>
              <a:rPr lang="en-US" sz="1200" dirty="0"/>
              <a:t>Course name</a:t>
            </a:r>
          </a:p>
          <a:p>
            <a:pPr lvl="1"/>
            <a:r>
              <a:rPr lang="en-US" sz="1200" dirty="0"/>
              <a:t>Teaching form</a:t>
            </a:r>
          </a:p>
          <a:p>
            <a:pPr lvl="1"/>
            <a:r>
              <a:rPr lang="en-US" sz="1200" dirty="0"/>
              <a:t>Enrolment deadline and type</a:t>
            </a:r>
          </a:p>
          <a:p>
            <a:pPr lvl="1"/>
            <a:r>
              <a:rPr lang="en-US" sz="1200" dirty="0"/>
              <a:t>Course language</a:t>
            </a:r>
          </a:p>
          <a:p>
            <a:pPr lvl="1"/>
            <a:r>
              <a:rPr lang="en-US" sz="1200" dirty="0"/>
              <a:t>Maximum participants</a:t>
            </a:r>
          </a:p>
          <a:p>
            <a:pPr lvl="1"/>
            <a:r>
              <a:rPr lang="en-US" sz="1200" dirty="0"/>
              <a:t>Weekly hours</a:t>
            </a:r>
          </a:p>
          <a:p>
            <a:pPr lvl="1"/>
            <a:r>
              <a:rPr lang="en-US" sz="1200" dirty="0"/>
              <a:t>ETCS and creditability</a:t>
            </a:r>
          </a:p>
          <a:p>
            <a:pPr lvl="1"/>
            <a:r>
              <a:rPr lang="en-US" sz="1200" dirty="0"/>
              <a:t>Grading</a:t>
            </a:r>
          </a:p>
          <a:p>
            <a:pPr lvl="1"/>
            <a:r>
              <a:rPr lang="en-US" sz="1200" dirty="0"/>
              <a:t>Course website of the chair</a:t>
            </a:r>
          </a:p>
          <a:p>
            <a:pPr lvl="1"/>
            <a:r>
              <a:rPr lang="en-US" sz="1200" dirty="0"/>
              <a:t>Pdf files linked on course site</a:t>
            </a:r>
          </a:p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The Dataset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Felix Grzelka, Margaux Gatrio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HPI Couse Overview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066754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C370874-8AA2-4E29-9B3A-82ABC28783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Websites don't use ID-tags for most elements</a:t>
            </a:r>
          </a:p>
          <a:p>
            <a:pPr lvl="1"/>
            <a:r>
              <a:rPr lang="en-US" dirty="0"/>
              <a:t>so XPATH expressions needed to rely on heading text, etc. </a:t>
            </a:r>
          </a:p>
          <a:p>
            <a:r>
              <a:rPr lang="en-US" dirty="0"/>
              <a:t>No common format for websites of chairs </a:t>
            </a:r>
          </a:p>
          <a:p>
            <a:r>
              <a:rPr lang="en-US" dirty="0"/>
              <a:t>Different URLs lead to essentially the same website, but slightly adapted for each field of study </a:t>
            </a:r>
          </a:p>
          <a:p>
            <a:pPr lvl="1"/>
            <a:r>
              <a:rPr lang="en-US" dirty="0"/>
              <a:t>e.g. duplicate Websites for Data Prep for ITSE and DE</a:t>
            </a:r>
          </a:p>
          <a:p>
            <a:r>
              <a:rPr lang="en-US" dirty="0"/>
              <a:t>Inconsistencies for example in the field teaching form </a:t>
            </a:r>
          </a:p>
          <a:p>
            <a:pPr lvl="1"/>
            <a:r>
              <a:rPr lang="en-US" dirty="0"/>
              <a:t>e.g. 'SP', 'Seminar/Project', 'Project/Seminar’</a:t>
            </a:r>
          </a:p>
          <a:p>
            <a:r>
              <a:rPr lang="en-US" dirty="0"/>
              <a:t>Missing values </a:t>
            </a:r>
          </a:p>
          <a:p>
            <a:pPr lvl="1"/>
            <a:r>
              <a:rPr lang="en-US" dirty="0"/>
              <a:t>e.g. teaching language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9A3BF7-1969-4B03-A64C-D8A7FBDBD32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Felix Grzelka, Margaux Gatrio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933E76-3B69-4AE6-BC69-F7EB922316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HPI Couse Overview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1C0762-D8EB-4AFD-A640-CC36D07CC42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5</a:t>
            </a:fld>
            <a:endParaRPr lang="en-US" b="1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7F94765-A981-4B59-8402-3D1564F88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277507101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05DA59A-25C2-4919-A436-CC2E3205A1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preparation tools:</a:t>
            </a:r>
          </a:p>
          <a:p>
            <a:pPr lvl="1"/>
            <a:r>
              <a:rPr lang="en-US" b="1" dirty="0"/>
              <a:t>Python</a:t>
            </a:r>
            <a:r>
              <a:rPr lang="en-US" dirty="0"/>
              <a:t> to crawl the HPI websites</a:t>
            </a:r>
          </a:p>
          <a:p>
            <a:pPr lvl="1"/>
            <a:r>
              <a:rPr lang="en-US" dirty="0"/>
              <a:t>Combination of </a:t>
            </a:r>
            <a:r>
              <a:rPr lang="en-US" b="1" dirty="0"/>
              <a:t>XPATH</a:t>
            </a:r>
            <a:r>
              <a:rPr lang="en-US" dirty="0"/>
              <a:t> and </a:t>
            </a:r>
            <a:r>
              <a:rPr lang="en-US" b="1" dirty="0"/>
              <a:t>Regex</a:t>
            </a:r>
            <a:r>
              <a:rPr lang="en-US" dirty="0"/>
              <a:t> to extract useful information from different sites</a:t>
            </a:r>
          </a:p>
          <a:p>
            <a:pPr lvl="1"/>
            <a:r>
              <a:rPr lang="en-US" b="1" dirty="0"/>
              <a:t>Googles OpenRefine </a:t>
            </a:r>
            <a:r>
              <a:rPr lang="en-US" dirty="0"/>
              <a:t>to improve data quality and clear up some inconsistencies</a:t>
            </a:r>
          </a:p>
          <a:p>
            <a:pPr lvl="1"/>
            <a:endParaRPr lang="de-DE" sz="13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482EE3-28D1-4CA3-9ABA-C901EF83B2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Felix Grzelka, Margaux Gatrio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3BA269-7928-4E23-8AE4-30E78FA6B3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HPI Couse Overview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28A512-C31A-447E-9608-180805420A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6</a:t>
            </a:fld>
            <a:endParaRPr lang="en-US" b="1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4EE56CB-B5FE-41C0-97BE-D3D6C4DD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53243884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A1D939D5-2FAD-4173-B4F5-F4D01EA7E02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Scripting (libraries):</a:t>
                </a:r>
              </a:p>
              <a:p>
                <a:pPr lvl="1"/>
                <a:r>
                  <a:rPr lang="en-US" sz="1200" b="1" dirty="0"/>
                  <a:t>Requests</a:t>
                </a:r>
                <a:r>
                  <a:rPr lang="en-US" sz="1200" dirty="0"/>
                  <a:t> for web requests/scraping</a:t>
                </a:r>
              </a:p>
              <a:p>
                <a:pPr lvl="1"/>
                <a:r>
                  <a:rPr lang="en-US" sz="1200" b="1" dirty="0" err="1"/>
                  <a:t>Lxml</a:t>
                </a:r>
                <a:r>
                  <a:rPr lang="en-US" sz="1200" b="1" dirty="0"/>
                  <a:t> </a:t>
                </a:r>
              </a:p>
              <a:p>
                <a:pPr lvl="1"/>
                <a:r>
                  <a:rPr lang="en-US" sz="1200" b="1" dirty="0"/>
                  <a:t>Pandas</a:t>
                </a:r>
                <a:r>
                  <a:rPr lang="en-US" sz="1200" dirty="0"/>
                  <a:t> as data frame</a:t>
                </a:r>
              </a:p>
              <a:p>
                <a:pPr lvl="1"/>
                <a:r>
                  <a:rPr lang="en-US" sz="1200" b="1" dirty="0" err="1"/>
                  <a:t>Urllib</a:t>
                </a:r>
                <a:r>
                  <a:rPr lang="en-US" sz="1200" dirty="0"/>
                  <a:t> </a:t>
                </a:r>
              </a:p>
              <a:p>
                <a:pPr lvl="1"/>
                <a:r>
                  <a:rPr lang="en-US" sz="1200" b="1" dirty="0" err="1"/>
                  <a:t>Numpy</a:t>
                </a:r>
                <a:endParaRPr lang="en-US" sz="1200" b="1" dirty="0"/>
              </a:p>
              <a:p>
                <a:pPr lvl="1"/>
                <a:r>
                  <a:rPr lang="en-US" sz="1200" b="1" dirty="0"/>
                  <a:t>Pickle</a:t>
                </a:r>
                <a:r>
                  <a:rPr lang="en-US" sz="1200" dirty="0"/>
                  <a:t>  to save intermediate data</a:t>
                </a:r>
              </a:p>
              <a:p>
                <a:pPr lvl="1"/>
                <a:r>
                  <a:rPr lang="en-US" sz="1200" b="1" dirty="0"/>
                  <a:t>Re</a:t>
                </a:r>
              </a:p>
              <a:p>
                <a:pPr lvl="1"/>
                <a:endParaRPr lang="de-DE" sz="1200" b="1" dirty="0"/>
              </a:p>
              <a:p>
                <a:r>
                  <a:rPr lang="en-US" dirty="0"/>
                  <a:t>Manual editing:</a:t>
                </a:r>
              </a:p>
              <a:p>
                <a:pPr lvl="1"/>
                <a:r>
                  <a:rPr lang="en-US" dirty="0"/>
                  <a:t>done by correcting inconsistencies in the teaching form field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Live Demo</a:t>
                </a:r>
                <a:endParaRPr lang="de-DE" dirty="0"/>
              </a:p>
            </p:txBody>
          </p:sp>
        </mc:Choice>
        <mc:Fallback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A1D939D5-2FAD-4173-B4F5-F4D01EA7E0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6E18C7-DC88-4CFE-B848-6EA7A2C5F6C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Felix </a:t>
            </a:r>
            <a:r>
              <a:rPr lang="de-DE" dirty="0" err="1"/>
              <a:t>Grzelka</a:t>
            </a:r>
            <a:r>
              <a:rPr lang="de-DE" dirty="0"/>
              <a:t>, Margaux </a:t>
            </a:r>
            <a:r>
              <a:rPr lang="de-DE" dirty="0" err="1"/>
              <a:t>Gatrio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BB63B3-5F60-469B-9B25-9ED06F81DC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HPI Couse Overview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6AC6AB-F91B-4BEC-9213-F41688C5AC9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7</a:t>
            </a:fld>
            <a:endParaRPr lang="en-US" b="1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936EA2A-9116-4BDD-8AEB-9FB077B4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9810845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Felix </a:t>
            </a:r>
            <a:r>
              <a:rPr lang="de-DE" dirty="0" err="1"/>
              <a:t>Grzelka</a:t>
            </a:r>
            <a:endParaRPr lang="de-DE" dirty="0"/>
          </a:p>
          <a:p>
            <a:r>
              <a:rPr lang="de-DE" dirty="0"/>
              <a:t>Margaux </a:t>
            </a:r>
            <a:r>
              <a:rPr lang="de-DE" dirty="0" err="1"/>
              <a:t>Gatrio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35734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1D939D5-2FAD-4173-B4F5-F4D01EA7E0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3"/>
            <a:r>
              <a:rPr lang="en-US" sz="1200" dirty="0"/>
              <a:t>Crawl the main HPI courses website to obtain a list of course lists (e.g. Bachelor, Master courses, etc.)</a:t>
            </a:r>
          </a:p>
          <a:p>
            <a:pPr lvl="3"/>
            <a:r>
              <a:rPr lang="en-US" sz="1200" dirty="0"/>
              <a:t>Crawl each table-page with courses and returns a dict with course name and URL to course page.</a:t>
            </a:r>
          </a:p>
          <a:p>
            <a:pPr lvl="3"/>
            <a:r>
              <a:rPr lang="en-US" sz="1200" dirty="0"/>
              <a:t>Combine the list of dicts to one big list, which only contains URLs.</a:t>
            </a:r>
          </a:p>
          <a:p>
            <a:pPr lvl="3"/>
            <a:r>
              <a:rPr lang="en-US" sz="1200" dirty="0"/>
              <a:t>Downloads the individual course websites.</a:t>
            </a:r>
          </a:p>
          <a:p>
            <a:pPr lvl="3"/>
            <a:r>
              <a:rPr lang="en-US" sz="1200" dirty="0"/>
              <a:t>Use XPATH to extract information from the course websites. Store it in a dict.</a:t>
            </a:r>
          </a:p>
          <a:p>
            <a:pPr lvl="3"/>
            <a:r>
              <a:rPr lang="en-US" sz="1200" dirty="0"/>
              <a:t>If course website links to a course site from the chair, download the chair site as well.</a:t>
            </a:r>
          </a:p>
          <a:p>
            <a:pPr lvl="3"/>
            <a:r>
              <a:rPr lang="en-US" sz="1200" dirty="0"/>
              <a:t>Finds all Links, on the websites that destination ends with the given file extension (e.g. '.pdf', '.pptx').</a:t>
            </a:r>
          </a:p>
          <a:p>
            <a:pPr lvl="3"/>
            <a:r>
              <a:rPr lang="en-US" sz="1200" dirty="0"/>
              <a:t>Create Pandas data frame.</a:t>
            </a:r>
          </a:p>
          <a:p>
            <a:pPr lvl="3"/>
            <a:r>
              <a:rPr lang="en-US" sz="1200" dirty="0"/>
              <a:t>Use pandas built in methods to remove duplicates and save the result as .csv file.</a:t>
            </a:r>
          </a:p>
          <a:p>
            <a:pPr lvl="3"/>
            <a:r>
              <a:rPr lang="en-US" sz="1200" dirty="0"/>
              <a:t>Import csv in OpenRefine.</a:t>
            </a:r>
          </a:p>
          <a:p>
            <a:pPr lvl="3"/>
            <a:r>
              <a:rPr lang="en-US" sz="1200" dirty="0"/>
              <a:t>Use OpenRefine to remove inconsistencies in some columns.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6E18C7-DC88-4CFE-B848-6EA7A2C5F6C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Felix </a:t>
            </a:r>
            <a:r>
              <a:rPr lang="de-DE" dirty="0" err="1"/>
              <a:t>Grzelka</a:t>
            </a:r>
            <a:r>
              <a:rPr lang="de-DE" dirty="0"/>
              <a:t>, Margaux </a:t>
            </a:r>
            <a:r>
              <a:rPr lang="de-DE" dirty="0" err="1"/>
              <a:t>Gatrio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BB63B3-5F60-469B-9B25-9ED06F81DC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HPI Couse Overview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6AC6AB-F91B-4BEC-9213-F41688C5AC9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9</a:t>
            </a:fld>
            <a:endParaRPr lang="en-US" b="1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936EA2A-9116-4BDD-8AEB-9FB077B4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steps</a:t>
            </a:r>
          </a:p>
        </p:txBody>
      </p:sp>
    </p:spTree>
    <p:extLst>
      <p:ext uri="{BB962C8B-B14F-4D97-AF65-F5344CB8AC3E}">
        <p14:creationId xmlns:p14="http://schemas.microsoft.com/office/powerpoint/2010/main" val="75635956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_Fakultät_11_EXP v20170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Template_HPI_201707__Verdana_20pt_</Template>
  <TotalTime>0</TotalTime>
  <Words>680</Words>
  <Application>Microsoft Office PowerPoint</Application>
  <PresentationFormat>Bildschirmpräsentation (16:9)</PresentationFormat>
  <Paragraphs>147</Paragraphs>
  <Slides>16</Slides>
  <Notes>11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Cambria Math</vt:lpstr>
      <vt:lpstr>Verdana</vt:lpstr>
      <vt:lpstr>TEMPLATE_Fakultät_11_EXP v201702</vt:lpstr>
      <vt:lpstr>HPI Course Overview  Data Preparation for Science</vt:lpstr>
      <vt:lpstr>Agenda</vt:lpstr>
      <vt:lpstr>The Task</vt:lpstr>
      <vt:lpstr>The Dataset</vt:lpstr>
      <vt:lpstr>Problems</vt:lpstr>
      <vt:lpstr>Method</vt:lpstr>
      <vt:lpstr>Method</vt:lpstr>
      <vt:lpstr>Thank you  for your attention!</vt:lpstr>
      <vt:lpstr>Concrete steps</vt:lpstr>
      <vt:lpstr>PowerPoint-Präsentation</vt:lpstr>
      <vt:lpstr>PowerPoint-Präsentation</vt:lpstr>
      <vt:lpstr>Presentation Title (Verdana 20pt) - maximum 2 lines</vt:lpstr>
      <vt:lpstr>Explanations - Text layers</vt:lpstr>
      <vt:lpstr>Explanations - Footer</vt:lpstr>
      <vt:lpstr>Explanations - Drawing guides</vt:lpstr>
      <vt:lpstr>Explanations - Slide layouts</vt:lpstr>
    </vt:vector>
  </TitlesOfParts>
  <Company>Hasso-Plattner-Institut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HPI Course Overview  Data Preparation for Science</dc:title>
  <dc:creator>Gauxi</dc:creator>
  <cp:lastModifiedBy>Gauxi</cp:lastModifiedBy>
  <cp:revision>7</cp:revision>
  <cp:lastPrinted>2014-05-07T12:19:03Z</cp:lastPrinted>
  <dcterms:created xsi:type="dcterms:W3CDTF">2018-11-05T12:50:36Z</dcterms:created>
  <dcterms:modified xsi:type="dcterms:W3CDTF">2018-11-05T13:54:59Z</dcterms:modified>
</cp:coreProperties>
</file>