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16"/>
  </p:notesMasterIdLst>
  <p:sldIdLst>
    <p:sldId id="311" r:id="rId3"/>
    <p:sldId id="928" r:id="rId4"/>
    <p:sldId id="929" r:id="rId5"/>
    <p:sldId id="930" r:id="rId6"/>
    <p:sldId id="931" r:id="rId7"/>
    <p:sldId id="932" r:id="rId8"/>
    <p:sldId id="933" r:id="rId9"/>
    <p:sldId id="934" r:id="rId10"/>
    <p:sldId id="936" r:id="rId11"/>
    <p:sldId id="937" r:id="rId12"/>
    <p:sldId id="938" r:id="rId13"/>
    <p:sldId id="939" r:id="rId14"/>
    <p:sldId id="727" r:id="rId15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wei Liu" initials="ZL" lastIdx="1" clrIdx="0">
    <p:extLst>
      <p:ext uri="{19B8F6BF-5375-455C-9EA6-DF929625EA0E}">
        <p15:presenceInfo xmlns:p15="http://schemas.microsoft.com/office/powerpoint/2012/main" userId="Zhiwei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A4E"/>
    <a:srgbClr val="44A1E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AB273-7588-4794-A548-3AC03471CA5C}" v="10" dt="2020-05-21T02:07:09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F1D08-7B66-4CB7-BAD0-79DBF031AE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E899-ACDA-48C4-BFB0-E057114FE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CE899-ACDA-48C4-BFB0-E057114FE4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CE899-ACDA-48C4-BFB0-E057114FE4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BA04-62E7-4388-99CC-3C04A4E9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066" y="2701351"/>
            <a:ext cx="9144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A413F-C500-4EBE-98BD-641779B7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066" y="3602038"/>
            <a:ext cx="9144000" cy="360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357AF9-D221-4CFE-BB12-4A18C399AF41}"/>
              </a:ext>
            </a:extLst>
          </p:cNvPr>
          <p:cNvCxnSpPr/>
          <p:nvPr userDrawn="1"/>
        </p:nvCxnSpPr>
        <p:spPr>
          <a:xfrm>
            <a:off x="344104" y="3421351"/>
            <a:ext cx="1085056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7E6EA76-777F-4916-BF6E-C61D46A4D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" y="2837657"/>
            <a:ext cx="1438986" cy="5400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501845-FFC3-4147-8895-2EC57E78CF09}"/>
              </a:ext>
            </a:extLst>
          </p:cNvPr>
          <p:cNvCxnSpPr/>
          <p:nvPr userDrawn="1"/>
        </p:nvCxnSpPr>
        <p:spPr>
          <a:xfrm>
            <a:off x="1916698" y="3153103"/>
            <a:ext cx="108000" cy="0"/>
          </a:xfrm>
          <a:prstGeom prst="line">
            <a:avLst/>
          </a:prstGeom>
          <a:ln w="63500">
            <a:solidFill>
              <a:srgbClr val="44A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6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D6B9-567A-46DE-879F-33D2454E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14A68-47A3-417E-965F-D7063FEC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E94FB-6DA2-4760-9EEC-F4BE4FD75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43336-447F-4B0C-A3AF-7CE6B42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D9E5F-5565-4A38-BAE9-FC8EEE9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E0585-6AC9-4A91-AE33-E6676BB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1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4974-BB61-45E1-B66E-1AEA523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DC86B-6BDF-4C60-9BB5-62F8B453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13C80-9CE9-4607-BA36-06CA2C15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D6D8-8067-473D-AC8B-F20B8E52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6A480-F3D5-44CE-BE63-4C7D92F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5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52BB86-3033-4010-846B-C7F1AD8A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E5D93-A3F6-4610-945E-363D0B97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94A01-4570-4CFB-B74C-54257253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53168-8C2B-4B0E-A449-EC14278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776BF-4ED4-4660-8BA9-1D546432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88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7318"/>
            <a:ext cx="10515600" cy="5377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6" y="789567"/>
            <a:ext cx="10515600" cy="5387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5D-ECAB-4A60-B5C5-7D2C9FD4F4D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4E07-0846-485A-9B60-03AA6487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0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94DE2F-11F4-4DE1-B5C9-C1D34AE2CC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08478-9D95-4021-B47D-E48B353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3" y="223232"/>
            <a:ext cx="10850563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2EF26-190A-4135-A6C0-CE04798E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57033"/>
            <a:ext cx="10683876" cy="4351338"/>
          </a:xfrm>
        </p:spPr>
        <p:txBody>
          <a:bodyPr/>
          <a:lstStyle>
            <a:lvl1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9A9BDD-48A1-4FE0-B24A-EDF579655BB9}"/>
              </a:ext>
            </a:extLst>
          </p:cNvPr>
          <p:cNvCxnSpPr/>
          <p:nvPr userDrawn="1"/>
        </p:nvCxnSpPr>
        <p:spPr>
          <a:xfrm>
            <a:off x="669924" y="763231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F21A23E-C33C-4C80-85FA-39525D2B80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7" y="277232"/>
            <a:ext cx="115118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2F876C-050E-43D5-92BE-06B01E8D2C4A}"/>
              </a:ext>
            </a:extLst>
          </p:cNvPr>
          <p:cNvSpPr/>
          <p:nvPr userDrawn="1"/>
        </p:nvSpPr>
        <p:spPr>
          <a:xfrm>
            <a:off x="0" y="730068"/>
            <a:ext cx="12192000" cy="612792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E3C50F-5BB0-4781-9DDE-D9B49E9DD62B}"/>
              </a:ext>
            </a:extLst>
          </p:cNvPr>
          <p:cNvSpPr/>
          <p:nvPr userDrawn="1"/>
        </p:nvSpPr>
        <p:spPr>
          <a:xfrm>
            <a:off x="0" y="693174"/>
            <a:ext cx="12192000" cy="61648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B01D31-D332-4DAD-B69C-04FCE7108512}"/>
              </a:ext>
            </a:extLst>
          </p:cNvPr>
          <p:cNvCxnSpPr>
            <a:cxnSpLocks/>
          </p:cNvCxnSpPr>
          <p:nvPr userDrawn="1"/>
        </p:nvCxnSpPr>
        <p:spPr>
          <a:xfrm>
            <a:off x="0" y="693174"/>
            <a:ext cx="12192000" cy="0"/>
          </a:xfrm>
          <a:prstGeom prst="line">
            <a:avLst/>
          </a:prstGeom>
          <a:ln w="31750" cmpd="dbl">
            <a:solidFill>
              <a:srgbClr val="002060">
                <a:alpha val="8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32780-7083-42E4-9E2E-2D28E262EC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74" y="190750"/>
            <a:ext cx="1661390" cy="4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8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58"/>
            <a:ext cx="10972800" cy="724103"/>
          </a:xfr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04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BA04-62E7-4388-99CC-3C04A4E9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066" y="2701351"/>
            <a:ext cx="9144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A413F-C500-4EBE-98BD-641779B7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066" y="3602038"/>
            <a:ext cx="9144000" cy="360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357AF9-D221-4CFE-BB12-4A18C399AF41}"/>
              </a:ext>
            </a:extLst>
          </p:cNvPr>
          <p:cNvCxnSpPr/>
          <p:nvPr userDrawn="1"/>
        </p:nvCxnSpPr>
        <p:spPr>
          <a:xfrm>
            <a:off x="344104" y="3421351"/>
            <a:ext cx="1085056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7E6EA76-777F-4916-BF6E-C61D46A4D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4" y="2837657"/>
            <a:ext cx="1438986" cy="5400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501845-FFC3-4147-8895-2EC57E78CF09}"/>
              </a:ext>
            </a:extLst>
          </p:cNvPr>
          <p:cNvCxnSpPr/>
          <p:nvPr userDrawn="1"/>
        </p:nvCxnSpPr>
        <p:spPr>
          <a:xfrm>
            <a:off x="1916698" y="3153103"/>
            <a:ext cx="108000" cy="0"/>
          </a:xfrm>
          <a:prstGeom prst="line">
            <a:avLst/>
          </a:prstGeom>
          <a:ln w="63500">
            <a:solidFill>
              <a:srgbClr val="44A1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9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天空, 户外, 地图, 文字&#10;&#10;描述已自动生成">
            <a:extLst>
              <a:ext uri="{FF2B5EF4-FFF2-40B4-BE49-F238E27FC236}">
                <a16:creationId xmlns:a16="http://schemas.microsoft.com/office/drawing/2014/main" id="{6E2B0484-8F45-4FD8-80FF-B2EC486359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9D062E-8B08-4958-8C59-0B3FF37F5E82}"/>
              </a:ext>
            </a:extLst>
          </p:cNvPr>
          <p:cNvSpPr/>
          <p:nvPr userDrawn="1"/>
        </p:nvSpPr>
        <p:spPr>
          <a:xfrm>
            <a:off x="-1" y="1756138"/>
            <a:ext cx="10425181" cy="3120662"/>
          </a:xfrm>
          <a:prstGeom prst="rect">
            <a:avLst/>
          </a:prstGeom>
          <a:solidFill>
            <a:srgbClr val="404A4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2BA04-62E7-4388-99CC-3C04A4E9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813" y="2701351"/>
            <a:ext cx="9144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A413F-C500-4EBE-98BD-641779B7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813" y="3602038"/>
            <a:ext cx="9144000" cy="360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ACC8-8595-45C0-B4EC-3F4403801961}"/>
              </a:ext>
            </a:extLst>
          </p:cNvPr>
          <p:cNvSpPr/>
          <p:nvPr userDrawn="1"/>
        </p:nvSpPr>
        <p:spPr>
          <a:xfrm>
            <a:off x="10425183" y="1756138"/>
            <a:ext cx="1766817" cy="3120662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A973F7-1770-4E0B-8692-07A6718E0706}"/>
              </a:ext>
            </a:extLst>
          </p:cNvPr>
          <p:cNvCxnSpPr/>
          <p:nvPr userDrawn="1"/>
        </p:nvCxnSpPr>
        <p:spPr>
          <a:xfrm>
            <a:off x="2492302" y="3431861"/>
            <a:ext cx="684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片包含 游戏机, 画&#10;&#10;描述已自动生成">
            <a:extLst>
              <a:ext uri="{FF2B5EF4-FFF2-40B4-BE49-F238E27FC236}">
                <a16:creationId xmlns:a16="http://schemas.microsoft.com/office/drawing/2014/main" id="{AF8E181A-6455-46ED-93C5-E49E787283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4" y="2949857"/>
            <a:ext cx="1828800" cy="7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7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85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C3D183-2FD0-44AE-919A-B6DE19D7A8AD}"/>
              </a:ext>
            </a:extLst>
          </p:cNvPr>
          <p:cNvSpPr/>
          <p:nvPr userDrawn="1"/>
        </p:nvSpPr>
        <p:spPr>
          <a:xfrm>
            <a:off x="0" y="221382"/>
            <a:ext cx="12192000" cy="540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45F71F5-0EA8-49C4-BFD4-922A88F0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8" y="260710"/>
            <a:ext cx="8229600" cy="5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 descr="图片包含 游戏机, 画&#10;&#10;描述已自动生成">
            <a:extLst>
              <a:ext uri="{FF2B5EF4-FFF2-40B4-BE49-F238E27FC236}">
                <a16:creationId xmlns:a16="http://schemas.microsoft.com/office/drawing/2014/main" id="{61D5F3A9-E87D-446F-A817-9D303611C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36" y="331362"/>
            <a:ext cx="115586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24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天空, 户外, 地图, 文字&#10;&#10;描述已自动生成">
            <a:extLst>
              <a:ext uri="{FF2B5EF4-FFF2-40B4-BE49-F238E27FC236}">
                <a16:creationId xmlns:a16="http://schemas.microsoft.com/office/drawing/2014/main" id="{6E2B0484-8F45-4FD8-80FF-B2EC486359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0"/>
            <a:ext cx="1219200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9D062E-8B08-4958-8C59-0B3FF37F5E82}"/>
              </a:ext>
            </a:extLst>
          </p:cNvPr>
          <p:cNvSpPr/>
          <p:nvPr userDrawn="1"/>
        </p:nvSpPr>
        <p:spPr>
          <a:xfrm>
            <a:off x="-1" y="1756138"/>
            <a:ext cx="10425181" cy="3120662"/>
          </a:xfrm>
          <a:prstGeom prst="rect">
            <a:avLst/>
          </a:prstGeom>
          <a:solidFill>
            <a:srgbClr val="404A4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72BA04-62E7-4388-99CC-3C04A4E9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2813" y="2701351"/>
            <a:ext cx="9144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A413F-C500-4EBE-98BD-641779B7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2813" y="3602038"/>
            <a:ext cx="9144000" cy="36000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BCACC8-8595-45C0-B4EC-3F4403801961}"/>
              </a:ext>
            </a:extLst>
          </p:cNvPr>
          <p:cNvSpPr/>
          <p:nvPr userDrawn="1"/>
        </p:nvSpPr>
        <p:spPr>
          <a:xfrm>
            <a:off x="10425183" y="1756138"/>
            <a:ext cx="1766817" cy="3120662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7A973F7-1770-4E0B-8692-07A6718E0706}"/>
              </a:ext>
            </a:extLst>
          </p:cNvPr>
          <p:cNvCxnSpPr/>
          <p:nvPr userDrawn="1"/>
        </p:nvCxnSpPr>
        <p:spPr>
          <a:xfrm>
            <a:off x="2492302" y="3431861"/>
            <a:ext cx="684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包含 游戏机, 画&#10;&#10;描述已自动生成">
            <a:extLst>
              <a:ext uri="{FF2B5EF4-FFF2-40B4-BE49-F238E27FC236}">
                <a16:creationId xmlns:a16="http://schemas.microsoft.com/office/drawing/2014/main" id="{19A6B6DB-6B95-4EF0-B4DC-0EEE5BFA89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8" y="3093202"/>
            <a:ext cx="2074046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9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49DB-291B-43D9-AEC1-08B1D353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81D03-5814-4C5B-B145-4E575068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DD739-9166-4AA6-8935-F2B42B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8B0C-6CE5-4D0D-8041-204CFC42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AE06-4B43-4D58-8BF8-AAADA539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05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31E2E-7D77-4A43-8A0A-4768143D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24F9-CC2F-4A27-B149-56BDFCA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16520-C2D0-4360-B3E7-7AA9FD9E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D2E3C-1EE7-4391-B9E9-6589E4D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0FB2D-1B02-42B3-BA2D-956624F2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FF184-7F4B-443B-B561-1816622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44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9470-3053-42EF-BAEA-D98A8482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0FD8E-D9CB-4B19-8AAA-08127803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7E16F-333B-46A0-A253-368502F3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23A7-AC8F-4907-894E-8692A7D43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3F272-5100-4218-8131-84945B8C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0011C-0984-4532-AD7B-AE9A82F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5B43C-DD60-477B-A45B-A4EB6BB3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A7B086-8FFD-4A74-8B00-21A89C2F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36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0736-3C12-4B24-B9E9-FE216F02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97751-6671-4E59-A704-BFC3B0A0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1383D8-49B7-4D8C-A3D2-6278E4A5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A7518-082F-493E-90F7-06C1F617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213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5982F-77DD-4E03-9F05-AF1B0C9A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0BCE8-8917-4602-8B41-EA38F321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EFD98-B1F9-43E1-9A55-788C1522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89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CFC7F-F4AA-4299-AC64-1306F436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969D8-ED07-4524-A54C-C21E4635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F7BC6-BBF0-49E7-B75F-02B15E9B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85AA0-ADCE-49A7-960B-7ADF33A6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9913-3C78-4FAF-BA12-810FFDFC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84CBB-D295-4452-9F27-7CADBBFA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07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D6B9-567A-46DE-879F-33D2454E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14A68-47A3-417E-965F-D7063FEC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0E94FB-6DA2-4760-9EEC-F4BE4FD75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43336-447F-4B0C-A3AF-7CE6B42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D9E5F-5565-4A38-BAE9-FC8EEE92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E0585-6AC9-4A91-AE33-E6676BB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68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4974-BB61-45E1-B66E-1AEA523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DC86B-6BDF-4C60-9BB5-62F8B4531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13C80-9CE9-4607-BA36-06CA2C15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D6D8-8067-473D-AC8B-F20B8E52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6A480-F3D5-44CE-BE63-4C7D92F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268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52BB86-3033-4010-846B-C7F1AD8A8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CE5D93-A3F6-4610-945E-363D0B97F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94A01-4570-4CFB-B74C-54257253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53168-8C2B-4B0E-A449-EC14278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776BF-4ED4-4660-8BA9-1D546432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36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7318"/>
            <a:ext cx="10515600" cy="53772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6" y="789567"/>
            <a:ext cx="10515600" cy="5387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B5D-ECAB-4A60-B5C5-7D2C9FD4F4D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4E07-0846-485A-9B60-03AA6487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85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C3D183-2FD0-44AE-919A-B6DE19D7A8AD}"/>
              </a:ext>
            </a:extLst>
          </p:cNvPr>
          <p:cNvSpPr/>
          <p:nvPr userDrawn="1"/>
        </p:nvSpPr>
        <p:spPr>
          <a:xfrm>
            <a:off x="0" y="221382"/>
            <a:ext cx="12192000" cy="540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45F71F5-0EA8-49C4-BFD4-922A88F0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8" y="260710"/>
            <a:ext cx="8229600" cy="504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 descr="图片包含 游戏机, 画&#10;&#10;描述已自动生成">
            <a:extLst>
              <a:ext uri="{FF2B5EF4-FFF2-40B4-BE49-F238E27FC236}">
                <a16:creationId xmlns:a16="http://schemas.microsoft.com/office/drawing/2014/main" id="{A047B5E5-9920-417C-90F5-1285758C9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1" y="350710"/>
            <a:ext cx="10370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9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94DE2F-11F4-4DE1-B5C9-C1D34AE2CC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08478-9D95-4021-B47D-E48B353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3" y="223232"/>
            <a:ext cx="10850563" cy="54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2EF26-190A-4135-A6C0-CE04798E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57033"/>
            <a:ext cx="10683876" cy="4351338"/>
          </a:xfrm>
        </p:spPr>
        <p:txBody>
          <a:bodyPr/>
          <a:lstStyle>
            <a:lvl1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Helvetica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9A9BDD-48A1-4FE0-B24A-EDF579655BB9}"/>
              </a:ext>
            </a:extLst>
          </p:cNvPr>
          <p:cNvCxnSpPr/>
          <p:nvPr userDrawn="1"/>
        </p:nvCxnSpPr>
        <p:spPr>
          <a:xfrm>
            <a:off x="669924" y="763231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F21A23E-C33C-4C80-85FA-39525D2B80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7" y="277232"/>
            <a:ext cx="1151189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7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2F876C-050E-43D5-92BE-06B01E8D2C4A}"/>
              </a:ext>
            </a:extLst>
          </p:cNvPr>
          <p:cNvSpPr/>
          <p:nvPr userDrawn="1"/>
        </p:nvSpPr>
        <p:spPr>
          <a:xfrm>
            <a:off x="0" y="730068"/>
            <a:ext cx="12192000" cy="612792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E3C50F-5BB0-4781-9DDE-D9B49E9DD62B}"/>
              </a:ext>
            </a:extLst>
          </p:cNvPr>
          <p:cNvSpPr/>
          <p:nvPr userDrawn="1"/>
        </p:nvSpPr>
        <p:spPr>
          <a:xfrm>
            <a:off x="0" y="693174"/>
            <a:ext cx="12192000" cy="616482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B01D31-D332-4DAD-B69C-04FCE7108512}"/>
              </a:ext>
            </a:extLst>
          </p:cNvPr>
          <p:cNvCxnSpPr>
            <a:cxnSpLocks/>
          </p:cNvCxnSpPr>
          <p:nvPr userDrawn="1"/>
        </p:nvCxnSpPr>
        <p:spPr>
          <a:xfrm>
            <a:off x="0" y="693174"/>
            <a:ext cx="12192000" cy="0"/>
          </a:xfrm>
          <a:prstGeom prst="line">
            <a:avLst/>
          </a:prstGeom>
          <a:ln w="31750" cmpd="dbl">
            <a:solidFill>
              <a:srgbClr val="002060">
                <a:alpha val="8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32780-7083-42E4-9E2E-2D28E262EC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74" y="190750"/>
            <a:ext cx="1661390" cy="4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7493" y="372358"/>
            <a:ext cx="10972800" cy="724103"/>
          </a:xfr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3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349DB-291B-43D9-AEC1-08B1D353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81D03-5814-4C5B-B145-4E575068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DD739-9166-4AA6-8935-F2B42B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8B0C-6CE5-4D0D-8041-204CFC42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AE06-4B43-4D58-8BF8-AAADA539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31E2E-7D77-4A43-8A0A-4768143D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124F9-CC2F-4A27-B149-56BDFCAAC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16520-C2D0-4360-B3E7-7AA9FD9E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D2E3C-1EE7-4391-B9E9-6589E4D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0FB2D-1B02-42B3-BA2D-956624F2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FF184-7F4B-443B-B561-1816622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8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D9470-3053-42EF-BAEA-D98A8482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0FD8E-D9CB-4B19-8AAA-081278033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7E16F-333B-46A0-A253-368502F3F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1723A7-AC8F-4907-894E-8692A7D43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3F272-5100-4218-8131-84945B8C7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0011C-0984-4532-AD7B-AE9A82F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E5B43C-DD60-477B-A45B-A4EB6BB3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A7B086-8FFD-4A74-8B00-21A89C2F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7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0736-3C12-4B24-B9E9-FE216F02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97751-6671-4E59-A704-BFC3B0A0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1383D8-49B7-4D8C-A3D2-6278E4A5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A7518-082F-493E-90F7-06C1F617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7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E5982F-77DD-4E03-9F05-AF1B0C9A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0BCE8-8917-4602-8B41-EA38F321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EFD98-B1F9-43E1-9A55-788C1522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9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CFC7F-F4AA-4299-AC64-1306F436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969D8-ED07-4524-A54C-C21E4635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6F7BC6-BBF0-49E7-B75F-02B15E9B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85AA0-ADCE-49A7-960B-7ADF33A6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9913-3C78-4FAF-BA12-810FFDFC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84CBB-D295-4452-9F27-7CADBBFA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D8E1B-9EBE-4832-97FE-C617508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96D6F-8527-40B3-89CC-4C2CAA2F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C266-A425-4EF7-BE26-FEB8BCB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BDB8-79F5-4FB6-A10B-09A01C0E3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A0957-F07F-490A-ACAF-80E5FC91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D8E1B-9EBE-4832-97FE-C617508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96D6F-8527-40B3-89CC-4C2CAA2F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C266-A425-4EF7-BE26-FEB8BCBF9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3C5D-0D7A-4217-9D07-9555E7FF784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1BDB8-79F5-4FB6-A10B-09A01C0E3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A0957-F07F-490A-ACAF-80E5FC91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1CA3-913A-4FDA-BEF8-87B203EC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ED6E-93F7-4A94-938A-28514A638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依瞳人工智能平台</a:t>
            </a:r>
            <a:br>
              <a:rPr lang="en-US" altLang="zh-CN" b="1" dirty="0"/>
            </a:br>
            <a:r>
              <a:rPr lang="zh-CN" altLang="en-US" b="1" dirty="0"/>
              <a:t>用户使用演示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5CE380-7CE1-45D6-B77E-82CCFE9DC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2020/07/14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4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FE7D1-42AF-46DC-98EC-896B4BEE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Manager Job </a:t>
            </a:r>
            <a:r>
              <a:rPr lang="en-US" altLang="zh-CN" sz="1200" dirty="0" err="1"/>
              <a:t>Job</a:t>
            </a:r>
            <a:r>
              <a:rPr lang="en-US" altLang="zh-CN" sz="1200" dirty="0"/>
              <a:t> log</a:t>
            </a:r>
            <a:endParaRPr lang="zh-CN" altLang="en-US" sz="1200" dirty="0"/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9E7BEA89-A25D-49AC-88DD-D0994409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82" y="1245901"/>
            <a:ext cx="10186388" cy="41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8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9BB6-2864-4D91-A17E-6F007D6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Manager Job  </a:t>
            </a:r>
            <a:r>
              <a:rPr lang="en-US" altLang="zh-CN" sz="1200" dirty="0" err="1"/>
              <a:t>Job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Montior</a:t>
            </a:r>
            <a:endParaRPr lang="zh-CN" altLang="en-US" sz="1200" dirty="0"/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8756475C-B670-49C5-A511-DA1DB164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203315"/>
            <a:ext cx="950976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47C2-FC80-4D3E-ABBF-B51F2DF8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用户管理 </a:t>
            </a:r>
            <a:r>
              <a:rPr lang="zh-CN" altLang="en-US" sz="1200" dirty="0"/>
              <a:t>用户，用户组，角色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315C5CBF-98D2-429B-BA47-FBE407DE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80" y="1270690"/>
            <a:ext cx="10496640" cy="40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9AAAF6-28B6-48AF-8577-45C694546EAE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zh-CN" altLang="en-US" sz="3600" b="1" i="0" u="none" strike="noStrike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谢谢观看！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F15DBE-1690-4D27-A337-0875080ECD54}"/>
              </a:ext>
            </a:extLst>
          </p:cNvPr>
          <p:cNvSpPr/>
          <p:nvPr/>
        </p:nvSpPr>
        <p:spPr>
          <a:xfrm>
            <a:off x="4576649" y="3656457"/>
            <a:ext cx="5037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Question And Talk.</a:t>
            </a:r>
          </a:p>
          <a:p>
            <a:r>
              <a:rPr lang="zh-CN" altLang="en-US" sz="2000" dirty="0"/>
              <a:t>平台操作演示 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33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D75A-3CCF-4DF7-97A5-E70DEB83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平台使用的关键术语</a:t>
            </a:r>
          </a:p>
        </p:txBody>
      </p:sp>
      <p:grpSp>
        <p:nvGrpSpPr>
          <p:cNvPr id="55" name="#3319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5882D0-B698-44C0-8C0D-7447AF6B040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3950" y="758283"/>
            <a:ext cx="4843220" cy="6099718"/>
            <a:chOff x="-3949" y="771706"/>
            <a:chExt cx="4762823" cy="6099718"/>
          </a:xfrm>
        </p:grpSpPr>
        <p:sp>
          <p:nvSpPr>
            <p:cNvPr id="56" name="îś1iḋé">
              <a:extLst>
                <a:ext uri="{FF2B5EF4-FFF2-40B4-BE49-F238E27FC236}">
                  <a16:creationId xmlns:a16="http://schemas.microsoft.com/office/drawing/2014/main" id="{D1F3ED87-08FF-4AF2-8143-FA148A0A387E}"/>
                </a:ext>
              </a:extLst>
            </p:cNvPr>
            <p:cNvSpPr/>
            <p:nvPr/>
          </p:nvSpPr>
          <p:spPr bwMode="auto">
            <a:xfrm>
              <a:off x="19926" y="778133"/>
              <a:ext cx="4738948" cy="6093290"/>
            </a:xfrm>
            <a:custGeom>
              <a:avLst/>
              <a:gdLst>
                <a:gd name="connsiteX0" fmla="*/ 0 w 5093219"/>
                <a:gd name="connsiteY0" fmla="*/ 0 h 6858000"/>
                <a:gd name="connsiteX1" fmla="*/ 3107044 w 5093219"/>
                <a:gd name="connsiteY1" fmla="*/ 0 h 6858000"/>
                <a:gd name="connsiteX2" fmla="*/ 3126069 w 5093219"/>
                <a:gd name="connsiteY2" fmla="*/ 10939 h 6858000"/>
                <a:gd name="connsiteX3" fmla="*/ 5093219 w 5093219"/>
                <a:gd name="connsiteY3" fmla="*/ 3505200 h 6858000"/>
                <a:gd name="connsiteX4" fmla="*/ 3452030 w 5093219"/>
                <a:gd name="connsiteY4" fmla="*/ 6779274 h 6858000"/>
                <a:gd name="connsiteX5" fmla="*/ 3341322 w 5093219"/>
                <a:gd name="connsiteY5" fmla="*/ 6858000 h 6858000"/>
                <a:gd name="connsiteX6" fmla="*/ 0 w 509321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3219" h="6858000">
                  <a:moveTo>
                    <a:pt x="0" y="0"/>
                  </a:moveTo>
                  <a:lnTo>
                    <a:pt x="3107044" y="0"/>
                  </a:lnTo>
                  <a:lnTo>
                    <a:pt x="3126069" y="10939"/>
                  </a:lnTo>
                  <a:cubicBezTo>
                    <a:pt x="4305422" y="727531"/>
                    <a:pt x="5093219" y="2024365"/>
                    <a:pt x="5093219" y="3505200"/>
                  </a:cubicBezTo>
                  <a:cubicBezTo>
                    <a:pt x="5093219" y="4845003"/>
                    <a:pt x="4448333" y="6034184"/>
                    <a:pt x="3452030" y="6779274"/>
                  </a:cubicBezTo>
                  <a:lnTo>
                    <a:pt x="334132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7" name="ïşḷiḑè">
              <a:extLst>
                <a:ext uri="{FF2B5EF4-FFF2-40B4-BE49-F238E27FC236}">
                  <a16:creationId xmlns:a16="http://schemas.microsoft.com/office/drawing/2014/main" id="{DA942295-C8B9-4CBA-B2CA-D38B6FA103D5}"/>
                </a:ext>
              </a:extLst>
            </p:cNvPr>
            <p:cNvSpPr/>
            <p:nvPr/>
          </p:nvSpPr>
          <p:spPr bwMode="auto">
            <a:xfrm>
              <a:off x="-3949" y="771706"/>
              <a:ext cx="4359805" cy="6099718"/>
            </a:xfrm>
            <a:custGeom>
              <a:avLst/>
              <a:gdLst>
                <a:gd name="connsiteX0" fmla="*/ 0 w 5093219"/>
                <a:gd name="connsiteY0" fmla="*/ 0 h 6858000"/>
                <a:gd name="connsiteX1" fmla="*/ 3107044 w 5093219"/>
                <a:gd name="connsiteY1" fmla="*/ 0 h 6858000"/>
                <a:gd name="connsiteX2" fmla="*/ 3126069 w 5093219"/>
                <a:gd name="connsiteY2" fmla="*/ 10939 h 6858000"/>
                <a:gd name="connsiteX3" fmla="*/ 5093219 w 5093219"/>
                <a:gd name="connsiteY3" fmla="*/ 3505200 h 6858000"/>
                <a:gd name="connsiteX4" fmla="*/ 3452030 w 5093219"/>
                <a:gd name="connsiteY4" fmla="*/ 6779274 h 6858000"/>
                <a:gd name="connsiteX5" fmla="*/ 3341322 w 5093219"/>
                <a:gd name="connsiteY5" fmla="*/ 6858000 h 6858000"/>
                <a:gd name="connsiteX6" fmla="*/ 0 w 509321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3219" h="6858000">
                  <a:moveTo>
                    <a:pt x="0" y="0"/>
                  </a:moveTo>
                  <a:lnTo>
                    <a:pt x="3107044" y="0"/>
                  </a:lnTo>
                  <a:lnTo>
                    <a:pt x="3126069" y="10939"/>
                  </a:lnTo>
                  <a:cubicBezTo>
                    <a:pt x="4305422" y="727531"/>
                    <a:pt x="5093219" y="2024365"/>
                    <a:pt x="5093219" y="3505200"/>
                  </a:cubicBezTo>
                  <a:cubicBezTo>
                    <a:pt x="5093219" y="4845003"/>
                    <a:pt x="4448333" y="6034184"/>
                    <a:pt x="3452030" y="6779274"/>
                  </a:cubicBezTo>
                  <a:lnTo>
                    <a:pt x="3341322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4"/>
              <a:stretch>
                <a:fillRect l="-51114" r="-50860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9" name="内容占位符 4">
            <a:extLst>
              <a:ext uri="{FF2B5EF4-FFF2-40B4-BE49-F238E27FC236}">
                <a16:creationId xmlns:a16="http://schemas.microsoft.com/office/drawing/2014/main" id="{7802535A-6E77-420E-8196-2B3DD05B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879" y="1268710"/>
            <a:ext cx="7315200" cy="46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7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754EBA-0931-4535-AD51-0D3ECF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平台状态概览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CA550-781A-4C10-88CB-B234EBF6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83" y="1236372"/>
            <a:ext cx="5798026" cy="56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2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121F8-687D-46FA-9BE8-7FA9831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Virtual Cluster </a:t>
            </a:r>
            <a:r>
              <a:rPr lang="zh-CN" altLang="en-US" sz="1200" dirty="0"/>
              <a:t>虚拟集群，用于用户组，和 用户组资源管理</a:t>
            </a:r>
            <a:r>
              <a:rPr lang="zh-CN" altLang="en-US" dirty="0"/>
              <a:t>。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99BCDDC1-7CD2-453F-9C0B-5ABAA7F0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76" y="1187904"/>
            <a:ext cx="10900647" cy="44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D90935-146B-47E8-820E-75CC889E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63" y="1280836"/>
            <a:ext cx="8324088" cy="24733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291E44-D77F-4123-B3E6-55A923C7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63" y="3833938"/>
            <a:ext cx="8324088" cy="2611939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1AF0FD18-0B50-4EF7-8ADA-5D7CB80C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Cluster Status </a:t>
            </a:r>
            <a:r>
              <a:rPr lang="zh-CN" altLang="en-US" sz="1200" dirty="0"/>
              <a:t>虚拟集群资源使用状态，和</a:t>
            </a:r>
            <a:r>
              <a:rPr lang="en-US" altLang="zh-CN" sz="1200" dirty="0"/>
              <a:t>Job</a:t>
            </a:r>
            <a:r>
              <a:rPr lang="zh-CN" altLang="en-US" sz="1200" dirty="0"/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39649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A78BB-1D38-4427-89B8-CD52205F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Submit Training Job </a:t>
            </a:r>
            <a:r>
              <a:rPr lang="zh-CN" altLang="en-US" sz="1200" dirty="0"/>
              <a:t>提交</a:t>
            </a:r>
            <a:r>
              <a:rPr lang="en-US" altLang="zh-CN" sz="1200" dirty="0"/>
              <a:t>AI</a:t>
            </a:r>
            <a:r>
              <a:rPr lang="zh-CN" altLang="en-US" sz="1200" dirty="0"/>
              <a:t>训练任务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64EC6DD1-4E3B-4119-AD0D-0EA3E605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19" y="1228547"/>
            <a:ext cx="9360761" cy="50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9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ABF5-E0EF-4017-ABFD-E23D54CB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View Jobs </a:t>
            </a:r>
            <a:r>
              <a:rPr lang="en-US" altLang="zh-CN" sz="1200" dirty="0"/>
              <a:t>AI </a:t>
            </a:r>
            <a:r>
              <a:rPr lang="zh-CN" altLang="en-US" sz="1200" dirty="0"/>
              <a:t>训练任务列表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44858BA9-7B78-4883-AA33-55B331E1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5" y="1248807"/>
            <a:ext cx="10440489" cy="48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53032-0D09-46A4-8161-4010EB56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Manager Job </a:t>
            </a:r>
            <a:r>
              <a:rPr lang="en-US" altLang="zh-CN" sz="1200" dirty="0" err="1"/>
              <a:t>Job</a:t>
            </a:r>
            <a:r>
              <a:rPr lang="en-US" altLang="zh-CN" sz="1200" dirty="0"/>
              <a:t> </a:t>
            </a:r>
            <a:r>
              <a:rPr lang="zh-CN" altLang="en-US" sz="1200" dirty="0"/>
              <a:t>详情</a:t>
            </a: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DB2742F5-5330-473D-894C-E907A5F5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33" y="1242811"/>
            <a:ext cx="9488134" cy="51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FC982-4354-44BC-BA10-8EC85E524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Manager Job </a:t>
            </a:r>
            <a:r>
              <a:rPr lang="en-US" altLang="zh-CN" sz="1200" dirty="0"/>
              <a:t>SSH, </a:t>
            </a:r>
            <a:r>
              <a:rPr lang="en-US" altLang="zh-CN" sz="1200" dirty="0" err="1"/>
              <a:t>Jupyter</a:t>
            </a:r>
            <a:r>
              <a:rPr lang="en-US" altLang="zh-CN" sz="1200" dirty="0"/>
              <a:t> Lab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Tensorboard</a:t>
            </a:r>
            <a:endParaRPr lang="zh-CN" altLang="en-US" sz="1200" dirty="0"/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6FE512FC-F0EA-42AD-B2B5-4D5FE142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33" y="1241957"/>
            <a:ext cx="10237733" cy="46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0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51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rgbClr val="404A4E"/>
      </a:dk1>
      <a:lt1>
        <a:sysClr val="window" lastClr="FFFFFF"/>
      </a:lt1>
      <a:dk2>
        <a:srgbClr val="313131"/>
      </a:dk2>
      <a:lt2>
        <a:srgbClr val="E7E6E6"/>
      </a:lt2>
      <a:accent1>
        <a:srgbClr val="0067B8"/>
      </a:accent1>
      <a:accent2>
        <a:srgbClr val="05A6F0"/>
      </a:accent2>
      <a:accent3>
        <a:srgbClr val="444444"/>
      </a:accent3>
      <a:accent4>
        <a:srgbClr val="77B900"/>
      </a:accent4>
      <a:accent5>
        <a:srgbClr val="F35325"/>
      </a:accent5>
      <a:accent6>
        <a:srgbClr val="FFBA08"/>
      </a:accent6>
      <a:hlink>
        <a:srgbClr val="0563C1"/>
      </a:hlink>
      <a:folHlink>
        <a:srgbClr val="954F72"/>
      </a:folHlink>
    </a:clrScheme>
    <a:fontScheme name="dsjvycju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404A4E"/>
      </a:dk1>
      <a:lt1>
        <a:sysClr val="window" lastClr="FFFFFF"/>
      </a:lt1>
      <a:dk2>
        <a:srgbClr val="313131"/>
      </a:dk2>
      <a:lt2>
        <a:srgbClr val="E7E6E6"/>
      </a:lt2>
      <a:accent1>
        <a:srgbClr val="0067B8"/>
      </a:accent1>
      <a:accent2>
        <a:srgbClr val="05A6F0"/>
      </a:accent2>
      <a:accent3>
        <a:srgbClr val="444444"/>
      </a:accent3>
      <a:accent4>
        <a:srgbClr val="81BC06"/>
      </a:accent4>
      <a:accent5>
        <a:srgbClr val="F35325"/>
      </a:accent5>
      <a:accent6>
        <a:srgbClr val="FFBA08"/>
      </a:accent6>
      <a:hlink>
        <a:srgbClr val="0563C1"/>
      </a:hlink>
      <a:folHlink>
        <a:srgbClr val="954F72"/>
      </a:folHlink>
    </a:clrScheme>
    <a:fontScheme name="ipfsor4z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9976</TotalTime>
  <Words>96</Words>
  <Application>Microsoft Office PowerPoint</Application>
  <PresentationFormat>宽屏</PresentationFormat>
  <Paragraphs>18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Helvetica</vt:lpstr>
      <vt:lpstr>Office 主题​​</vt:lpstr>
      <vt:lpstr>1_Office 主题​​</vt:lpstr>
      <vt:lpstr>think-cell Slide</vt:lpstr>
      <vt:lpstr>依瞳人工智能平台 用户使用演示</vt:lpstr>
      <vt:lpstr>平台使用的关键术语</vt:lpstr>
      <vt:lpstr>平台状态概览</vt:lpstr>
      <vt:lpstr>Virtual Cluster 虚拟集群，用于用户组，和 用户组资源管理。</vt:lpstr>
      <vt:lpstr>Cluster Status 虚拟集群资源使用状态，和Job状态</vt:lpstr>
      <vt:lpstr>Submit Training Job 提交AI训练任务</vt:lpstr>
      <vt:lpstr>View Jobs AI 训练任务列表</vt:lpstr>
      <vt:lpstr>Manager Job Job 详情</vt:lpstr>
      <vt:lpstr>Manager Job SSH, Jupyter Lab，Tensorboard</vt:lpstr>
      <vt:lpstr>Manager Job Job log</vt:lpstr>
      <vt:lpstr>Manager Job  Job Montior</vt:lpstr>
      <vt:lpstr>用户管理 用户，用户组，角色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中油瑞飞人工智能平台解决方案</dc:title>
  <dc:creator>Jinwen Wu (吴进文)</dc:creator>
  <cp:lastModifiedBy>Bifeng</cp:lastModifiedBy>
  <cp:revision>51</cp:revision>
  <cp:lastPrinted>2020-07-07T03:12:11Z</cp:lastPrinted>
  <dcterms:created xsi:type="dcterms:W3CDTF">2019-12-03T08:32:09Z</dcterms:created>
  <dcterms:modified xsi:type="dcterms:W3CDTF">2020-07-14T01:53:32Z</dcterms:modified>
</cp:coreProperties>
</file>